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728" r:id="rId2"/>
    <p:sldMasterId id="2147483740" r:id="rId3"/>
  </p:sldMasterIdLst>
  <p:notesMasterIdLst>
    <p:notesMasterId r:id="rId25"/>
  </p:notesMasterIdLst>
  <p:handoutMasterIdLst>
    <p:handoutMasterId r:id="rId26"/>
  </p:handoutMasterIdLst>
  <p:sldIdLst>
    <p:sldId id="256" r:id="rId4"/>
    <p:sldId id="309" r:id="rId5"/>
    <p:sldId id="257" r:id="rId6"/>
    <p:sldId id="261" r:id="rId7"/>
    <p:sldId id="291" r:id="rId8"/>
    <p:sldId id="260" r:id="rId9"/>
    <p:sldId id="258" r:id="rId10"/>
    <p:sldId id="259" r:id="rId11"/>
    <p:sldId id="293" r:id="rId12"/>
    <p:sldId id="292" r:id="rId13"/>
    <p:sldId id="264" r:id="rId14"/>
    <p:sldId id="265" r:id="rId15"/>
    <p:sldId id="266" r:id="rId16"/>
    <p:sldId id="267" r:id="rId17"/>
    <p:sldId id="268" r:id="rId18"/>
    <p:sldId id="305" r:id="rId19"/>
    <p:sldId id="306" r:id="rId20"/>
    <p:sldId id="269" r:id="rId21"/>
    <p:sldId id="270" r:id="rId22"/>
    <p:sldId id="273" r:id="rId23"/>
    <p:sldId id="274" r:id="rId24"/>
  </p:sldIdLst>
  <p:sldSz cx="9144000" cy="6858000" type="screen4x3"/>
  <p:notesSz cx="9939338" cy="68072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68" y="-3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39725"/>
          </a:xfrm>
          <a:prstGeom prst="rect">
            <a:avLst/>
          </a:prstGeom>
        </p:spPr>
        <p:txBody>
          <a:bodyPr vert="horz" lIns="95688" tIns="47844" rIns="95688" bIns="47844" rtlCol="0"/>
          <a:lstStyle>
            <a:lvl1pPr algn="l" fontAlgn="auto">
              <a:spcBef>
                <a:spcPts val="0"/>
              </a:spcBef>
              <a:spcAft>
                <a:spcPts val="0"/>
              </a:spcAft>
              <a:defRPr sz="13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5629275" y="0"/>
            <a:ext cx="4308475" cy="339725"/>
          </a:xfrm>
          <a:prstGeom prst="rect">
            <a:avLst/>
          </a:prstGeom>
        </p:spPr>
        <p:txBody>
          <a:bodyPr vert="horz" lIns="95688" tIns="47844" rIns="95688" bIns="47844" rtlCol="0"/>
          <a:lstStyle>
            <a:lvl1pPr algn="r" fontAlgn="auto">
              <a:spcBef>
                <a:spcPts val="0"/>
              </a:spcBef>
              <a:spcAft>
                <a:spcPts val="0"/>
              </a:spcAft>
              <a:defRPr sz="1300" smtClean="0">
                <a:latin typeface="+mn-lt"/>
                <a:ea typeface="+mn-ea"/>
              </a:defRPr>
            </a:lvl1pPr>
          </a:lstStyle>
          <a:p>
            <a:pPr>
              <a:defRPr/>
            </a:pPr>
            <a:fld id="{DB6F5965-F857-4272-B2F4-1D9B67131E50}" type="datetimeFigureOut">
              <a:rPr lang="ja-JP" altLang="en-US"/>
              <a:pPr>
                <a:defRPr/>
              </a:pPr>
              <a:t>2013/3/19</a:t>
            </a:fld>
            <a:endParaRPr lang="ja-JP" altLang="en-US"/>
          </a:p>
        </p:txBody>
      </p:sp>
      <p:sp>
        <p:nvSpPr>
          <p:cNvPr id="4" name="フッター プレースホルダー 3"/>
          <p:cNvSpPr>
            <a:spLocks noGrp="1"/>
          </p:cNvSpPr>
          <p:nvPr>
            <p:ph type="ftr" sz="quarter" idx="2"/>
          </p:nvPr>
        </p:nvSpPr>
        <p:spPr>
          <a:xfrm>
            <a:off x="0" y="6465888"/>
            <a:ext cx="4306888" cy="339725"/>
          </a:xfrm>
          <a:prstGeom prst="rect">
            <a:avLst/>
          </a:prstGeom>
        </p:spPr>
        <p:txBody>
          <a:bodyPr vert="horz" lIns="95688" tIns="47844" rIns="95688" bIns="47844" rtlCol="0" anchor="b"/>
          <a:lstStyle>
            <a:lvl1pPr algn="l" fontAlgn="auto">
              <a:spcBef>
                <a:spcPts val="0"/>
              </a:spcBef>
              <a:spcAft>
                <a:spcPts val="0"/>
              </a:spcAft>
              <a:defRPr sz="13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5629275" y="6465888"/>
            <a:ext cx="4308475" cy="339725"/>
          </a:xfrm>
          <a:prstGeom prst="rect">
            <a:avLst/>
          </a:prstGeom>
        </p:spPr>
        <p:txBody>
          <a:bodyPr vert="horz" lIns="95688" tIns="47844" rIns="95688" bIns="47844" rtlCol="0" anchor="b"/>
          <a:lstStyle>
            <a:lvl1pPr algn="r" fontAlgn="auto">
              <a:spcBef>
                <a:spcPts val="0"/>
              </a:spcBef>
              <a:spcAft>
                <a:spcPts val="0"/>
              </a:spcAft>
              <a:defRPr sz="1300" smtClean="0">
                <a:latin typeface="+mn-lt"/>
                <a:ea typeface="+mn-ea"/>
              </a:defRPr>
            </a:lvl1pPr>
          </a:lstStyle>
          <a:p>
            <a:pPr>
              <a:defRPr/>
            </a:pPr>
            <a:fld id="{143B9897-1569-4ACC-9CC2-9F54FB4F1261}" type="slidenum">
              <a:rPr lang="ja-JP" altLang="en-US"/>
              <a:pPr>
                <a:defRPr/>
              </a:pPr>
              <a:t>‹#›</a:t>
            </a:fld>
            <a:endParaRPr lang="ja-JP" altLang="en-US"/>
          </a:p>
        </p:txBody>
      </p:sp>
    </p:spTree>
    <p:extLst>
      <p:ext uri="{BB962C8B-B14F-4D97-AF65-F5344CB8AC3E}">
        <p14:creationId xmlns:p14="http://schemas.microsoft.com/office/powerpoint/2010/main" val="1198737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39725"/>
          </a:xfrm>
          <a:prstGeom prst="rect">
            <a:avLst/>
          </a:prstGeom>
        </p:spPr>
        <p:txBody>
          <a:bodyPr vert="horz" lIns="95688" tIns="47844" rIns="95688" bIns="47844" rtlCol="0"/>
          <a:lstStyle>
            <a:lvl1pPr algn="l" fontAlgn="auto">
              <a:spcBef>
                <a:spcPts val="0"/>
              </a:spcBef>
              <a:spcAft>
                <a:spcPts val="0"/>
              </a:spcAft>
              <a:defRPr sz="13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5629275" y="0"/>
            <a:ext cx="4308475" cy="339725"/>
          </a:xfrm>
          <a:prstGeom prst="rect">
            <a:avLst/>
          </a:prstGeom>
        </p:spPr>
        <p:txBody>
          <a:bodyPr vert="horz" lIns="95688" tIns="47844" rIns="95688" bIns="47844" rtlCol="0"/>
          <a:lstStyle>
            <a:lvl1pPr algn="r" fontAlgn="auto">
              <a:spcBef>
                <a:spcPts val="0"/>
              </a:spcBef>
              <a:spcAft>
                <a:spcPts val="0"/>
              </a:spcAft>
              <a:defRPr sz="1300" smtClean="0">
                <a:latin typeface="+mn-lt"/>
                <a:ea typeface="+mn-ea"/>
              </a:defRPr>
            </a:lvl1pPr>
          </a:lstStyle>
          <a:p>
            <a:pPr>
              <a:defRPr/>
            </a:pPr>
            <a:fld id="{ADBEC2BC-31F4-482F-9C42-A0EC46D3B898}" type="datetimeFigureOut">
              <a:rPr lang="ja-JP" altLang="en-US"/>
              <a:pPr>
                <a:defRPr/>
              </a:pPr>
              <a:t>2013/3/19</a:t>
            </a:fld>
            <a:endParaRPr lang="ja-JP" altLang="en-US"/>
          </a:p>
        </p:txBody>
      </p:sp>
      <p:sp>
        <p:nvSpPr>
          <p:cNvPr id="4" name="スライド イメージ プレースホルダー 3"/>
          <p:cNvSpPr>
            <a:spLocks noGrp="1" noRot="1" noChangeAspect="1"/>
          </p:cNvSpPr>
          <p:nvPr>
            <p:ph type="sldImg" idx="2"/>
          </p:nvPr>
        </p:nvSpPr>
        <p:spPr>
          <a:xfrm>
            <a:off x="3267075" y="509588"/>
            <a:ext cx="3406775" cy="2554287"/>
          </a:xfrm>
          <a:prstGeom prst="rect">
            <a:avLst/>
          </a:prstGeom>
          <a:noFill/>
          <a:ln w="12700">
            <a:solidFill>
              <a:prstClr val="black"/>
            </a:solidFill>
          </a:ln>
        </p:spPr>
        <p:txBody>
          <a:bodyPr vert="horz" lIns="95688" tIns="47844" rIns="95688" bIns="47844" rtlCol="0" anchor="ctr"/>
          <a:lstStyle/>
          <a:p>
            <a:pPr lvl="0"/>
            <a:endParaRPr lang="ja-JP" altLang="en-US" noProof="0"/>
          </a:p>
        </p:txBody>
      </p:sp>
      <p:sp>
        <p:nvSpPr>
          <p:cNvPr id="5" name="ノート プレースホルダー 4"/>
          <p:cNvSpPr>
            <a:spLocks noGrp="1"/>
          </p:cNvSpPr>
          <p:nvPr>
            <p:ph type="body" sz="quarter" idx="3"/>
          </p:nvPr>
        </p:nvSpPr>
        <p:spPr>
          <a:xfrm>
            <a:off x="993775" y="3233738"/>
            <a:ext cx="7951788" cy="3062287"/>
          </a:xfrm>
          <a:prstGeom prst="rect">
            <a:avLst/>
          </a:prstGeom>
        </p:spPr>
        <p:txBody>
          <a:bodyPr vert="horz" lIns="95688" tIns="47844" rIns="95688" bIns="47844"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6465888"/>
            <a:ext cx="4306888" cy="339725"/>
          </a:xfrm>
          <a:prstGeom prst="rect">
            <a:avLst/>
          </a:prstGeom>
        </p:spPr>
        <p:txBody>
          <a:bodyPr vert="horz" lIns="95688" tIns="47844" rIns="95688" bIns="47844" rtlCol="0" anchor="b"/>
          <a:lstStyle>
            <a:lvl1pPr algn="l" fontAlgn="auto">
              <a:spcBef>
                <a:spcPts val="0"/>
              </a:spcBef>
              <a:spcAft>
                <a:spcPts val="0"/>
              </a:spcAft>
              <a:defRPr sz="13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5629275" y="6465888"/>
            <a:ext cx="4308475" cy="339725"/>
          </a:xfrm>
          <a:prstGeom prst="rect">
            <a:avLst/>
          </a:prstGeom>
        </p:spPr>
        <p:txBody>
          <a:bodyPr vert="horz" lIns="95688" tIns="47844" rIns="95688" bIns="47844" rtlCol="0" anchor="b"/>
          <a:lstStyle>
            <a:lvl1pPr algn="r" fontAlgn="auto">
              <a:spcBef>
                <a:spcPts val="0"/>
              </a:spcBef>
              <a:spcAft>
                <a:spcPts val="0"/>
              </a:spcAft>
              <a:defRPr sz="1300" smtClean="0">
                <a:latin typeface="+mn-lt"/>
                <a:ea typeface="+mn-ea"/>
              </a:defRPr>
            </a:lvl1pPr>
          </a:lstStyle>
          <a:p>
            <a:pPr>
              <a:defRPr/>
            </a:pPr>
            <a:fld id="{19AF14E8-05F4-45B4-92C2-DF4126B7905F}" type="slidenum">
              <a:rPr lang="ja-JP" altLang="en-US"/>
              <a:pPr>
                <a:defRPr/>
              </a:pPr>
              <a:t>‹#›</a:t>
            </a:fld>
            <a:endParaRPr lang="ja-JP" altLang="en-US"/>
          </a:p>
        </p:txBody>
      </p:sp>
    </p:spTree>
    <p:extLst>
      <p:ext uri="{BB962C8B-B14F-4D97-AF65-F5344CB8AC3E}">
        <p14:creationId xmlns:p14="http://schemas.microsoft.com/office/powerpoint/2010/main" val="42570977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505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505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774091F-CE5D-498E-9DA2-C24808710A96}" type="slidenum">
              <a:rPr lang="ja-JP" altLang="en-US"/>
              <a:pPr fontAlgn="base">
                <a:spcBef>
                  <a:spcPct val="0"/>
                </a:spcBef>
                <a:spcAft>
                  <a:spcPct val="0"/>
                </a:spcAft>
              </a:pPr>
              <a:t>5</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542A9A3-0071-4CA3-8B80-A016F083679D}"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344A8DE-1ACC-4CFD-B1A8-A785CA55FE86}"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2DF7919-A4F9-4B10-88AD-E2C33C2EC5D2}"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5F151C3-D1EC-494B-85B1-AED40B8FCDC1}"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547C3E4-D75C-4C45-AB9A-899328DC799F}"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27CD3A1-6DE1-4E79-B77C-19D7AFE42DB1}" type="slidenum">
              <a:rPr lang="ja-JP" altLang="en-US"/>
              <a:pPr>
                <a:defRPr/>
              </a:pPr>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B61870F-8213-4231-B9AA-F269771B04DC}"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C36599E-0D97-4D36-8016-6255F682F57F}" type="slidenum">
              <a:rPr lang="ja-JP" altLang="en-US"/>
              <a:pPr>
                <a:defRPr/>
              </a:pPr>
              <a:t>‹#›</a:t>
            </a:fld>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998095A-6527-4982-B097-5147A4E2A072}"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2E435CE-86A2-4D47-87E6-5D1902C85B4D}" type="slidenum">
              <a:rPr lang="ja-JP" altLang="en-US"/>
              <a:pPr>
                <a:defRPr/>
              </a:pPr>
              <a:t>‹#›</a:t>
            </a:fld>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F06C812B-D659-4749-9CEF-97318A8DF88A}"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58B543A-8083-4E26-913B-28D1E07D8B42}" type="slidenum">
              <a:rPr lang="ja-JP" altLang="en-US"/>
              <a:pPr>
                <a:defRPr/>
              </a:pPr>
              <a:t>‹#›</a:t>
            </a:fld>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9AFC8320-6240-479C-B0F8-5A9D4183E38E}" type="datetime1">
              <a:rPr lang="ja-JP" altLang="en-US"/>
              <a:pPr>
                <a:defRPr/>
              </a:pPr>
              <a:t>2013/3/19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659DE67-9410-4B6C-888F-10CFBC13FC18}" type="slidenum">
              <a:rPr lang="ja-JP" altLang="en-US"/>
              <a:pPr>
                <a:defRPr/>
              </a:pPr>
              <a:t>‹#›</a:t>
            </a:fld>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275F6726-0998-4CD4-A68C-0188DF877FEF}" type="datetime1">
              <a:rPr lang="ja-JP" altLang="en-US"/>
              <a:pPr>
                <a:defRPr/>
              </a:pPr>
              <a:t>2013/3/19</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0070CB5B-46F1-4F07-8415-0964B6A8B45F}" type="slidenum">
              <a:rPr lang="ja-JP" altLang="en-US"/>
              <a:pPr>
                <a:defRPr/>
              </a:pPr>
              <a:t>‹#›</a:t>
            </a:fld>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520100F0-36C3-4D24-9FF2-B346522DEB37}" type="datetime1">
              <a:rPr lang="ja-JP" altLang="en-US"/>
              <a:pPr>
                <a:defRPr/>
              </a:pPr>
              <a:t>2013/3/19</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F1F16CED-4744-490B-920F-1197CBF50756}" type="slidenum">
              <a:rPr lang="ja-JP" altLang="en-US"/>
              <a:pPr>
                <a:defRPr/>
              </a:pPr>
              <a:t>‹#›</a:t>
            </a:fld>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2FB278F2-E24B-465D-92C8-4AC72EEA4732}" type="datetime1">
              <a:rPr lang="ja-JP" altLang="en-US"/>
              <a:pPr>
                <a:defRPr/>
              </a:pPr>
              <a:t>2013/3/19</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5A31FDDC-28AF-42A9-BE0F-29A47E653BCC}" type="slidenum">
              <a:rPr lang="ja-JP" altLang="en-US"/>
              <a:pPr>
                <a:defRPr/>
              </a:pPr>
              <a:t>‹#›</a:t>
            </a:fld>
            <a:endParaRPr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0494E07-008A-4B83-A9C3-005AE85723E5}" type="datetime1">
              <a:rPr lang="ja-JP" altLang="en-US"/>
              <a:pPr>
                <a:defRPr/>
              </a:pPr>
              <a:t>2013/3/19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A96EAD9-85B6-47D5-B7C0-DAFA352320C2}"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FC4E8106-2EED-4210-A8D9-0D40724AE526}"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E0BE76E-F7A4-4178-BEA2-3CEBB3B9ABD4}" type="slidenum">
              <a:rPr lang="ja-JP" altLang="en-US"/>
              <a:pPr>
                <a:defRPr/>
              </a:pPr>
              <a: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890F6C69-A4FB-43B3-A9F9-6E1874ADC69F}" type="datetime1">
              <a:rPr lang="ja-JP" altLang="en-US"/>
              <a:pPr>
                <a:defRPr/>
              </a:pPr>
              <a:t>2013/3/19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38DB5C9-4ABA-4235-B0BE-29183A1568F9}" type="slidenum">
              <a:rPr lang="ja-JP" altLang="en-US"/>
              <a:pPr>
                <a:defRPr/>
              </a:pPr>
              <a:t>‹#›</a:t>
            </a:fld>
            <a:endParaRPr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76ADF08-4317-4689-A0BF-02E09DBA3059}"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6EF2126-0C74-406F-9ED9-25A9BC936993}" type="slidenum">
              <a:rPr lang="ja-JP" altLang="en-US"/>
              <a:pPr>
                <a:defRPr/>
              </a:pPr>
              <a:t>‹#›</a:t>
            </a:fld>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8A69CD8-07A0-4B42-A3F5-28F43827B38A}"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3821BCC-1BB9-4BD5-8B71-352657DA4E03}" type="slidenum">
              <a:rPr lang="ja-JP" altLang="en-US"/>
              <a:pPr>
                <a:defRPr/>
              </a:pPr>
              <a:t>‹#›</a:t>
            </a:fld>
            <a:endParaRPr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FB49C26-1785-4284-A9D3-6AD9FC281E1D}"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7455D6B-E383-404F-8FFF-D2DF199C39C4}" type="slidenum">
              <a:rPr lang="ja-JP" altLang="en-US"/>
              <a:pPr>
                <a:defRPr/>
              </a:pPr>
              <a:t>‹#›</a:t>
            </a:fld>
            <a:endParaRPr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3376744-6F46-4925-A6CD-730BC4222D3D}"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4AC265B-F32A-4455-86AB-304D10488E68}" type="slidenum">
              <a:rPr lang="ja-JP" altLang="en-US"/>
              <a:pPr>
                <a:defRPr/>
              </a:pPr>
              <a:t>‹#›</a:t>
            </a:fld>
            <a:endParaRPr lang="ja-JP"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5CFB10AE-6A4B-4502-94B4-B62325FB5C73}"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25831E6-BB99-4D3C-8CF6-BDBA1EA66F3D}" type="slidenum">
              <a:rPr lang="ja-JP" altLang="en-US"/>
              <a:pPr>
                <a:defRPr/>
              </a:pPr>
              <a:t>‹#›</a:t>
            </a:fld>
            <a:endParaRPr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2BE7C35C-2548-42A4-B8EA-6D127D2C40CC}" type="datetime1">
              <a:rPr lang="ja-JP" altLang="en-US"/>
              <a:pPr>
                <a:defRPr/>
              </a:pPr>
              <a:t>2013/3/19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E3D2F47-29E9-4C69-A9D5-5A43A6814D72}" type="slidenum">
              <a:rPr lang="ja-JP" altLang="en-US"/>
              <a:pPr>
                <a:defRPr/>
              </a:pPr>
              <a:t>‹#›</a:t>
            </a:fld>
            <a:endParaRPr lang="ja-JP"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B027B829-0C8F-48BF-8BD2-2E5F50405068}" type="datetime1">
              <a:rPr lang="ja-JP" altLang="en-US"/>
              <a:pPr>
                <a:defRPr/>
              </a:pPr>
              <a:t>2013/3/19</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C599381C-64F2-43E3-A06C-29032F5203C6}" type="slidenum">
              <a:rPr lang="ja-JP" altLang="en-US"/>
              <a:pPr>
                <a:defRPr/>
              </a:pPr>
              <a:t>‹#›</a:t>
            </a:fld>
            <a:endParaRPr lang="ja-JP"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D32F3086-0241-4E41-94B6-D9A56EBA7BF7}" type="datetime1">
              <a:rPr lang="ja-JP" altLang="en-US"/>
              <a:pPr>
                <a:defRPr/>
              </a:pPr>
              <a:t>2013/3/19</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44AB993-F46A-4A88-8135-1C6CA885FD1A}" type="slidenum">
              <a:rPr lang="ja-JP" altLang="en-US"/>
              <a:pPr>
                <a:defRPr/>
              </a:pPr>
              <a:t>‹#›</a:t>
            </a:fld>
            <a:endParaRPr lang="ja-JP"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672BE3B5-6881-41D4-AE51-7E3D2A012C30}" type="datetime1">
              <a:rPr lang="ja-JP" altLang="en-US"/>
              <a:pPr>
                <a:defRPr/>
              </a:pPr>
              <a:t>2013/3/19</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0CDC40E1-9B67-4FD2-91F0-B76C2CCD7FA5}"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9A98AC0F-E004-4361-B641-3D7A7B02AD54}"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2543256-3EE8-4A9F-80EE-E0EC07C24A1C}" type="slidenum">
              <a:rPr lang="ja-JP" altLang="en-US"/>
              <a:pPr>
                <a:defRPr/>
              </a:pPr>
              <a:t>‹#›</a:t>
            </a:fld>
            <a:endParaRPr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8D4900E3-C4C4-4203-98EB-12A786A2EC2C}" type="datetime1">
              <a:rPr lang="ja-JP" altLang="en-US"/>
              <a:pPr>
                <a:defRPr/>
              </a:pPr>
              <a:t>2013/3/19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08BCF01-EE2D-4DB4-9E15-5992FC99A54E}" type="slidenum">
              <a:rPr lang="ja-JP" altLang="en-US"/>
              <a:pPr>
                <a:defRPr/>
              </a:pPr>
              <a:t>‹#›</a:t>
            </a:fld>
            <a:endParaRPr lang="ja-JP"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92DFE6C4-9306-453B-89BE-8572198D5414}" type="datetime1">
              <a:rPr lang="ja-JP" altLang="en-US"/>
              <a:pPr>
                <a:defRPr/>
              </a:pPr>
              <a:t>2013/3/19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1B852C8-B65E-4FC4-BD0C-EEEB859DA164}" type="slidenum">
              <a:rPr lang="ja-JP" altLang="en-US"/>
              <a:pPr>
                <a:defRPr/>
              </a:pPr>
              <a:t>‹#›</a:t>
            </a:fld>
            <a:endParaRPr lang="ja-JP"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8B7D1003-FEBB-41CB-9FEE-49F1D1BD18E2}"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0FE5962-6ACC-4A79-9FD3-CC666A395919}" type="slidenum">
              <a:rPr lang="ja-JP" altLang="en-US"/>
              <a:pPr>
                <a:defRPr/>
              </a:pPr>
              <a:t>‹#›</a:t>
            </a:fld>
            <a:endParaRPr lang="ja-JP"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7062ED7-AC7B-4C12-B7E6-FCE7A47C9E62}" type="datetime1">
              <a:rPr lang="ja-JP" altLang="en-US"/>
              <a:pPr>
                <a:defRPr/>
              </a:pPr>
              <a:t>2013/3/19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EDAE283-11BF-4F91-BE04-8CF8F451E30B}"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37C93FDF-61D1-4E2B-805A-61826C156F47}" type="datetime1">
              <a:rPr lang="ja-JP" altLang="en-US"/>
              <a:pPr>
                <a:defRPr/>
              </a:pPr>
              <a:t>2013/3/19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0D985241-1F22-4576-B7F4-F1870993D824}"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A3DF26BF-CC29-4BA9-8D86-87691CE8866B}" type="datetime1">
              <a:rPr lang="ja-JP" altLang="en-US"/>
              <a:pPr>
                <a:defRPr/>
              </a:pPr>
              <a:t>2013/3/19</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84470F2C-33B3-4B71-9AC9-AAAC8F2163A7}"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B43DF509-9F51-4761-BE4A-87B84FDC0096}" type="datetime1">
              <a:rPr lang="ja-JP" altLang="en-US"/>
              <a:pPr>
                <a:defRPr/>
              </a:pPr>
              <a:t>2013/3/19</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B02876A4-F2BA-4163-8033-2914AADEE486}"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EFEA868-F2C6-4418-8E5B-C342A589F8DA}" type="datetime1">
              <a:rPr lang="ja-JP" altLang="en-US"/>
              <a:pPr>
                <a:defRPr/>
              </a:pPr>
              <a:t>2013/3/19</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F87804E-4BBA-48A6-B0A9-B87F758B9C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AD65F6-757F-49E7-B24D-5E462E688008}" type="datetime1">
              <a:rPr lang="ja-JP" altLang="en-US"/>
              <a:pPr>
                <a:defRPr/>
              </a:pPr>
              <a:t>2013/3/19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622F20C-C223-4160-A346-2601CAC9789B}"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3A04710-0899-42F1-8659-66EAB979D831}" type="datetime1">
              <a:rPr lang="ja-JP" altLang="en-US"/>
              <a:pPr>
                <a:defRPr/>
              </a:pPr>
              <a:t>2013/3/19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577134E-117E-4681-82F3-FD79DA29B333}"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789CC879-235B-46B3-9CD0-23777F3EA53D}" type="datetime1">
              <a:rPr lang="ja-JP" altLang="en-US"/>
              <a:pPr>
                <a:defRPr/>
              </a:pPr>
              <a:t>2013/3/19</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E6D5DFF1-48AB-4B0D-A077-998EB01BB3F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51" r:id="rId1"/>
    <p:sldLayoutId id="2147483750" r:id="rId2"/>
    <p:sldLayoutId id="2147483749" r:id="rId3"/>
    <p:sldLayoutId id="2147483748" r:id="rId4"/>
    <p:sldLayoutId id="2147483747" r:id="rId5"/>
    <p:sldLayoutId id="2147483746" r:id="rId6"/>
    <p:sldLayoutId id="2147483745" r:id="rId7"/>
    <p:sldLayoutId id="2147483744" r:id="rId8"/>
    <p:sldLayoutId id="2147483743" r:id="rId9"/>
    <p:sldLayoutId id="2147483742" r:id="rId10"/>
    <p:sldLayoutId id="2147483741" r:id="rId11"/>
  </p:sldLayoutIdLst>
  <p:hf hdr="0" ftr="0" dt="0"/>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Impact" pitchFamily="34" charset="0"/>
          <a:ea typeface="HGP創英角ｺﾞｼｯｸUB" pitchFamily="50" charset="-128"/>
        </a:defRPr>
      </a:lvl2pPr>
      <a:lvl3pPr algn="ctr" rtl="0" fontAlgn="base">
        <a:spcBef>
          <a:spcPct val="0"/>
        </a:spcBef>
        <a:spcAft>
          <a:spcPct val="0"/>
        </a:spcAft>
        <a:defRPr kumimoji="1" sz="4400">
          <a:solidFill>
            <a:schemeClr val="tx1"/>
          </a:solidFill>
          <a:latin typeface="Impact" pitchFamily="34" charset="0"/>
          <a:ea typeface="HGP創英角ｺﾞｼｯｸUB" pitchFamily="50" charset="-128"/>
        </a:defRPr>
      </a:lvl3pPr>
      <a:lvl4pPr algn="ctr" rtl="0" fontAlgn="base">
        <a:spcBef>
          <a:spcPct val="0"/>
        </a:spcBef>
        <a:spcAft>
          <a:spcPct val="0"/>
        </a:spcAft>
        <a:defRPr kumimoji="1" sz="4400">
          <a:solidFill>
            <a:schemeClr val="tx1"/>
          </a:solidFill>
          <a:latin typeface="Impact" pitchFamily="34" charset="0"/>
          <a:ea typeface="HGP創英角ｺﾞｼｯｸUB" pitchFamily="50" charset="-128"/>
        </a:defRPr>
      </a:lvl4pPr>
      <a:lvl5pPr algn="ctr" rtl="0" fontAlgn="base">
        <a:spcBef>
          <a:spcPct val="0"/>
        </a:spcBef>
        <a:spcAft>
          <a:spcPct val="0"/>
        </a:spcAft>
        <a:defRPr kumimoji="1" sz="4400">
          <a:solidFill>
            <a:schemeClr val="tx1"/>
          </a:solidFill>
          <a:latin typeface="Impact" pitchFamily="34" charset="0"/>
          <a:ea typeface="HGP創英角ｺﾞｼｯｸUB" pitchFamily="50" charset="-128"/>
        </a:defRPr>
      </a:lvl5pPr>
      <a:lvl6pPr marL="457200" algn="ctr" rtl="0" fontAlgn="base">
        <a:spcBef>
          <a:spcPct val="0"/>
        </a:spcBef>
        <a:spcAft>
          <a:spcPct val="0"/>
        </a:spcAft>
        <a:defRPr kumimoji="1" sz="4400">
          <a:solidFill>
            <a:schemeClr val="tx1"/>
          </a:solidFill>
          <a:latin typeface="Impact" pitchFamily="34" charset="0"/>
          <a:ea typeface="HGP創英角ｺﾞｼｯｸUB" pitchFamily="50" charset="-128"/>
        </a:defRPr>
      </a:lvl6pPr>
      <a:lvl7pPr marL="914400" algn="ctr" rtl="0" fontAlgn="base">
        <a:spcBef>
          <a:spcPct val="0"/>
        </a:spcBef>
        <a:spcAft>
          <a:spcPct val="0"/>
        </a:spcAft>
        <a:defRPr kumimoji="1" sz="4400">
          <a:solidFill>
            <a:schemeClr val="tx1"/>
          </a:solidFill>
          <a:latin typeface="Impact" pitchFamily="34" charset="0"/>
          <a:ea typeface="HGP創英角ｺﾞｼｯｸUB" pitchFamily="50" charset="-128"/>
        </a:defRPr>
      </a:lvl7pPr>
      <a:lvl8pPr marL="1371600" algn="ctr" rtl="0" fontAlgn="base">
        <a:spcBef>
          <a:spcPct val="0"/>
        </a:spcBef>
        <a:spcAft>
          <a:spcPct val="0"/>
        </a:spcAft>
        <a:defRPr kumimoji="1" sz="4400">
          <a:solidFill>
            <a:schemeClr val="tx1"/>
          </a:solidFill>
          <a:latin typeface="Impact" pitchFamily="34" charset="0"/>
          <a:ea typeface="HGP創英角ｺﾞｼｯｸUB" pitchFamily="50" charset="-128"/>
        </a:defRPr>
      </a:lvl8pPr>
      <a:lvl9pPr marL="1828800" algn="ctr" rtl="0" fontAlgn="base">
        <a:spcBef>
          <a:spcPct val="0"/>
        </a:spcBef>
        <a:spcAft>
          <a:spcPct val="0"/>
        </a:spcAft>
        <a:defRPr kumimoji="1" sz="4400">
          <a:solidFill>
            <a:schemeClr val="tx1"/>
          </a:solidFill>
          <a:latin typeface="Impact" pitchFamily="34" charset="0"/>
          <a:ea typeface="HGP創英角ｺﾞｼｯｸUB" pitchFamily="50"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3315"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ea typeface="+mn-ea"/>
              </a:defRPr>
            </a:lvl1pPr>
          </a:lstStyle>
          <a:p>
            <a:pPr>
              <a:defRPr/>
            </a:pPr>
            <a:fld id="{8C6A1C73-6B89-4BC8-BEE5-AD75A86E7B62}" type="datetime1">
              <a:rPr lang="ja-JP" altLang="en-US"/>
              <a:pPr>
                <a:defRPr/>
              </a:pPr>
              <a:t>2013/3/19</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mn-lt"/>
                <a:ea typeface="+mn-ea"/>
              </a:defRPr>
            </a:lvl1pPr>
          </a:lstStyle>
          <a:p>
            <a:pPr>
              <a:defRPr/>
            </a:pPr>
            <a:fld id="{EB208CEE-170B-4963-9E92-B71CFAC019F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62" r:id="rId1"/>
    <p:sldLayoutId id="2147483761" r:id="rId2"/>
    <p:sldLayoutId id="2147483760" r:id="rId3"/>
    <p:sldLayoutId id="2147483759" r:id="rId4"/>
    <p:sldLayoutId id="2147483758" r:id="rId5"/>
    <p:sldLayoutId id="2147483757" r:id="rId6"/>
    <p:sldLayoutId id="2147483756" r:id="rId7"/>
    <p:sldLayoutId id="2147483755" r:id="rId8"/>
    <p:sldLayoutId id="2147483754" r:id="rId9"/>
    <p:sldLayoutId id="2147483753" r:id="rId10"/>
    <p:sldLayoutId id="2147483752" r:id="rId11"/>
  </p:sldLayoutIdLst>
  <p:hf hdr="0" ftr="0" dt="0"/>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Impact" pitchFamily="34" charset="0"/>
          <a:ea typeface="HGP創英角ｺﾞｼｯｸUB" pitchFamily="50" charset="-128"/>
        </a:defRPr>
      </a:lvl2pPr>
      <a:lvl3pPr algn="ctr" rtl="0" fontAlgn="base">
        <a:spcBef>
          <a:spcPct val="0"/>
        </a:spcBef>
        <a:spcAft>
          <a:spcPct val="0"/>
        </a:spcAft>
        <a:defRPr kumimoji="1" sz="4400">
          <a:solidFill>
            <a:schemeClr val="tx1"/>
          </a:solidFill>
          <a:latin typeface="Impact" pitchFamily="34" charset="0"/>
          <a:ea typeface="HGP創英角ｺﾞｼｯｸUB" pitchFamily="50" charset="-128"/>
        </a:defRPr>
      </a:lvl3pPr>
      <a:lvl4pPr algn="ctr" rtl="0" fontAlgn="base">
        <a:spcBef>
          <a:spcPct val="0"/>
        </a:spcBef>
        <a:spcAft>
          <a:spcPct val="0"/>
        </a:spcAft>
        <a:defRPr kumimoji="1" sz="4400">
          <a:solidFill>
            <a:schemeClr val="tx1"/>
          </a:solidFill>
          <a:latin typeface="Impact" pitchFamily="34" charset="0"/>
          <a:ea typeface="HGP創英角ｺﾞｼｯｸUB" pitchFamily="50" charset="-128"/>
        </a:defRPr>
      </a:lvl4pPr>
      <a:lvl5pPr algn="ctr" rtl="0" fontAlgn="base">
        <a:spcBef>
          <a:spcPct val="0"/>
        </a:spcBef>
        <a:spcAft>
          <a:spcPct val="0"/>
        </a:spcAft>
        <a:defRPr kumimoji="1" sz="4400">
          <a:solidFill>
            <a:schemeClr val="tx1"/>
          </a:solidFill>
          <a:latin typeface="Impact" pitchFamily="34" charset="0"/>
          <a:ea typeface="HGP創英角ｺﾞｼｯｸUB" pitchFamily="50" charset="-128"/>
        </a:defRPr>
      </a:lvl5pPr>
      <a:lvl6pPr marL="457200" algn="ctr" rtl="0" fontAlgn="base">
        <a:spcBef>
          <a:spcPct val="0"/>
        </a:spcBef>
        <a:spcAft>
          <a:spcPct val="0"/>
        </a:spcAft>
        <a:defRPr kumimoji="1" sz="4400">
          <a:solidFill>
            <a:schemeClr val="tx1"/>
          </a:solidFill>
          <a:latin typeface="Impact" pitchFamily="34" charset="0"/>
          <a:ea typeface="HGP創英角ｺﾞｼｯｸUB" pitchFamily="50" charset="-128"/>
        </a:defRPr>
      </a:lvl6pPr>
      <a:lvl7pPr marL="914400" algn="ctr" rtl="0" fontAlgn="base">
        <a:spcBef>
          <a:spcPct val="0"/>
        </a:spcBef>
        <a:spcAft>
          <a:spcPct val="0"/>
        </a:spcAft>
        <a:defRPr kumimoji="1" sz="4400">
          <a:solidFill>
            <a:schemeClr val="tx1"/>
          </a:solidFill>
          <a:latin typeface="Impact" pitchFamily="34" charset="0"/>
          <a:ea typeface="HGP創英角ｺﾞｼｯｸUB" pitchFamily="50" charset="-128"/>
        </a:defRPr>
      </a:lvl7pPr>
      <a:lvl8pPr marL="1371600" algn="ctr" rtl="0" fontAlgn="base">
        <a:spcBef>
          <a:spcPct val="0"/>
        </a:spcBef>
        <a:spcAft>
          <a:spcPct val="0"/>
        </a:spcAft>
        <a:defRPr kumimoji="1" sz="4400">
          <a:solidFill>
            <a:schemeClr val="tx1"/>
          </a:solidFill>
          <a:latin typeface="Impact" pitchFamily="34" charset="0"/>
          <a:ea typeface="HGP創英角ｺﾞｼｯｸUB" pitchFamily="50" charset="-128"/>
        </a:defRPr>
      </a:lvl8pPr>
      <a:lvl9pPr marL="1828800" algn="ctr" rtl="0" fontAlgn="base">
        <a:spcBef>
          <a:spcPct val="0"/>
        </a:spcBef>
        <a:spcAft>
          <a:spcPct val="0"/>
        </a:spcAft>
        <a:defRPr kumimoji="1" sz="4400">
          <a:solidFill>
            <a:schemeClr val="tx1"/>
          </a:solidFill>
          <a:latin typeface="Impact" pitchFamily="34" charset="0"/>
          <a:ea typeface="HGP創英角ｺﾞｼｯｸUB" pitchFamily="50"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2"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5603"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ea typeface="+mn-ea"/>
              </a:defRPr>
            </a:lvl1pPr>
          </a:lstStyle>
          <a:p>
            <a:pPr>
              <a:defRPr/>
            </a:pPr>
            <a:fld id="{9D0E4EE4-1987-4564-8779-459B491E4C59}" type="datetime1">
              <a:rPr lang="ja-JP" altLang="en-US"/>
              <a:pPr>
                <a:defRPr/>
              </a:pPr>
              <a:t>2013/3/19</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mn-lt"/>
                <a:ea typeface="+mn-ea"/>
              </a:defRPr>
            </a:lvl1pPr>
          </a:lstStyle>
          <a:p>
            <a:pPr>
              <a:defRPr/>
            </a:pPr>
            <a:fld id="{823C6FFB-9703-4667-A2A7-4ACD6DD0B01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73" r:id="rId1"/>
    <p:sldLayoutId id="2147483772" r:id="rId2"/>
    <p:sldLayoutId id="2147483771" r:id="rId3"/>
    <p:sldLayoutId id="2147483770" r:id="rId4"/>
    <p:sldLayoutId id="2147483769" r:id="rId5"/>
    <p:sldLayoutId id="2147483768" r:id="rId6"/>
    <p:sldLayoutId id="2147483767" r:id="rId7"/>
    <p:sldLayoutId id="2147483766" r:id="rId8"/>
    <p:sldLayoutId id="2147483765" r:id="rId9"/>
    <p:sldLayoutId id="2147483764" r:id="rId10"/>
    <p:sldLayoutId id="2147483763" r:id="rId11"/>
  </p:sldLayoutIdLst>
  <p:hf hdr="0" ftr="0" dt="0"/>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Impact" pitchFamily="34" charset="0"/>
          <a:ea typeface="HGP創英角ｺﾞｼｯｸUB" pitchFamily="50" charset="-128"/>
        </a:defRPr>
      </a:lvl2pPr>
      <a:lvl3pPr algn="ctr" rtl="0" fontAlgn="base">
        <a:spcBef>
          <a:spcPct val="0"/>
        </a:spcBef>
        <a:spcAft>
          <a:spcPct val="0"/>
        </a:spcAft>
        <a:defRPr kumimoji="1" sz="4400">
          <a:solidFill>
            <a:schemeClr val="tx1"/>
          </a:solidFill>
          <a:latin typeface="Impact" pitchFamily="34" charset="0"/>
          <a:ea typeface="HGP創英角ｺﾞｼｯｸUB" pitchFamily="50" charset="-128"/>
        </a:defRPr>
      </a:lvl3pPr>
      <a:lvl4pPr algn="ctr" rtl="0" fontAlgn="base">
        <a:spcBef>
          <a:spcPct val="0"/>
        </a:spcBef>
        <a:spcAft>
          <a:spcPct val="0"/>
        </a:spcAft>
        <a:defRPr kumimoji="1" sz="4400">
          <a:solidFill>
            <a:schemeClr val="tx1"/>
          </a:solidFill>
          <a:latin typeface="Impact" pitchFamily="34" charset="0"/>
          <a:ea typeface="HGP創英角ｺﾞｼｯｸUB" pitchFamily="50" charset="-128"/>
        </a:defRPr>
      </a:lvl4pPr>
      <a:lvl5pPr algn="ctr" rtl="0" fontAlgn="base">
        <a:spcBef>
          <a:spcPct val="0"/>
        </a:spcBef>
        <a:spcAft>
          <a:spcPct val="0"/>
        </a:spcAft>
        <a:defRPr kumimoji="1" sz="4400">
          <a:solidFill>
            <a:schemeClr val="tx1"/>
          </a:solidFill>
          <a:latin typeface="Impact" pitchFamily="34" charset="0"/>
          <a:ea typeface="HGP創英角ｺﾞｼｯｸUB" pitchFamily="50" charset="-128"/>
        </a:defRPr>
      </a:lvl5pPr>
      <a:lvl6pPr marL="457200" algn="ctr" rtl="0" fontAlgn="base">
        <a:spcBef>
          <a:spcPct val="0"/>
        </a:spcBef>
        <a:spcAft>
          <a:spcPct val="0"/>
        </a:spcAft>
        <a:defRPr kumimoji="1" sz="4400">
          <a:solidFill>
            <a:schemeClr val="tx1"/>
          </a:solidFill>
          <a:latin typeface="Impact" pitchFamily="34" charset="0"/>
          <a:ea typeface="HGP創英角ｺﾞｼｯｸUB" pitchFamily="50" charset="-128"/>
        </a:defRPr>
      </a:lvl6pPr>
      <a:lvl7pPr marL="914400" algn="ctr" rtl="0" fontAlgn="base">
        <a:spcBef>
          <a:spcPct val="0"/>
        </a:spcBef>
        <a:spcAft>
          <a:spcPct val="0"/>
        </a:spcAft>
        <a:defRPr kumimoji="1" sz="4400">
          <a:solidFill>
            <a:schemeClr val="tx1"/>
          </a:solidFill>
          <a:latin typeface="Impact" pitchFamily="34" charset="0"/>
          <a:ea typeface="HGP創英角ｺﾞｼｯｸUB" pitchFamily="50" charset="-128"/>
        </a:defRPr>
      </a:lvl7pPr>
      <a:lvl8pPr marL="1371600" algn="ctr" rtl="0" fontAlgn="base">
        <a:spcBef>
          <a:spcPct val="0"/>
        </a:spcBef>
        <a:spcAft>
          <a:spcPct val="0"/>
        </a:spcAft>
        <a:defRPr kumimoji="1" sz="4400">
          <a:solidFill>
            <a:schemeClr val="tx1"/>
          </a:solidFill>
          <a:latin typeface="Impact" pitchFamily="34" charset="0"/>
          <a:ea typeface="HGP創英角ｺﾞｼｯｸUB" pitchFamily="50" charset="-128"/>
        </a:defRPr>
      </a:lvl8pPr>
      <a:lvl9pPr marL="1828800" algn="ctr" rtl="0" fontAlgn="base">
        <a:spcBef>
          <a:spcPct val="0"/>
        </a:spcBef>
        <a:spcAft>
          <a:spcPct val="0"/>
        </a:spcAft>
        <a:defRPr kumimoji="1" sz="4400">
          <a:solidFill>
            <a:schemeClr val="tx1"/>
          </a:solidFill>
          <a:latin typeface="Impact" pitchFamily="34" charset="0"/>
          <a:ea typeface="HGP創英角ｺﾞｼｯｸUB" pitchFamily="50"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psj.or.jp/kenkyukai/event/s-ess2011.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7238" y="1293813"/>
            <a:ext cx="7772400" cy="2763837"/>
          </a:xfrm>
        </p:spPr>
        <p:txBody>
          <a:bodyPr rtlCol="0">
            <a:noAutofit/>
          </a:bodyPr>
          <a:lstStyle/>
          <a:p>
            <a:pPr fontAlgn="auto">
              <a:spcAft>
                <a:spcPts val="0"/>
              </a:spcAft>
              <a:defRPr/>
            </a:pPr>
            <a:r>
              <a:rPr lang="ja-JP" altLang="ja-JP" sz="3600" kern="100" dirty="0" smtClean="0">
                <a:latin typeface="+mj-ea"/>
                <a:cs typeface="Times New Roman"/>
              </a:rPr>
              <a:t>組込み</a:t>
            </a:r>
            <a:r>
              <a:rPr lang="ja-JP" altLang="ja-JP" sz="3600" kern="100" dirty="0">
                <a:latin typeface="+mj-ea"/>
                <a:cs typeface="Times New Roman"/>
              </a:rPr>
              <a:t>ソフトウェア開発現場の</a:t>
            </a:r>
            <a:r>
              <a:rPr lang="ja-JP" altLang="ja-JP" sz="3600" kern="100" dirty="0" smtClean="0">
                <a:latin typeface="+mj-ea"/>
                <a:cs typeface="Times New Roman"/>
              </a:rPr>
              <a:t>改革</a:t>
            </a:r>
            <a:r>
              <a:rPr lang="en-US" altLang="ja-JP" sz="3600" kern="100" dirty="0" smtClean="0">
                <a:latin typeface="+mj-ea"/>
                <a:cs typeface="Times New Roman"/>
              </a:rPr>
              <a:t/>
            </a:r>
            <a:br>
              <a:rPr lang="en-US" altLang="ja-JP" sz="3600" kern="100" dirty="0" smtClean="0">
                <a:latin typeface="+mj-ea"/>
                <a:cs typeface="Times New Roman"/>
              </a:rPr>
            </a:br>
            <a:r>
              <a:rPr lang="ja-JP" altLang="ja-JP" sz="3600" kern="100" dirty="0" smtClean="0">
                <a:latin typeface="+mj-ea"/>
                <a:cs typeface="Times New Roman"/>
              </a:rPr>
              <a:t>を目指して</a:t>
            </a:r>
            <a:r>
              <a:rPr lang="en-US" altLang="ja-JP" sz="3600" kern="100" dirty="0" smtClean="0">
                <a:latin typeface="+mj-ea"/>
                <a:cs typeface="Times New Roman"/>
              </a:rPr>
              <a:t/>
            </a:r>
            <a:br>
              <a:rPr lang="en-US" altLang="ja-JP" sz="3600" kern="100" dirty="0" smtClean="0">
                <a:latin typeface="+mj-ea"/>
                <a:cs typeface="Times New Roman"/>
              </a:rPr>
            </a:br>
            <a:r>
              <a:rPr lang="en-US" altLang="ja-JP" sz="3600" kern="100" dirty="0" smtClean="0">
                <a:latin typeface="+mj-ea"/>
                <a:cs typeface="Times New Roman"/>
              </a:rPr>
              <a:t/>
            </a:r>
            <a:br>
              <a:rPr lang="en-US" altLang="ja-JP" sz="3600" kern="100" dirty="0" smtClean="0">
                <a:latin typeface="+mj-ea"/>
                <a:cs typeface="Times New Roman"/>
              </a:rPr>
            </a:br>
            <a:r>
              <a:rPr lang="ja-JP" altLang="ja-JP" sz="2800" kern="100" dirty="0" smtClean="0">
                <a:latin typeface="+mj-ea"/>
                <a:cs typeface="Times New Roman"/>
              </a:rPr>
              <a:t>～</a:t>
            </a:r>
            <a:r>
              <a:rPr lang="en-US" altLang="ja-JP" sz="2800" kern="100" dirty="0" smtClean="0">
                <a:latin typeface="+mj-ea"/>
                <a:cs typeface="Times New Roman"/>
              </a:rPr>
              <a:t>ISSJ</a:t>
            </a:r>
            <a:r>
              <a:rPr lang="ja-JP" altLang="ja-JP" sz="2800" kern="100" dirty="0" smtClean="0">
                <a:latin typeface="+mj-ea"/>
                <a:cs typeface="Times New Roman"/>
              </a:rPr>
              <a:t>「</a:t>
            </a:r>
            <a:r>
              <a:rPr lang="ja-JP" altLang="ja-JP" sz="2800" kern="100" dirty="0">
                <a:latin typeface="+mj-ea"/>
                <a:cs typeface="Times New Roman"/>
              </a:rPr>
              <a:t>社会への提言」の具体的施策</a:t>
            </a:r>
            <a:r>
              <a:rPr lang="ja-JP" altLang="ja-JP" sz="2800" kern="100" dirty="0" smtClean="0">
                <a:latin typeface="+mj-ea"/>
                <a:cs typeface="Times New Roman"/>
              </a:rPr>
              <a:t>事例</a:t>
            </a:r>
            <a:r>
              <a:rPr lang="ja-JP" altLang="en-US" sz="2800" kern="100" dirty="0" smtClean="0">
                <a:latin typeface="+mj-ea"/>
                <a:cs typeface="Times New Roman"/>
              </a:rPr>
              <a:t>紹介</a:t>
            </a:r>
            <a:r>
              <a:rPr lang="ja-JP" altLang="ja-JP" sz="2800" kern="100" dirty="0" smtClean="0">
                <a:latin typeface="+mj-ea"/>
                <a:cs typeface="Times New Roman"/>
              </a:rPr>
              <a:t>～</a:t>
            </a:r>
            <a:r>
              <a:rPr lang="ja-JP" altLang="ja-JP" sz="2800" kern="100" dirty="0">
                <a:latin typeface="+mj-ea"/>
                <a:cs typeface="Times New Roman"/>
              </a:rPr>
              <a:t/>
            </a:r>
            <a:br>
              <a:rPr lang="ja-JP" altLang="ja-JP" sz="2800" kern="100" dirty="0">
                <a:latin typeface="+mj-ea"/>
                <a:cs typeface="Times New Roman"/>
              </a:rPr>
            </a:br>
            <a:endParaRPr lang="ja-JP" altLang="en-US" sz="2800" dirty="0">
              <a:latin typeface="+mj-ea"/>
            </a:endParaRPr>
          </a:p>
        </p:txBody>
      </p:sp>
      <p:sp>
        <p:nvSpPr>
          <p:cNvPr id="3" name="サブタイトル 2"/>
          <p:cNvSpPr>
            <a:spLocks noGrp="1"/>
          </p:cNvSpPr>
          <p:nvPr>
            <p:ph type="subTitle" idx="1"/>
          </p:nvPr>
        </p:nvSpPr>
        <p:spPr>
          <a:xfrm>
            <a:off x="1476375" y="4581525"/>
            <a:ext cx="6400800" cy="1127125"/>
          </a:xfrm>
        </p:spPr>
        <p:txBody>
          <a:bodyPr rtlCol="0">
            <a:normAutofit/>
          </a:bodyPr>
          <a:lstStyle/>
          <a:p>
            <a:pPr algn="just" fontAlgn="auto">
              <a:spcAft>
                <a:spcPts val="0"/>
              </a:spcAft>
              <a:buFont typeface="Arial" pitchFamily="34" charset="0"/>
              <a:buNone/>
              <a:defRPr/>
            </a:pPr>
            <a:r>
              <a:rPr lang="ja-JP" altLang="en-US" sz="2800" kern="100" dirty="0" smtClean="0">
                <a:solidFill>
                  <a:schemeClr val="tx1"/>
                </a:solidFill>
                <a:latin typeface="+mj-ea"/>
                <a:ea typeface="+mj-ea"/>
                <a:cs typeface="Times New Roman"/>
              </a:rPr>
              <a:t>　　　　　　２０１３年　３月　７日</a:t>
            </a:r>
            <a:endParaRPr lang="en-US" altLang="ja-JP" sz="2800" kern="100" dirty="0" smtClean="0">
              <a:solidFill>
                <a:schemeClr val="tx1"/>
              </a:solidFill>
              <a:latin typeface="+mj-ea"/>
              <a:ea typeface="+mj-ea"/>
              <a:cs typeface="Times New Roman"/>
            </a:endParaRPr>
          </a:p>
          <a:p>
            <a:pPr algn="just" fontAlgn="auto">
              <a:spcAft>
                <a:spcPts val="0"/>
              </a:spcAft>
              <a:buFont typeface="Arial" pitchFamily="34" charset="0"/>
              <a:buNone/>
              <a:defRPr/>
            </a:pPr>
            <a:r>
              <a:rPr lang="ja-JP" altLang="en-US" sz="2800" kern="100" dirty="0">
                <a:solidFill>
                  <a:schemeClr val="tx1"/>
                </a:solidFill>
                <a:latin typeface="+mj-ea"/>
                <a:ea typeface="+mj-ea"/>
                <a:cs typeface="Times New Roman"/>
              </a:rPr>
              <a:t>　</a:t>
            </a:r>
            <a:r>
              <a:rPr lang="ja-JP" altLang="en-US" sz="2800" kern="100" dirty="0" smtClean="0">
                <a:solidFill>
                  <a:schemeClr val="tx1"/>
                </a:solidFill>
                <a:latin typeface="+mj-ea"/>
                <a:ea typeface="+mj-ea"/>
                <a:cs typeface="Times New Roman"/>
              </a:rPr>
              <a:t>　　　　　評議員　　</a:t>
            </a:r>
            <a:r>
              <a:rPr lang="ja-JP" altLang="ja-JP" sz="2800" kern="100" dirty="0" smtClean="0">
                <a:solidFill>
                  <a:schemeClr val="tx1"/>
                </a:solidFill>
                <a:latin typeface="+mj-ea"/>
                <a:ea typeface="+mj-ea"/>
                <a:cs typeface="Times New Roman"/>
              </a:rPr>
              <a:t>渋谷照夫</a:t>
            </a:r>
            <a:endParaRPr lang="ja-JP" altLang="en-US" sz="2800" dirty="0"/>
          </a:p>
        </p:txBody>
      </p:sp>
      <p:sp>
        <p:nvSpPr>
          <p:cNvPr id="4" name="テキスト ボックス 3"/>
          <p:cNvSpPr txBox="1"/>
          <p:nvPr/>
        </p:nvSpPr>
        <p:spPr>
          <a:xfrm>
            <a:off x="179388" y="179388"/>
            <a:ext cx="2271712" cy="306387"/>
          </a:xfrm>
          <a:prstGeom prst="rect">
            <a:avLst/>
          </a:prstGeom>
          <a:noFill/>
        </p:spPr>
        <p:txBody>
          <a:bodyPr wrap="none">
            <a:spAutoFit/>
          </a:bodyPr>
          <a:lstStyle/>
          <a:p>
            <a:pPr fontAlgn="auto">
              <a:spcBef>
                <a:spcPts val="0"/>
              </a:spcBef>
              <a:spcAft>
                <a:spcPts val="0"/>
              </a:spcAft>
              <a:defRPr/>
            </a:pPr>
            <a:r>
              <a:rPr lang="ja-JP" altLang="en-US" sz="1400" dirty="0">
                <a:latin typeface="+mj-ea"/>
                <a:ea typeface="+mj-ea"/>
              </a:rPr>
              <a:t>ＩＳＳＪ　第２回私の主張の会</a:t>
            </a:r>
          </a:p>
        </p:txBody>
      </p:sp>
      <p:sp>
        <p:nvSpPr>
          <p:cNvPr id="5" name="スライド番号プレースホルダー 4"/>
          <p:cNvSpPr>
            <a:spLocks noGrp="1"/>
          </p:cNvSpPr>
          <p:nvPr>
            <p:ph type="sldNum" sz="quarter" idx="12"/>
          </p:nvPr>
        </p:nvSpPr>
        <p:spPr/>
        <p:txBody>
          <a:bodyPr/>
          <a:lstStyle/>
          <a:p>
            <a:pPr>
              <a:defRPr/>
            </a:pPr>
            <a:fld id="{F42DF790-4A5C-46F4-859F-2B456A7592D7}" type="slidenum">
              <a:rPr lang="ja-JP" altLang="en-US"/>
              <a:pPr>
                <a:defRPr/>
              </a:pPr>
              <a:t>1</a:t>
            </a:fld>
            <a:endParaRPr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5888"/>
            <a:ext cx="8229600" cy="779462"/>
          </a:xfrm>
        </p:spPr>
        <p:txBody>
          <a:bodyPr rtlCol="0">
            <a:normAutofit/>
          </a:bodyPr>
          <a:lstStyle/>
          <a:p>
            <a:pPr fontAlgn="auto">
              <a:spcAft>
                <a:spcPts val="0"/>
              </a:spcAft>
              <a:defRPr/>
            </a:pPr>
            <a:r>
              <a:rPr lang="ja-JP" altLang="en-US" sz="3600" dirty="0" smtClean="0">
                <a:latin typeface="HGP創英角ｺﾞｼｯｸUB" pitchFamily="50" charset="-128"/>
                <a:cs typeface="Times New Roman"/>
              </a:rPr>
              <a:t>４．</a:t>
            </a:r>
            <a:r>
              <a:rPr lang="ja-JP" altLang="ja-JP" sz="3600" dirty="0" smtClean="0">
                <a:latin typeface="HGP創英角ｺﾞｼｯｸUB" pitchFamily="50" charset="-128"/>
                <a:cs typeface="Times New Roman"/>
              </a:rPr>
              <a:t>開発</a:t>
            </a:r>
            <a:r>
              <a:rPr lang="ja-JP" altLang="ja-JP" sz="3600" dirty="0">
                <a:latin typeface="HGP創英角ｺﾞｼｯｸUB" pitchFamily="50" charset="-128"/>
                <a:cs typeface="Times New Roman"/>
              </a:rPr>
              <a:t>現場の改革への</a:t>
            </a:r>
            <a:r>
              <a:rPr lang="ja-JP" altLang="ja-JP" sz="3600" dirty="0">
                <a:latin typeface="+mj-ea"/>
                <a:cs typeface="Times New Roman"/>
              </a:rPr>
              <a:t>取組</a:t>
            </a:r>
            <a:r>
              <a:rPr lang="ja-JP" altLang="ja-JP" sz="3600" dirty="0" smtClean="0">
                <a:latin typeface="+mj-ea"/>
                <a:cs typeface="Times New Roman"/>
              </a:rPr>
              <a:t>事例</a:t>
            </a:r>
            <a:r>
              <a:rPr lang="ja-JP" altLang="en-US" sz="3600" dirty="0" smtClean="0">
                <a:latin typeface="+mj-ea"/>
                <a:cs typeface="Times New Roman"/>
              </a:rPr>
              <a:t>　</a:t>
            </a:r>
            <a:r>
              <a:rPr lang="ja-JP" altLang="en-US" sz="2700" dirty="0" smtClean="0">
                <a:latin typeface="+mj-ea"/>
                <a:cs typeface="Times New Roman"/>
              </a:rPr>
              <a:t>（</a:t>
            </a:r>
            <a:r>
              <a:rPr lang="en-US" altLang="ja-JP" sz="2700" dirty="0">
                <a:latin typeface="+mj-ea"/>
                <a:cs typeface="Times New Roman"/>
              </a:rPr>
              <a:t>1</a:t>
            </a:r>
            <a:r>
              <a:rPr lang="ja-JP" altLang="en-US" sz="2700" dirty="0" smtClean="0">
                <a:latin typeface="+mj-ea"/>
                <a:cs typeface="Times New Roman"/>
              </a:rPr>
              <a:t>／</a:t>
            </a:r>
            <a:r>
              <a:rPr lang="en-US" altLang="ja-JP" sz="2700" dirty="0" smtClean="0">
                <a:latin typeface="+mj-ea"/>
                <a:cs typeface="Times New Roman"/>
              </a:rPr>
              <a:t>8</a:t>
            </a:r>
            <a:r>
              <a:rPr lang="ja-JP" altLang="en-US" sz="2700" dirty="0" smtClean="0">
                <a:latin typeface="+mj-ea"/>
                <a:cs typeface="Times New Roman"/>
              </a:rPr>
              <a:t>）</a:t>
            </a:r>
            <a:endParaRPr lang="ja-JP" altLang="en-US" sz="2700" dirty="0">
              <a:latin typeface="+mj-ea"/>
            </a:endParaRPr>
          </a:p>
        </p:txBody>
      </p:sp>
      <p:sp>
        <p:nvSpPr>
          <p:cNvPr id="3" name="コンテンツ プレースホルダー 2"/>
          <p:cNvSpPr>
            <a:spLocks noGrp="1"/>
          </p:cNvSpPr>
          <p:nvPr>
            <p:ph idx="1"/>
          </p:nvPr>
        </p:nvSpPr>
        <p:spPr>
          <a:xfrm>
            <a:off x="323850" y="1196975"/>
            <a:ext cx="8712200" cy="5256213"/>
          </a:xfrm>
        </p:spPr>
        <p:txBody>
          <a:bodyPr rtlCol="0">
            <a:noAutofit/>
          </a:bodyPr>
          <a:lstStyle/>
          <a:p>
            <a:pPr marL="0" indent="0" algn="just" fontAlgn="auto">
              <a:spcAft>
                <a:spcPts val="0"/>
              </a:spcAft>
              <a:buFont typeface="Arial" pitchFamily="34" charset="0"/>
              <a:buNone/>
              <a:defRPr/>
            </a:pPr>
            <a:r>
              <a:rPr lang="ja-JP" altLang="en-US" sz="2400" kern="100" dirty="0" smtClean="0">
                <a:latin typeface="+mj-ea"/>
                <a:ea typeface="+mj-ea"/>
                <a:cs typeface="Times New Roman"/>
              </a:rPr>
              <a:t>４．１　対象会社部門とコンサルのキッカケ</a:t>
            </a: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latin typeface="+mj-ea"/>
                <a:ea typeface="+mj-ea"/>
                <a:cs typeface="Times New Roman"/>
              </a:rPr>
              <a:t>＜</a:t>
            </a:r>
            <a:r>
              <a:rPr lang="ja-JP" altLang="en-US" sz="2000" kern="100" dirty="0">
                <a:latin typeface="+mj-ea"/>
                <a:ea typeface="+mj-ea"/>
                <a:cs typeface="Times New Roman"/>
              </a:rPr>
              <a:t>Ｅ</a:t>
            </a:r>
            <a:r>
              <a:rPr lang="ja-JP" altLang="en-US" sz="2000" kern="100" dirty="0" smtClean="0">
                <a:latin typeface="+mj-ea"/>
                <a:ea typeface="+mj-ea"/>
                <a:cs typeface="Times New Roman"/>
              </a:rPr>
              <a:t>社の対象部門概要＞</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latin typeface="+mj-ea"/>
                <a:ea typeface="+mj-ea"/>
                <a:cs typeface="Times New Roman"/>
              </a:rPr>
              <a:t>　・事業内容：ＰＯＳ業務端末システム開発部門</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latin typeface="+mj-ea"/>
                <a:ea typeface="+mj-ea"/>
                <a:cs typeface="Times New Roman"/>
              </a:rPr>
              <a:t>　・人員規模：社員約１００名、パートナ約２５０名</a:t>
            </a:r>
            <a:r>
              <a:rPr lang="ja-JP" altLang="en-US" sz="1400" kern="100" dirty="0" smtClean="0">
                <a:latin typeface="+mj-ea"/>
                <a:ea typeface="+mj-ea"/>
                <a:cs typeface="Times New Roman"/>
              </a:rPr>
              <a:t>：最大時</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latin typeface="+mj-ea"/>
                <a:ea typeface="+mj-ea"/>
                <a:cs typeface="Times New Roman"/>
              </a:rPr>
              <a:t>＜取組の背景、動機＞</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latin typeface="+mj-ea"/>
                <a:ea typeface="+mj-ea"/>
                <a:cs typeface="Times New Roman"/>
              </a:rPr>
              <a:t>　・ＰＯＳ系システムの</a:t>
            </a:r>
            <a:r>
              <a:rPr lang="ja-JP" altLang="en-US" sz="2000" kern="100" dirty="0" smtClean="0">
                <a:solidFill>
                  <a:srgbClr val="FF0000"/>
                </a:solidFill>
                <a:latin typeface="+mj-ea"/>
                <a:ea typeface="+mj-ea"/>
                <a:cs typeface="Times New Roman"/>
              </a:rPr>
              <a:t>品質問題、納期遅延等からトラブル対応コストが増大</a:t>
            </a:r>
            <a:r>
              <a:rPr lang="ja-JP" altLang="en-US" sz="2000" kern="100" dirty="0" smtClean="0">
                <a:latin typeface="+mj-ea"/>
                <a:ea typeface="+mj-ea"/>
                <a:cs typeface="Times New Roman"/>
              </a:rPr>
              <a:t>し</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a:latin typeface="+mj-ea"/>
                <a:ea typeface="+mj-ea"/>
                <a:cs typeface="Times New Roman"/>
              </a:rPr>
              <a:t>　</a:t>
            </a:r>
            <a:r>
              <a:rPr lang="ja-JP" altLang="en-US" sz="2000" kern="100" dirty="0" smtClean="0">
                <a:latin typeface="+mj-ea"/>
                <a:ea typeface="+mj-ea"/>
                <a:cs typeface="Times New Roman"/>
              </a:rPr>
              <a:t>　ていた。</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latin typeface="+mj-ea"/>
                <a:ea typeface="+mj-ea"/>
                <a:cs typeface="Times New Roman"/>
              </a:rPr>
              <a:t>　</a:t>
            </a:r>
            <a:r>
              <a:rPr lang="ja-JP" altLang="en-US" sz="2000" u="sng" kern="100" dirty="0" smtClean="0">
                <a:solidFill>
                  <a:srgbClr val="0070C0"/>
                </a:solidFill>
                <a:latin typeface="+mj-ea"/>
                <a:ea typeface="+mj-ea"/>
                <a:cs typeface="Times New Roman"/>
              </a:rPr>
              <a:t>・組込みシステム開発部門の体質を根本的に改善・改革する必要があった。</a:t>
            </a:r>
            <a:endParaRPr lang="en-US" altLang="ja-JP" sz="2000" u="sng"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latin typeface="+mj-ea"/>
                <a:ea typeface="+mj-ea"/>
                <a:cs typeface="Times New Roman"/>
              </a:rPr>
              <a:t>　・当初はプロセス改革のリーダの役割で参入したが開発プロセスだけという</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a:latin typeface="+mj-ea"/>
                <a:ea typeface="+mj-ea"/>
                <a:cs typeface="Times New Roman"/>
              </a:rPr>
              <a:t>　</a:t>
            </a:r>
            <a:r>
              <a:rPr lang="ja-JP" altLang="en-US" sz="2000" kern="100" dirty="0" smtClean="0">
                <a:latin typeface="+mj-ea"/>
                <a:ea typeface="+mj-ea"/>
                <a:cs typeface="Times New Roman"/>
              </a:rPr>
              <a:t>　狭い観点でなく、</a:t>
            </a:r>
            <a:r>
              <a:rPr lang="ja-JP" altLang="en-US" sz="2000" u="sng" kern="100" dirty="0" smtClean="0">
                <a:solidFill>
                  <a:srgbClr val="0070C0"/>
                </a:solidFill>
                <a:latin typeface="+mj-ea"/>
                <a:ea typeface="+mj-ea"/>
                <a:cs typeface="Times New Roman"/>
              </a:rPr>
              <a:t>事業部門全体の仕組み、状況や品質の分析から着手した。</a:t>
            </a:r>
            <a:endParaRPr lang="en-US" altLang="ja-JP" sz="2000" u="sng"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2000" kern="100" dirty="0">
                <a:solidFill>
                  <a:prstClr val="black"/>
                </a:solidFill>
                <a:latin typeface="+mj-ea"/>
                <a:ea typeface="+mj-ea"/>
                <a:cs typeface="Times New Roman"/>
              </a:rPr>
              <a:t>　</a:t>
            </a:r>
            <a:endParaRPr lang="en-US" altLang="ja-JP" sz="2000" kern="100" dirty="0">
              <a:solidFill>
                <a:prstClr val="black"/>
              </a:solidFill>
              <a:latin typeface="HGP創英角ｺﾞｼｯｸUB"/>
              <a:ea typeface="HGP創英角ｺﾞｼｯｸUB"/>
              <a:cs typeface="Times New Roman"/>
            </a:endParaRPr>
          </a:p>
        </p:txBody>
      </p:sp>
      <p:sp>
        <p:nvSpPr>
          <p:cNvPr id="4" name="スライド番号プレースホルダー 3"/>
          <p:cNvSpPr>
            <a:spLocks noGrp="1"/>
          </p:cNvSpPr>
          <p:nvPr>
            <p:ph type="sldNum" sz="quarter" idx="12"/>
          </p:nvPr>
        </p:nvSpPr>
        <p:spPr/>
        <p:txBody>
          <a:bodyPr/>
          <a:lstStyle/>
          <a:p>
            <a:pPr>
              <a:defRPr/>
            </a:pPr>
            <a:fld id="{DE0A4B80-F322-4081-9DE6-AF3C0884FE25}" type="slidenum">
              <a:rPr lang="ja-JP" altLang="en-US"/>
              <a:pPr>
                <a:defRPr/>
              </a:pPr>
              <a:t>10</a:t>
            </a:fld>
            <a:endParaRPr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212725"/>
            <a:ext cx="8229600" cy="552450"/>
          </a:xfrm>
        </p:spPr>
        <p:txBody>
          <a:bodyPr rtlCol="0">
            <a:normAutofit fontScale="90000"/>
          </a:bodyPr>
          <a:lstStyle/>
          <a:p>
            <a:pPr fontAlgn="auto">
              <a:spcAft>
                <a:spcPts val="0"/>
              </a:spcAft>
              <a:defRPr/>
            </a:pPr>
            <a:r>
              <a:rPr lang="ja-JP" altLang="en-US" sz="3600" dirty="0" smtClean="0">
                <a:latin typeface="HGP創英角ｺﾞｼｯｸUB" pitchFamily="50" charset="-128"/>
                <a:cs typeface="Times New Roman"/>
              </a:rPr>
              <a:t>４．</a:t>
            </a:r>
            <a:r>
              <a:rPr lang="ja-JP" altLang="ja-JP" sz="3600" dirty="0" smtClean="0">
                <a:latin typeface="HGP創英角ｺﾞｼｯｸUB" pitchFamily="50" charset="-128"/>
                <a:cs typeface="Times New Roman"/>
              </a:rPr>
              <a:t>開発</a:t>
            </a:r>
            <a:r>
              <a:rPr lang="ja-JP" altLang="ja-JP" sz="3600" dirty="0">
                <a:latin typeface="HGP創英角ｺﾞｼｯｸUB" pitchFamily="50" charset="-128"/>
                <a:cs typeface="Times New Roman"/>
              </a:rPr>
              <a:t>現場の改革への</a:t>
            </a:r>
            <a:r>
              <a:rPr lang="ja-JP" altLang="ja-JP" sz="3600" dirty="0">
                <a:latin typeface="+mj-ea"/>
                <a:cs typeface="Times New Roman"/>
              </a:rPr>
              <a:t>取組</a:t>
            </a:r>
            <a:r>
              <a:rPr lang="ja-JP" altLang="ja-JP" sz="3600" dirty="0" smtClean="0">
                <a:latin typeface="+mj-ea"/>
                <a:cs typeface="Times New Roman"/>
              </a:rPr>
              <a:t>事例</a:t>
            </a:r>
            <a:r>
              <a:rPr lang="ja-JP" altLang="en-US" sz="3600" dirty="0" smtClean="0">
                <a:latin typeface="+mj-ea"/>
                <a:cs typeface="Times New Roman"/>
              </a:rPr>
              <a:t>　</a:t>
            </a:r>
            <a:r>
              <a:rPr lang="ja-JP" altLang="en-US" sz="2700" dirty="0" smtClean="0">
                <a:latin typeface="+mj-ea"/>
                <a:cs typeface="Times New Roman"/>
              </a:rPr>
              <a:t>（</a:t>
            </a:r>
            <a:r>
              <a:rPr lang="en-US" altLang="ja-JP" sz="2700" dirty="0" smtClean="0">
                <a:latin typeface="+mj-ea"/>
                <a:cs typeface="Times New Roman"/>
              </a:rPr>
              <a:t>2/8</a:t>
            </a:r>
            <a:r>
              <a:rPr lang="ja-JP" altLang="en-US" sz="2700" dirty="0" smtClean="0">
                <a:latin typeface="+mj-ea"/>
                <a:cs typeface="Times New Roman"/>
              </a:rPr>
              <a:t>）</a:t>
            </a:r>
            <a:endParaRPr lang="ja-JP" altLang="en-US" sz="2700" dirty="0">
              <a:latin typeface="+mj-ea"/>
            </a:endParaRPr>
          </a:p>
        </p:txBody>
      </p:sp>
      <p:sp>
        <p:nvSpPr>
          <p:cNvPr id="3" name="コンテンツ プレースホルダー 2"/>
          <p:cNvSpPr>
            <a:spLocks noGrp="1"/>
          </p:cNvSpPr>
          <p:nvPr>
            <p:ph idx="1"/>
          </p:nvPr>
        </p:nvSpPr>
        <p:spPr>
          <a:xfrm>
            <a:off x="395288" y="1125538"/>
            <a:ext cx="8435975" cy="5472112"/>
          </a:xfrm>
        </p:spPr>
        <p:txBody>
          <a:bodyPr rtlCol="0">
            <a:normAutofit fontScale="25000" lnSpcReduction="20000"/>
          </a:bodyPr>
          <a:lstStyle/>
          <a:p>
            <a:pPr marL="0" indent="0" algn="just" fontAlgn="auto">
              <a:spcAft>
                <a:spcPts val="0"/>
              </a:spcAft>
              <a:buFont typeface="Arial" pitchFamily="34" charset="0"/>
              <a:buNone/>
              <a:defRPr/>
            </a:pPr>
            <a:r>
              <a:rPr lang="ja-JP" altLang="en-US" sz="9600" kern="100" dirty="0" smtClean="0">
                <a:latin typeface="+mj-ea"/>
                <a:ea typeface="+mj-ea"/>
                <a:cs typeface="Times New Roman"/>
              </a:rPr>
              <a:t>４．２　</a:t>
            </a:r>
            <a:r>
              <a:rPr lang="ja-JP" altLang="ja-JP" sz="9600" kern="100" dirty="0" smtClean="0">
                <a:latin typeface="+mj-ea"/>
                <a:ea typeface="+mj-ea"/>
                <a:cs typeface="Times New Roman"/>
              </a:rPr>
              <a:t>問題点</a:t>
            </a:r>
            <a:r>
              <a:rPr lang="ja-JP" altLang="ja-JP" sz="9600" kern="100" dirty="0">
                <a:latin typeface="+mj-ea"/>
                <a:ea typeface="+mj-ea"/>
                <a:cs typeface="Times New Roman"/>
              </a:rPr>
              <a:t>と</a:t>
            </a:r>
            <a:r>
              <a:rPr lang="ja-JP" altLang="ja-JP" sz="9600" kern="100" dirty="0" smtClean="0">
                <a:latin typeface="+mj-ea"/>
                <a:ea typeface="+mj-ea"/>
                <a:cs typeface="Times New Roman"/>
              </a:rPr>
              <a:t>課題</a:t>
            </a:r>
            <a:r>
              <a:rPr lang="ja-JP" altLang="en-US" sz="9600" kern="100" dirty="0" smtClean="0">
                <a:latin typeface="+mj-ea"/>
                <a:ea typeface="+mj-ea"/>
                <a:cs typeface="Times New Roman"/>
              </a:rPr>
              <a:t>　</a:t>
            </a:r>
            <a:endParaRPr lang="en-US" altLang="ja-JP" sz="96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7200" kern="100" dirty="0" smtClean="0">
              <a:latin typeface="+mj-ea"/>
              <a:ea typeface="+mj-ea"/>
              <a:cs typeface="Times New Roman"/>
            </a:endParaRPr>
          </a:p>
          <a:p>
            <a:pPr marL="0" indent="0" algn="just" fontAlgn="auto">
              <a:spcAft>
                <a:spcPts val="0"/>
              </a:spcAft>
              <a:buFont typeface="Arial" pitchFamily="34" charset="0"/>
              <a:buNone/>
              <a:defRPr/>
            </a:pPr>
            <a:r>
              <a:rPr lang="ja-JP" altLang="ja-JP" sz="8000" kern="100" dirty="0" smtClean="0">
                <a:latin typeface="+mj-ea"/>
                <a:ea typeface="+mj-ea"/>
                <a:cs typeface="Times New Roman"/>
              </a:rPr>
              <a:t>＜</a:t>
            </a:r>
            <a:r>
              <a:rPr lang="ja-JP" altLang="ja-JP" sz="8000" kern="100" dirty="0">
                <a:latin typeface="+mj-ea"/>
                <a:ea typeface="+mj-ea"/>
                <a:cs typeface="Times New Roman"/>
              </a:rPr>
              <a:t>経営</a:t>
            </a:r>
            <a:r>
              <a:rPr lang="ja-JP" altLang="ja-JP" sz="8000" kern="100" dirty="0" smtClean="0">
                <a:latin typeface="+mj-ea"/>
                <a:ea typeface="+mj-ea"/>
                <a:cs typeface="Times New Roman"/>
              </a:rPr>
              <a:t>品質</a:t>
            </a:r>
            <a:r>
              <a:rPr lang="ja-JP" altLang="en-US" sz="8000" kern="100" dirty="0" smtClean="0">
                <a:latin typeface="+mj-ea"/>
                <a:ea typeface="+mj-ea"/>
                <a:cs typeface="Times New Roman"/>
              </a:rPr>
              <a:t>の観点から</a:t>
            </a:r>
            <a:r>
              <a:rPr lang="ja-JP" altLang="ja-JP" sz="8000" kern="100" dirty="0" smtClean="0">
                <a:latin typeface="+mj-ea"/>
                <a:ea typeface="+mj-ea"/>
                <a:cs typeface="Times New Roman"/>
              </a:rPr>
              <a:t>８つ</a:t>
            </a:r>
            <a:r>
              <a:rPr lang="ja-JP" altLang="ja-JP" sz="8000" kern="100" dirty="0">
                <a:latin typeface="+mj-ea"/>
                <a:ea typeface="+mj-ea"/>
                <a:cs typeface="Times New Roman"/>
              </a:rPr>
              <a:t>の</a:t>
            </a:r>
            <a:r>
              <a:rPr lang="ja-JP" altLang="ja-JP" sz="8000" kern="100" dirty="0" smtClean="0">
                <a:latin typeface="+mj-ea"/>
                <a:ea typeface="+mj-ea"/>
                <a:cs typeface="Times New Roman"/>
              </a:rPr>
              <a:t>視点</a:t>
            </a:r>
            <a:r>
              <a:rPr lang="ja-JP" altLang="en-US" sz="8000" kern="100" dirty="0" smtClean="0">
                <a:latin typeface="+mj-ea"/>
                <a:ea typeface="+mj-ea"/>
                <a:cs typeface="Times New Roman"/>
              </a:rPr>
              <a:t>で</a:t>
            </a:r>
            <a:r>
              <a:rPr lang="ja-JP" altLang="ja-JP" sz="8000" kern="100" dirty="0" smtClean="0">
                <a:latin typeface="+mj-ea"/>
                <a:ea typeface="+mj-ea"/>
                <a:cs typeface="Times New Roman"/>
              </a:rPr>
              <a:t>現状把握</a:t>
            </a:r>
            <a:r>
              <a:rPr lang="ja-JP" altLang="en-US" sz="8000" kern="100" dirty="0" smtClean="0">
                <a:latin typeface="+mj-ea"/>
                <a:ea typeface="+mj-ea"/>
                <a:cs typeface="Times New Roman"/>
              </a:rPr>
              <a:t>分析を実施</a:t>
            </a:r>
            <a:r>
              <a:rPr lang="ja-JP" altLang="ja-JP" sz="8000" kern="100" dirty="0" smtClean="0">
                <a:latin typeface="+mj-ea"/>
                <a:ea typeface="+mj-ea"/>
                <a:cs typeface="Times New Roman"/>
              </a:rPr>
              <a:t>＞</a:t>
            </a:r>
            <a:endParaRPr lang="en-US" altLang="ja-JP" sz="80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72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7200" kern="100" dirty="0">
              <a:latin typeface="+mj-ea"/>
              <a:ea typeface="+mj-ea"/>
              <a:cs typeface="Times New Roman"/>
            </a:endParaRPr>
          </a:p>
          <a:p>
            <a:pPr marL="0" indent="0" algn="just" fontAlgn="auto">
              <a:spcAft>
                <a:spcPts val="0"/>
              </a:spcAft>
              <a:buFont typeface="Arial" pitchFamily="34" charset="0"/>
              <a:buNone/>
              <a:defRPr/>
            </a:pPr>
            <a:endParaRPr lang="en-US" altLang="ja-JP" sz="72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7200" kern="100" dirty="0">
              <a:latin typeface="+mj-ea"/>
              <a:ea typeface="+mj-ea"/>
              <a:cs typeface="Times New Roman"/>
            </a:endParaRPr>
          </a:p>
          <a:p>
            <a:pPr marL="0" indent="0" algn="just" fontAlgn="auto">
              <a:spcAft>
                <a:spcPts val="0"/>
              </a:spcAft>
              <a:buFont typeface="Arial" pitchFamily="34" charset="0"/>
              <a:buNone/>
              <a:defRPr/>
            </a:pPr>
            <a:endParaRPr lang="en-US" altLang="ja-JP" sz="72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7200" kern="100" dirty="0">
              <a:latin typeface="+mj-ea"/>
              <a:ea typeface="+mj-ea"/>
              <a:cs typeface="Times New Roman"/>
            </a:endParaRPr>
          </a:p>
          <a:p>
            <a:pPr marL="0" indent="0" algn="just" fontAlgn="auto">
              <a:spcAft>
                <a:spcPts val="0"/>
              </a:spcAft>
              <a:buFont typeface="Arial" pitchFamily="34" charset="0"/>
              <a:buNone/>
              <a:defRPr/>
            </a:pPr>
            <a:endParaRPr lang="en-US" altLang="ja-JP" sz="72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7200" kern="100" dirty="0">
              <a:latin typeface="+mj-ea"/>
              <a:ea typeface="+mj-ea"/>
              <a:cs typeface="Times New Roman"/>
            </a:endParaRPr>
          </a:p>
          <a:p>
            <a:pPr marL="0" indent="0" algn="just" fontAlgn="auto">
              <a:spcAft>
                <a:spcPts val="0"/>
              </a:spcAft>
              <a:buFont typeface="Arial" pitchFamily="34" charset="0"/>
              <a:buNone/>
              <a:defRPr/>
            </a:pPr>
            <a:endParaRPr lang="en-US" altLang="ja-JP" sz="72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7200" kern="100" dirty="0">
              <a:latin typeface="+mj-ea"/>
              <a:ea typeface="+mj-ea"/>
              <a:cs typeface="Times New Roman"/>
            </a:endParaRPr>
          </a:p>
          <a:p>
            <a:pPr marL="0" indent="0" algn="just" fontAlgn="auto">
              <a:spcAft>
                <a:spcPts val="0"/>
              </a:spcAft>
              <a:buFont typeface="Arial" pitchFamily="34" charset="0"/>
              <a:buNone/>
              <a:defRPr/>
            </a:pPr>
            <a:endParaRPr lang="en-US" altLang="ja-JP" sz="72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7200" kern="100" dirty="0">
              <a:latin typeface="+mj-ea"/>
              <a:ea typeface="+mj-ea"/>
              <a:cs typeface="Times New Roman"/>
            </a:endParaRPr>
          </a:p>
          <a:p>
            <a:pPr marL="0" indent="0" algn="just" fontAlgn="auto">
              <a:spcAft>
                <a:spcPts val="0"/>
              </a:spcAft>
              <a:buFont typeface="Arial" pitchFamily="34" charset="0"/>
              <a:buNone/>
              <a:defRPr/>
            </a:pPr>
            <a:endParaRPr lang="en-US" altLang="ja-JP" sz="72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7200" kern="100" dirty="0" smtClean="0">
              <a:latin typeface="+mj-ea"/>
              <a:ea typeface="+mj-ea"/>
              <a:cs typeface="Times New Roman"/>
            </a:endParaRPr>
          </a:p>
          <a:p>
            <a:pPr marL="0" indent="0" algn="just" fontAlgn="auto">
              <a:spcAft>
                <a:spcPts val="0"/>
              </a:spcAft>
              <a:buFont typeface="Arial" pitchFamily="34" charset="0"/>
              <a:buNone/>
              <a:defRPr/>
            </a:pPr>
            <a:r>
              <a:rPr lang="ja-JP" altLang="en-US" sz="9600" kern="100" dirty="0" smtClean="0">
                <a:latin typeface="+mj-ea"/>
                <a:ea typeface="+mj-ea"/>
                <a:cs typeface="Times New Roman"/>
              </a:rPr>
              <a:t>　</a:t>
            </a:r>
            <a:r>
              <a:rPr lang="ja-JP" altLang="en-US" sz="8000" u="sng" kern="100" dirty="0" smtClean="0">
                <a:latin typeface="+mj-ea"/>
                <a:ea typeface="+mj-ea"/>
                <a:cs typeface="Times New Roman"/>
              </a:rPr>
              <a:t>★経営品質の観点から分析した結果、開発プロセスだけでなく、</a:t>
            </a:r>
            <a:endParaRPr lang="en-US" altLang="ja-JP" sz="8000" u="sng" kern="100" dirty="0" smtClean="0">
              <a:latin typeface="+mj-ea"/>
              <a:ea typeface="+mj-ea"/>
              <a:cs typeface="Times New Roman"/>
            </a:endParaRPr>
          </a:p>
          <a:p>
            <a:pPr marL="0" indent="0" algn="just" fontAlgn="auto">
              <a:spcAft>
                <a:spcPts val="0"/>
              </a:spcAft>
              <a:buFont typeface="Arial" pitchFamily="34" charset="0"/>
              <a:buNone/>
              <a:defRPr/>
            </a:pPr>
            <a:r>
              <a:rPr lang="ja-JP" altLang="en-US" sz="8000" kern="100" dirty="0" smtClean="0">
                <a:latin typeface="+mj-ea"/>
                <a:ea typeface="+mj-ea"/>
                <a:cs typeface="Times New Roman"/>
              </a:rPr>
              <a:t>　　</a:t>
            </a:r>
            <a:r>
              <a:rPr lang="ja-JP" altLang="en-US" sz="8000" u="sng" kern="100" dirty="0" smtClean="0">
                <a:solidFill>
                  <a:srgbClr val="FF0000"/>
                </a:solidFill>
                <a:latin typeface="+mj-ea"/>
                <a:ea typeface="+mj-ea"/>
                <a:cs typeface="Times New Roman"/>
              </a:rPr>
              <a:t>ＣＳ、ＥＳ、社会的責任、パートナ対応等での課題が浮き彫り</a:t>
            </a:r>
            <a:r>
              <a:rPr lang="ja-JP" altLang="en-US" sz="8000" u="sng" kern="100" dirty="0" smtClean="0">
                <a:latin typeface="+mj-ea"/>
                <a:ea typeface="+mj-ea"/>
                <a:cs typeface="Times New Roman"/>
              </a:rPr>
              <a:t>になった！</a:t>
            </a:r>
            <a:endParaRPr lang="ja-JP" altLang="ja-JP" sz="8000" u="sng" kern="100" dirty="0">
              <a:latin typeface="+mj-ea"/>
              <a:ea typeface="+mj-ea"/>
              <a:cs typeface="Times New Roman"/>
            </a:endParaRPr>
          </a:p>
          <a:p>
            <a:pPr marL="0" indent="0" algn="just" fontAlgn="auto">
              <a:spcAft>
                <a:spcPts val="0"/>
              </a:spcAft>
              <a:buFont typeface="Arial" pitchFamily="34" charset="0"/>
              <a:buNone/>
              <a:defRPr/>
            </a:pPr>
            <a:r>
              <a:rPr lang="en-US" altLang="ja-JP" sz="8000" kern="100" dirty="0">
                <a:latin typeface="+mj-ea"/>
                <a:ea typeface="+mj-ea"/>
                <a:cs typeface="Times New Roman"/>
              </a:rPr>
              <a:t> </a:t>
            </a:r>
            <a:endParaRPr lang="ja-JP" altLang="ja-JP" sz="8000" kern="100" dirty="0">
              <a:latin typeface="+mj-ea"/>
              <a:ea typeface="+mj-ea"/>
              <a:cs typeface="Times New Roman"/>
            </a:endParaRPr>
          </a:p>
          <a:p>
            <a:pPr marL="0" indent="0" fontAlgn="auto">
              <a:spcAft>
                <a:spcPts val="0"/>
              </a:spcAft>
              <a:buFont typeface="Arial" pitchFamily="34" charset="0"/>
              <a:buNone/>
              <a:defRPr/>
            </a:pPr>
            <a:endParaRPr lang="ja-JP" altLang="en-US" dirty="0"/>
          </a:p>
        </p:txBody>
      </p:sp>
      <p:sp>
        <p:nvSpPr>
          <p:cNvPr id="4" name="スライド番号プレースホルダー 3"/>
          <p:cNvSpPr>
            <a:spLocks noGrp="1"/>
          </p:cNvSpPr>
          <p:nvPr>
            <p:ph type="sldNum" sz="quarter" idx="12"/>
          </p:nvPr>
        </p:nvSpPr>
        <p:spPr>
          <a:xfrm>
            <a:off x="6553200" y="6211888"/>
            <a:ext cx="2133600" cy="365125"/>
          </a:xfrm>
        </p:spPr>
        <p:txBody>
          <a:bodyPr/>
          <a:lstStyle/>
          <a:p>
            <a:pPr>
              <a:defRPr/>
            </a:pPr>
            <a:fld id="{D166A348-AFA4-402B-802B-3B099B5C2BD4}" type="slidenum">
              <a:rPr lang="ja-JP" altLang="en-US"/>
              <a:pPr>
                <a:defRPr/>
              </a:pPr>
              <a:t>11</a:t>
            </a:fld>
            <a:endParaRPr lang="ja-JP" altLang="en-US" dirty="0"/>
          </a:p>
        </p:txBody>
      </p:sp>
      <p:sp>
        <p:nvSpPr>
          <p:cNvPr id="51204" name="Rectangle 2"/>
          <p:cNvSpPr>
            <a:spLocks noChangeArrowheads="1"/>
          </p:cNvSpPr>
          <p:nvPr/>
        </p:nvSpPr>
        <p:spPr bwMode="auto">
          <a:xfrm>
            <a:off x="2400300" y="2133600"/>
            <a:ext cx="2133600" cy="1722438"/>
          </a:xfrm>
          <a:prstGeom prst="rect">
            <a:avLst/>
          </a:prstGeom>
          <a:noFill/>
          <a:ln w="9525">
            <a:solidFill>
              <a:schemeClr val="tx1"/>
            </a:solidFill>
            <a:miter lim="800000"/>
            <a:headEnd/>
            <a:tailEnd/>
          </a:ln>
        </p:spPr>
        <p:txBody>
          <a:bodyPr wrap="none" anchor="ctr"/>
          <a:lstStyle/>
          <a:p>
            <a:pPr algn="ctr"/>
            <a:endParaRPr lang="ja-JP" altLang="ja-JP">
              <a:solidFill>
                <a:srgbClr val="000000"/>
              </a:solidFill>
              <a:latin typeface="HGP創英角ｺﾞｼｯｸUB" pitchFamily="50" charset="-128"/>
              <a:ea typeface="HGP創英角ｺﾞｼｯｸUB" pitchFamily="50" charset="-128"/>
            </a:endParaRPr>
          </a:p>
        </p:txBody>
      </p:sp>
      <p:sp>
        <p:nvSpPr>
          <p:cNvPr id="51205" name="Rectangle 3"/>
          <p:cNvSpPr>
            <a:spLocks noChangeArrowheads="1"/>
          </p:cNvSpPr>
          <p:nvPr/>
        </p:nvSpPr>
        <p:spPr bwMode="auto">
          <a:xfrm>
            <a:off x="2476500" y="2209800"/>
            <a:ext cx="1981200" cy="304800"/>
          </a:xfrm>
          <a:prstGeom prst="rect">
            <a:avLst/>
          </a:prstGeom>
          <a:solidFill>
            <a:srgbClr val="CCCCFF"/>
          </a:solidFill>
          <a:ln w="9525">
            <a:solidFill>
              <a:schemeClr val="tx1"/>
            </a:solidFill>
            <a:miter lim="800000"/>
            <a:headEnd/>
            <a:tailEnd/>
          </a:ln>
        </p:spPr>
        <p:txBody>
          <a:bodyPr wrap="none" anchor="ctr"/>
          <a:lstStyle/>
          <a:p>
            <a:pPr algn="ctr"/>
            <a:r>
              <a:rPr lang="ja-JP" altLang="en-US" sz="1600">
                <a:solidFill>
                  <a:srgbClr val="000000"/>
                </a:solidFill>
                <a:latin typeface="HGP創英角ｺﾞｼｯｸUB" pitchFamily="50" charset="-128"/>
                <a:ea typeface="HGP創英角ｺﾞｼｯｸUB" pitchFamily="50" charset="-128"/>
              </a:rPr>
              <a:t>経営・財務</a:t>
            </a:r>
          </a:p>
        </p:txBody>
      </p:sp>
      <p:sp>
        <p:nvSpPr>
          <p:cNvPr id="51206" name="Rectangle 5"/>
          <p:cNvSpPr>
            <a:spLocks noChangeArrowheads="1"/>
          </p:cNvSpPr>
          <p:nvPr/>
        </p:nvSpPr>
        <p:spPr bwMode="auto">
          <a:xfrm>
            <a:off x="4610100" y="2133600"/>
            <a:ext cx="2133600" cy="1722438"/>
          </a:xfrm>
          <a:prstGeom prst="rect">
            <a:avLst/>
          </a:prstGeom>
          <a:noFill/>
          <a:ln w="9525">
            <a:solidFill>
              <a:schemeClr val="tx1"/>
            </a:solidFill>
            <a:miter lim="800000"/>
            <a:headEnd/>
            <a:tailEnd/>
          </a:ln>
        </p:spPr>
        <p:txBody>
          <a:bodyPr wrap="none" anchor="ctr"/>
          <a:lstStyle/>
          <a:p>
            <a:endParaRPr lang="ja-JP" altLang="en-US">
              <a:solidFill>
                <a:srgbClr val="000000"/>
              </a:solidFill>
              <a:latin typeface="Times New Roman" pitchFamily="18" charset="0"/>
              <a:ea typeface="ＭＳ Ｐ明朝" pitchFamily="18" charset="-128"/>
            </a:endParaRPr>
          </a:p>
        </p:txBody>
      </p:sp>
      <p:sp>
        <p:nvSpPr>
          <p:cNvPr id="51207" name="Rectangle 6"/>
          <p:cNvSpPr>
            <a:spLocks noChangeArrowheads="1"/>
          </p:cNvSpPr>
          <p:nvPr/>
        </p:nvSpPr>
        <p:spPr bwMode="auto">
          <a:xfrm>
            <a:off x="4686300" y="2209800"/>
            <a:ext cx="1981200" cy="304800"/>
          </a:xfrm>
          <a:prstGeom prst="rect">
            <a:avLst/>
          </a:prstGeom>
          <a:solidFill>
            <a:srgbClr val="CCCCFF"/>
          </a:solidFill>
          <a:ln w="9525">
            <a:solidFill>
              <a:schemeClr val="tx1"/>
            </a:solidFill>
            <a:miter lim="800000"/>
            <a:headEnd/>
            <a:tailEnd/>
          </a:ln>
        </p:spPr>
        <p:txBody>
          <a:bodyPr wrap="none" anchor="ctr"/>
          <a:lstStyle/>
          <a:p>
            <a:pPr algn="ctr"/>
            <a:r>
              <a:rPr lang="ja-JP" altLang="en-US" sz="1600">
                <a:solidFill>
                  <a:srgbClr val="000000"/>
                </a:solidFill>
                <a:latin typeface="HGP創英角ｺﾞｼｯｸUB" pitchFamily="50" charset="-128"/>
                <a:ea typeface="HGP創英角ｺﾞｼｯｸUB" pitchFamily="50" charset="-128"/>
              </a:rPr>
              <a:t>顧客満足度</a:t>
            </a:r>
          </a:p>
        </p:txBody>
      </p:sp>
      <p:sp>
        <p:nvSpPr>
          <p:cNvPr id="51208" name="Rectangle 8"/>
          <p:cNvSpPr>
            <a:spLocks noChangeArrowheads="1"/>
          </p:cNvSpPr>
          <p:nvPr/>
        </p:nvSpPr>
        <p:spPr bwMode="auto">
          <a:xfrm>
            <a:off x="190500" y="2133600"/>
            <a:ext cx="2133600" cy="1722438"/>
          </a:xfrm>
          <a:prstGeom prst="rect">
            <a:avLst/>
          </a:prstGeom>
          <a:noFill/>
          <a:ln w="9525">
            <a:solidFill>
              <a:schemeClr val="tx1"/>
            </a:solidFill>
            <a:miter lim="800000"/>
            <a:headEnd/>
            <a:tailEnd/>
          </a:ln>
        </p:spPr>
        <p:txBody>
          <a:bodyPr wrap="none" anchor="ctr"/>
          <a:lstStyle/>
          <a:p>
            <a:pPr algn="ctr"/>
            <a:endParaRPr lang="ja-JP" altLang="ja-JP" sz="1200">
              <a:solidFill>
                <a:srgbClr val="000000"/>
              </a:solidFill>
              <a:latin typeface="HGP創英角ｺﾞｼｯｸUB" pitchFamily="50" charset="-128"/>
              <a:ea typeface="HGP創英角ｺﾞｼｯｸUB" pitchFamily="50" charset="-128"/>
            </a:endParaRPr>
          </a:p>
        </p:txBody>
      </p:sp>
      <p:sp>
        <p:nvSpPr>
          <p:cNvPr id="51209" name="Rectangle 9"/>
          <p:cNvSpPr>
            <a:spLocks noChangeArrowheads="1"/>
          </p:cNvSpPr>
          <p:nvPr/>
        </p:nvSpPr>
        <p:spPr bwMode="auto">
          <a:xfrm>
            <a:off x="266700" y="2209800"/>
            <a:ext cx="1981200" cy="304800"/>
          </a:xfrm>
          <a:prstGeom prst="rect">
            <a:avLst/>
          </a:prstGeom>
          <a:solidFill>
            <a:srgbClr val="CCCCFF"/>
          </a:solidFill>
          <a:ln w="9525">
            <a:solidFill>
              <a:schemeClr val="tx1"/>
            </a:solidFill>
            <a:miter lim="800000"/>
            <a:headEnd/>
            <a:tailEnd/>
          </a:ln>
        </p:spPr>
        <p:txBody>
          <a:bodyPr wrap="none" anchor="ctr"/>
          <a:lstStyle/>
          <a:p>
            <a:pPr algn="ctr"/>
            <a:r>
              <a:rPr lang="ja-JP" altLang="en-US" sz="1600">
                <a:solidFill>
                  <a:srgbClr val="000000"/>
                </a:solidFill>
                <a:latin typeface="HGP創英角ｺﾞｼｯｸUB" pitchFamily="50" charset="-128"/>
                <a:ea typeface="HGP創英角ｺﾞｼｯｸUB" pitchFamily="50" charset="-128"/>
              </a:rPr>
              <a:t>業界シェア動向</a:t>
            </a:r>
          </a:p>
        </p:txBody>
      </p:sp>
      <p:sp>
        <p:nvSpPr>
          <p:cNvPr id="51210" name="Rectangle 11"/>
          <p:cNvSpPr>
            <a:spLocks noChangeArrowheads="1"/>
          </p:cNvSpPr>
          <p:nvPr/>
        </p:nvSpPr>
        <p:spPr bwMode="auto">
          <a:xfrm>
            <a:off x="6819900" y="2133600"/>
            <a:ext cx="2133600" cy="1722438"/>
          </a:xfrm>
          <a:prstGeom prst="rect">
            <a:avLst/>
          </a:prstGeom>
          <a:noFill/>
          <a:ln w="9525">
            <a:solidFill>
              <a:schemeClr val="tx1"/>
            </a:solidFill>
            <a:miter lim="800000"/>
            <a:headEnd/>
            <a:tailEnd/>
          </a:ln>
        </p:spPr>
        <p:txBody>
          <a:bodyPr wrap="none" anchor="ctr"/>
          <a:lstStyle/>
          <a:p>
            <a:endParaRPr lang="ja-JP" altLang="en-US">
              <a:solidFill>
                <a:srgbClr val="000000"/>
              </a:solidFill>
              <a:latin typeface="Times New Roman" pitchFamily="18" charset="0"/>
              <a:ea typeface="ＭＳ Ｐ明朝" pitchFamily="18" charset="-128"/>
            </a:endParaRPr>
          </a:p>
        </p:txBody>
      </p:sp>
      <p:sp>
        <p:nvSpPr>
          <p:cNvPr id="51211" name="Rectangle 12"/>
          <p:cNvSpPr>
            <a:spLocks noChangeArrowheads="1"/>
          </p:cNvSpPr>
          <p:nvPr/>
        </p:nvSpPr>
        <p:spPr bwMode="auto">
          <a:xfrm>
            <a:off x="6896100" y="2209800"/>
            <a:ext cx="1981200" cy="304800"/>
          </a:xfrm>
          <a:prstGeom prst="rect">
            <a:avLst/>
          </a:prstGeom>
          <a:solidFill>
            <a:srgbClr val="CCCCFF"/>
          </a:solidFill>
          <a:ln w="9525">
            <a:solidFill>
              <a:schemeClr val="tx1"/>
            </a:solidFill>
            <a:miter lim="800000"/>
            <a:headEnd/>
            <a:tailEnd/>
          </a:ln>
        </p:spPr>
        <p:txBody>
          <a:bodyPr wrap="none" anchor="ctr"/>
          <a:lstStyle/>
          <a:p>
            <a:pPr algn="ctr"/>
            <a:r>
              <a:rPr lang="ja-JP" altLang="en-US" sz="1600">
                <a:solidFill>
                  <a:srgbClr val="000000"/>
                </a:solidFill>
                <a:latin typeface="HGP創英角ｺﾞｼｯｸUB" pitchFamily="50" charset="-128"/>
                <a:ea typeface="HGP創英角ｺﾞｼｯｸUB" pitchFamily="50" charset="-128"/>
              </a:rPr>
              <a:t>オピニオンサーベイ</a:t>
            </a:r>
          </a:p>
        </p:txBody>
      </p:sp>
      <p:sp>
        <p:nvSpPr>
          <p:cNvPr id="51212" name="Rectangle 14"/>
          <p:cNvSpPr>
            <a:spLocks noChangeArrowheads="1"/>
          </p:cNvSpPr>
          <p:nvPr/>
        </p:nvSpPr>
        <p:spPr bwMode="auto">
          <a:xfrm>
            <a:off x="190500" y="3929063"/>
            <a:ext cx="2133600" cy="1455737"/>
          </a:xfrm>
          <a:prstGeom prst="rect">
            <a:avLst/>
          </a:prstGeom>
          <a:noFill/>
          <a:ln w="9525">
            <a:solidFill>
              <a:schemeClr val="tx1"/>
            </a:solidFill>
            <a:miter lim="800000"/>
            <a:headEnd/>
            <a:tailEnd/>
          </a:ln>
        </p:spPr>
        <p:txBody>
          <a:bodyPr wrap="none" anchor="ctr"/>
          <a:lstStyle/>
          <a:p>
            <a:pPr algn="ctr"/>
            <a:endParaRPr lang="ja-JP" altLang="ja-JP">
              <a:solidFill>
                <a:srgbClr val="000000"/>
              </a:solidFill>
              <a:latin typeface="HGP創英角ｺﾞｼｯｸUB" pitchFamily="50" charset="-128"/>
              <a:ea typeface="HGP創英角ｺﾞｼｯｸUB" pitchFamily="50" charset="-128"/>
            </a:endParaRPr>
          </a:p>
        </p:txBody>
      </p:sp>
      <p:sp>
        <p:nvSpPr>
          <p:cNvPr id="51213" name="Rectangle 15"/>
          <p:cNvSpPr>
            <a:spLocks noChangeArrowheads="1"/>
          </p:cNvSpPr>
          <p:nvPr/>
        </p:nvSpPr>
        <p:spPr bwMode="auto">
          <a:xfrm>
            <a:off x="266700" y="4005263"/>
            <a:ext cx="1981200" cy="304800"/>
          </a:xfrm>
          <a:prstGeom prst="rect">
            <a:avLst/>
          </a:prstGeom>
          <a:solidFill>
            <a:srgbClr val="CCCCFF"/>
          </a:solidFill>
          <a:ln w="9525">
            <a:solidFill>
              <a:schemeClr val="tx1"/>
            </a:solidFill>
            <a:miter lim="800000"/>
            <a:headEnd/>
            <a:tailEnd/>
          </a:ln>
        </p:spPr>
        <p:txBody>
          <a:bodyPr wrap="none" anchor="ctr"/>
          <a:lstStyle/>
          <a:p>
            <a:pPr algn="ctr"/>
            <a:r>
              <a:rPr lang="ja-JP" altLang="en-US" sz="1600">
                <a:solidFill>
                  <a:srgbClr val="000000"/>
                </a:solidFill>
                <a:latin typeface="HGP創英角ｺﾞｼｯｸUB" pitchFamily="50" charset="-128"/>
                <a:ea typeface="HGP創英角ｺﾞｼｯｸUB" pitchFamily="50" charset="-128"/>
              </a:rPr>
              <a:t>ｺﾝﾌﾟﾗｲｱﾝｽ</a:t>
            </a:r>
            <a:r>
              <a:rPr lang="en-US" altLang="ja-JP" sz="1600">
                <a:solidFill>
                  <a:srgbClr val="000000"/>
                </a:solidFill>
                <a:latin typeface="HGP創英角ｺﾞｼｯｸUB" pitchFamily="50" charset="-128"/>
                <a:ea typeface="HGP創英角ｺﾞｼｯｸUB" pitchFamily="50" charset="-128"/>
              </a:rPr>
              <a:t>&amp;</a:t>
            </a:r>
            <a:r>
              <a:rPr lang="ja-JP" altLang="en-US" sz="1600">
                <a:solidFill>
                  <a:srgbClr val="000000"/>
                </a:solidFill>
                <a:latin typeface="HGP創英角ｺﾞｼｯｸUB" pitchFamily="50" charset="-128"/>
                <a:ea typeface="HGP創英角ｺﾞｼｯｸUB" pitchFamily="50" charset="-128"/>
              </a:rPr>
              <a:t>ｾｷｭﾘﾃｨ</a:t>
            </a:r>
          </a:p>
        </p:txBody>
      </p:sp>
      <p:sp>
        <p:nvSpPr>
          <p:cNvPr id="51214" name="Rectangle 17"/>
          <p:cNvSpPr>
            <a:spLocks noChangeArrowheads="1"/>
          </p:cNvSpPr>
          <p:nvPr/>
        </p:nvSpPr>
        <p:spPr bwMode="auto">
          <a:xfrm>
            <a:off x="4610100" y="3929063"/>
            <a:ext cx="2133600" cy="1455737"/>
          </a:xfrm>
          <a:prstGeom prst="rect">
            <a:avLst/>
          </a:prstGeom>
          <a:noFill/>
          <a:ln w="9525">
            <a:solidFill>
              <a:schemeClr val="tx1"/>
            </a:solidFill>
            <a:miter lim="800000"/>
            <a:headEnd/>
            <a:tailEnd/>
          </a:ln>
        </p:spPr>
        <p:txBody>
          <a:bodyPr wrap="none" anchor="ctr"/>
          <a:lstStyle/>
          <a:p>
            <a:endParaRPr lang="ja-JP" altLang="en-US">
              <a:solidFill>
                <a:srgbClr val="000000"/>
              </a:solidFill>
              <a:latin typeface="Times New Roman" pitchFamily="18" charset="0"/>
              <a:ea typeface="ＭＳ Ｐ明朝" pitchFamily="18" charset="-128"/>
            </a:endParaRPr>
          </a:p>
        </p:txBody>
      </p:sp>
      <p:sp>
        <p:nvSpPr>
          <p:cNvPr id="51215" name="Rectangle 18"/>
          <p:cNvSpPr>
            <a:spLocks noChangeArrowheads="1"/>
          </p:cNvSpPr>
          <p:nvPr/>
        </p:nvSpPr>
        <p:spPr bwMode="auto">
          <a:xfrm>
            <a:off x="4686300" y="4005263"/>
            <a:ext cx="1981200" cy="304800"/>
          </a:xfrm>
          <a:prstGeom prst="rect">
            <a:avLst/>
          </a:prstGeom>
          <a:solidFill>
            <a:srgbClr val="CCCCFF"/>
          </a:solidFill>
          <a:ln w="9525">
            <a:solidFill>
              <a:schemeClr val="tx1"/>
            </a:solidFill>
            <a:miter lim="800000"/>
            <a:headEnd/>
            <a:tailEnd/>
          </a:ln>
        </p:spPr>
        <p:txBody>
          <a:bodyPr wrap="none" anchor="ctr"/>
          <a:lstStyle/>
          <a:p>
            <a:pPr algn="ctr"/>
            <a:r>
              <a:rPr lang="ja-JP" altLang="en-US" sz="1600">
                <a:solidFill>
                  <a:srgbClr val="000000"/>
                </a:solidFill>
                <a:latin typeface="HGP創英角ｺﾞｼｯｸUB" pitchFamily="50" charset="-128"/>
                <a:ea typeface="HGP創英角ｺﾞｼｯｸUB" pitchFamily="50" charset="-128"/>
              </a:rPr>
              <a:t>品質・生産性</a:t>
            </a:r>
          </a:p>
        </p:txBody>
      </p:sp>
      <p:sp>
        <p:nvSpPr>
          <p:cNvPr id="51216" name="Rectangle 20"/>
          <p:cNvSpPr>
            <a:spLocks noChangeArrowheads="1"/>
          </p:cNvSpPr>
          <p:nvPr/>
        </p:nvSpPr>
        <p:spPr bwMode="auto">
          <a:xfrm>
            <a:off x="6819900" y="3929063"/>
            <a:ext cx="2133600" cy="1455737"/>
          </a:xfrm>
          <a:prstGeom prst="rect">
            <a:avLst/>
          </a:prstGeom>
          <a:noFill/>
          <a:ln w="9525">
            <a:solidFill>
              <a:schemeClr val="tx1"/>
            </a:solidFill>
            <a:miter lim="800000"/>
            <a:headEnd/>
            <a:tailEnd/>
          </a:ln>
        </p:spPr>
        <p:txBody>
          <a:bodyPr wrap="none" anchor="ctr"/>
          <a:lstStyle/>
          <a:p>
            <a:endParaRPr lang="ja-JP" altLang="en-US">
              <a:solidFill>
                <a:srgbClr val="000000"/>
              </a:solidFill>
              <a:latin typeface="Times New Roman" pitchFamily="18" charset="0"/>
              <a:ea typeface="ＭＳ Ｐ明朝" pitchFamily="18" charset="-128"/>
            </a:endParaRPr>
          </a:p>
        </p:txBody>
      </p:sp>
      <p:sp>
        <p:nvSpPr>
          <p:cNvPr id="51217" name="Rectangle 21"/>
          <p:cNvSpPr>
            <a:spLocks noChangeArrowheads="1"/>
          </p:cNvSpPr>
          <p:nvPr/>
        </p:nvSpPr>
        <p:spPr bwMode="auto">
          <a:xfrm>
            <a:off x="6896100" y="4005263"/>
            <a:ext cx="1981200" cy="304800"/>
          </a:xfrm>
          <a:prstGeom prst="rect">
            <a:avLst/>
          </a:prstGeom>
          <a:solidFill>
            <a:srgbClr val="CCCCFF"/>
          </a:solidFill>
          <a:ln w="9525">
            <a:solidFill>
              <a:schemeClr val="tx1"/>
            </a:solidFill>
            <a:miter lim="800000"/>
            <a:headEnd/>
            <a:tailEnd/>
          </a:ln>
        </p:spPr>
        <p:txBody>
          <a:bodyPr wrap="none" anchor="ctr"/>
          <a:lstStyle/>
          <a:p>
            <a:pPr algn="ctr"/>
            <a:r>
              <a:rPr lang="ja-JP" altLang="en-US" sz="1600">
                <a:solidFill>
                  <a:srgbClr val="000000"/>
                </a:solidFill>
                <a:latin typeface="HGP創英角ｺﾞｼｯｸUB" pitchFamily="50" charset="-128"/>
                <a:ea typeface="HGP創英角ｺﾞｼｯｸUB" pitchFamily="50" charset="-128"/>
              </a:rPr>
              <a:t>人財開発</a:t>
            </a:r>
          </a:p>
        </p:txBody>
      </p:sp>
      <p:sp>
        <p:nvSpPr>
          <p:cNvPr id="51218" name="Rectangle 23"/>
          <p:cNvSpPr>
            <a:spLocks noChangeArrowheads="1"/>
          </p:cNvSpPr>
          <p:nvPr/>
        </p:nvSpPr>
        <p:spPr bwMode="auto">
          <a:xfrm>
            <a:off x="2400300" y="3929063"/>
            <a:ext cx="2133600" cy="1455737"/>
          </a:xfrm>
          <a:prstGeom prst="rect">
            <a:avLst/>
          </a:prstGeom>
          <a:noFill/>
          <a:ln w="9525">
            <a:solidFill>
              <a:schemeClr val="tx1"/>
            </a:solidFill>
            <a:miter lim="800000"/>
            <a:headEnd/>
            <a:tailEnd/>
          </a:ln>
        </p:spPr>
        <p:txBody>
          <a:bodyPr wrap="none" anchor="ctr"/>
          <a:lstStyle/>
          <a:p>
            <a:pPr algn="ctr"/>
            <a:endParaRPr lang="ja-JP" altLang="ja-JP">
              <a:solidFill>
                <a:srgbClr val="000000"/>
              </a:solidFill>
              <a:latin typeface="HGP創英角ｺﾞｼｯｸUB" pitchFamily="50" charset="-128"/>
              <a:ea typeface="HGP創英角ｺﾞｼｯｸUB" pitchFamily="50" charset="-128"/>
            </a:endParaRPr>
          </a:p>
        </p:txBody>
      </p:sp>
      <p:sp>
        <p:nvSpPr>
          <p:cNvPr id="51219" name="Rectangle 24"/>
          <p:cNvSpPr>
            <a:spLocks noChangeArrowheads="1"/>
          </p:cNvSpPr>
          <p:nvPr/>
        </p:nvSpPr>
        <p:spPr bwMode="auto">
          <a:xfrm>
            <a:off x="2476500" y="4005263"/>
            <a:ext cx="1981200" cy="304800"/>
          </a:xfrm>
          <a:prstGeom prst="rect">
            <a:avLst/>
          </a:prstGeom>
          <a:solidFill>
            <a:srgbClr val="CCCCFF"/>
          </a:solidFill>
          <a:ln w="9525">
            <a:solidFill>
              <a:schemeClr val="tx1"/>
            </a:solidFill>
            <a:miter lim="800000"/>
            <a:headEnd/>
            <a:tailEnd/>
          </a:ln>
        </p:spPr>
        <p:txBody>
          <a:bodyPr wrap="none" anchor="ctr"/>
          <a:lstStyle/>
          <a:p>
            <a:pPr algn="ctr"/>
            <a:r>
              <a:rPr lang="ja-JP" altLang="en-US" sz="1600">
                <a:solidFill>
                  <a:srgbClr val="000000"/>
                </a:solidFill>
                <a:latin typeface="HGP創英角ｺﾞｼｯｸUB" pitchFamily="50" charset="-128"/>
                <a:ea typeface="HGP創英角ｺﾞｼｯｸUB" pitchFamily="50" charset="-128"/>
              </a:rPr>
              <a:t>ﾌﾟﾛｼﾞｪｸﾄﾘｽｸ管理</a:t>
            </a:r>
          </a:p>
        </p:txBody>
      </p:sp>
      <p:sp>
        <p:nvSpPr>
          <p:cNvPr id="29" name="テキスト ボックス 28"/>
          <p:cNvSpPr txBox="1"/>
          <p:nvPr/>
        </p:nvSpPr>
        <p:spPr>
          <a:xfrm>
            <a:off x="563563" y="2349500"/>
            <a:ext cx="1416050" cy="1568450"/>
          </a:xfrm>
          <a:prstGeom prst="rect">
            <a:avLst/>
          </a:prstGeom>
          <a:noFill/>
        </p:spPr>
        <p:txBody>
          <a:bodyPr wrap="none">
            <a:spAutoFit/>
          </a:bodyPr>
          <a:lstStyle/>
          <a:p>
            <a:pPr fontAlgn="auto">
              <a:spcBef>
                <a:spcPts val="0"/>
              </a:spcBef>
              <a:spcAft>
                <a:spcPts val="0"/>
              </a:spcAft>
              <a:defRPr/>
            </a:pPr>
            <a:r>
              <a:rPr lang="ja-JP" altLang="en-US" sz="9600" dirty="0">
                <a:solidFill>
                  <a:srgbClr val="0070C0"/>
                </a:solidFill>
                <a:latin typeface="+mn-ea"/>
                <a:ea typeface="+mn-ea"/>
              </a:rPr>
              <a:t>○</a:t>
            </a:r>
          </a:p>
        </p:txBody>
      </p:sp>
      <p:sp>
        <p:nvSpPr>
          <p:cNvPr id="30" name="テキスト ボックス 29"/>
          <p:cNvSpPr txBox="1"/>
          <p:nvPr/>
        </p:nvSpPr>
        <p:spPr>
          <a:xfrm>
            <a:off x="2724150" y="2349500"/>
            <a:ext cx="1416050" cy="1568450"/>
          </a:xfrm>
          <a:prstGeom prst="rect">
            <a:avLst/>
          </a:prstGeom>
          <a:noFill/>
        </p:spPr>
        <p:txBody>
          <a:bodyPr wrap="none">
            <a:spAutoFit/>
          </a:bodyPr>
          <a:lstStyle/>
          <a:p>
            <a:pPr fontAlgn="auto">
              <a:spcBef>
                <a:spcPts val="0"/>
              </a:spcBef>
              <a:spcAft>
                <a:spcPts val="0"/>
              </a:spcAft>
              <a:defRPr/>
            </a:pPr>
            <a:r>
              <a:rPr lang="en-US" altLang="ja-JP" sz="9600" dirty="0">
                <a:solidFill>
                  <a:srgbClr val="FF0000"/>
                </a:solidFill>
                <a:latin typeface="+mn-ea"/>
                <a:ea typeface="+mn-ea"/>
              </a:rPr>
              <a:t>×</a:t>
            </a:r>
            <a:endParaRPr lang="ja-JP" altLang="en-US" sz="9600" dirty="0">
              <a:solidFill>
                <a:srgbClr val="FF0000"/>
              </a:solidFill>
              <a:latin typeface="+mn-ea"/>
              <a:ea typeface="+mn-ea"/>
            </a:endParaRPr>
          </a:p>
        </p:txBody>
      </p:sp>
      <p:sp>
        <p:nvSpPr>
          <p:cNvPr id="31" name="下矢印 30"/>
          <p:cNvSpPr/>
          <p:nvPr/>
        </p:nvSpPr>
        <p:spPr>
          <a:xfrm>
            <a:off x="3419475" y="5445125"/>
            <a:ext cx="2393950" cy="342900"/>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テキスト ボックス 37"/>
          <p:cNvSpPr txBox="1"/>
          <p:nvPr/>
        </p:nvSpPr>
        <p:spPr>
          <a:xfrm>
            <a:off x="7235825" y="4076700"/>
            <a:ext cx="1416050" cy="1570038"/>
          </a:xfrm>
          <a:prstGeom prst="rect">
            <a:avLst/>
          </a:prstGeom>
          <a:noFill/>
        </p:spPr>
        <p:txBody>
          <a:bodyPr wrap="none">
            <a:spAutoFit/>
          </a:bodyPr>
          <a:lstStyle/>
          <a:p>
            <a:pPr fontAlgn="auto">
              <a:spcBef>
                <a:spcPts val="0"/>
              </a:spcBef>
              <a:spcAft>
                <a:spcPts val="0"/>
              </a:spcAft>
              <a:defRPr/>
            </a:pPr>
            <a:r>
              <a:rPr lang="en-US" altLang="ja-JP" sz="9600" dirty="0">
                <a:solidFill>
                  <a:srgbClr val="FF0000"/>
                </a:solidFill>
                <a:latin typeface="+mn-ea"/>
                <a:ea typeface="+mn-ea"/>
              </a:rPr>
              <a:t>×</a:t>
            </a:r>
            <a:endParaRPr lang="ja-JP" altLang="en-US" sz="9600" dirty="0">
              <a:solidFill>
                <a:srgbClr val="FF0000"/>
              </a:solidFill>
              <a:latin typeface="+mn-ea"/>
              <a:ea typeface="+mn-ea"/>
            </a:endParaRPr>
          </a:p>
        </p:txBody>
      </p:sp>
      <p:sp>
        <p:nvSpPr>
          <p:cNvPr id="39" name="テキスト ボックス 38"/>
          <p:cNvSpPr txBox="1"/>
          <p:nvPr/>
        </p:nvSpPr>
        <p:spPr>
          <a:xfrm>
            <a:off x="5076825" y="4076700"/>
            <a:ext cx="1414463" cy="1570038"/>
          </a:xfrm>
          <a:prstGeom prst="rect">
            <a:avLst/>
          </a:prstGeom>
          <a:noFill/>
        </p:spPr>
        <p:txBody>
          <a:bodyPr wrap="none">
            <a:spAutoFit/>
          </a:bodyPr>
          <a:lstStyle/>
          <a:p>
            <a:pPr fontAlgn="auto">
              <a:spcBef>
                <a:spcPts val="0"/>
              </a:spcBef>
              <a:spcAft>
                <a:spcPts val="0"/>
              </a:spcAft>
              <a:defRPr/>
            </a:pPr>
            <a:r>
              <a:rPr lang="en-US" altLang="ja-JP" sz="9600" dirty="0">
                <a:solidFill>
                  <a:srgbClr val="FF0000"/>
                </a:solidFill>
                <a:latin typeface="+mn-ea"/>
                <a:ea typeface="+mn-ea"/>
              </a:rPr>
              <a:t>×</a:t>
            </a:r>
            <a:endParaRPr lang="ja-JP" altLang="en-US" sz="9600" dirty="0">
              <a:solidFill>
                <a:srgbClr val="FF0000"/>
              </a:solidFill>
              <a:latin typeface="+mn-ea"/>
              <a:ea typeface="+mn-ea"/>
            </a:endParaRPr>
          </a:p>
        </p:txBody>
      </p:sp>
      <p:sp>
        <p:nvSpPr>
          <p:cNvPr id="40" name="テキスト ボックス 39"/>
          <p:cNvSpPr txBox="1"/>
          <p:nvPr/>
        </p:nvSpPr>
        <p:spPr>
          <a:xfrm>
            <a:off x="2700338" y="4076700"/>
            <a:ext cx="1414462" cy="1570038"/>
          </a:xfrm>
          <a:prstGeom prst="rect">
            <a:avLst/>
          </a:prstGeom>
          <a:noFill/>
        </p:spPr>
        <p:txBody>
          <a:bodyPr wrap="none">
            <a:spAutoFit/>
          </a:bodyPr>
          <a:lstStyle/>
          <a:p>
            <a:pPr fontAlgn="auto">
              <a:spcBef>
                <a:spcPts val="0"/>
              </a:spcBef>
              <a:spcAft>
                <a:spcPts val="0"/>
              </a:spcAft>
              <a:defRPr/>
            </a:pPr>
            <a:r>
              <a:rPr lang="en-US" altLang="ja-JP" sz="9600" dirty="0">
                <a:solidFill>
                  <a:srgbClr val="FF0000"/>
                </a:solidFill>
                <a:latin typeface="+mn-ea"/>
                <a:ea typeface="+mn-ea"/>
              </a:rPr>
              <a:t>×</a:t>
            </a:r>
            <a:endParaRPr lang="ja-JP" altLang="en-US" sz="9600" dirty="0">
              <a:solidFill>
                <a:srgbClr val="FF0000"/>
              </a:solidFill>
              <a:latin typeface="+mn-ea"/>
              <a:ea typeface="+mn-ea"/>
            </a:endParaRPr>
          </a:p>
        </p:txBody>
      </p:sp>
      <p:sp>
        <p:nvSpPr>
          <p:cNvPr id="41" name="テキスト ボックス 40"/>
          <p:cNvSpPr txBox="1"/>
          <p:nvPr/>
        </p:nvSpPr>
        <p:spPr>
          <a:xfrm>
            <a:off x="539750" y="4076700"/>
            <a:ext cx="1416050" cy="1570038"/>
          </a:xfrm>
          <a:prstGeom prst="rect">
            <a:avLst/>
          </a:prstGeom>
          <a:noFill/>
        </p:spPr>
        <p:txBody>
          <a:bodyPr wrap="none">
            <a:spAutoFit/>
          </a:bodyPr>
          <a:lstStyle/>
          <a:p>
            <a:pPr fontAlgn="auto">
              <a:spcBef>
                <a:spcPts val="0"/>
              </a:spcBef>
              <a:spcAft>
                <a:spcPts val="0"/>
              </a:spcAft>
              <a:defRPr/>
            </a:pPr>
            <a:r>
              <a:rPr lang="en-US" altLang="ja-JP" sz="9600" dirty="0">
                <a:solidFill>
                  <a:srgbClr val="FF0000"/>
                </a:solidFill>
                <a:latin typeface="+mn-ea"/>
                <a:ea typeface="+mn-ea"/>
              </a:rPr>
              <a:t>×</a:t>
            </a:r>
            <a:endParaRPr lang="ja-JP" altLang="en-US" sz="9600" dirty="0">
              <a:solidFill>
                <a:srgbClr val="FF0000"/>
              </a:solidFill>
              <a:latin typeface="+mn-ea"/>
              <a:ea typeface="+mn-ea"/>
            </a:endParaRPr>
          </a:p>
        </p:txBody>
      </p:sp>
      <p:sp>
        <p:nvSpPr>
          <p:cNvPr id="42" name="テキスト ボックス 41"/>
          <p:cNvSpPr txBox="1"/>
          <p:nvPr/>
        </p:nvSpPr>
        <p:spPr>
          <a:xfrm>
            <a:off x="7164388" y="2420938"/>
            <a:ext cx="1416050" cy="1570037"/>
          </a:xfrm>
          <a:prstGeom prst="rect">
            <a:avLst/>
          </a:prstGeom>
          <a:noFill/>
        </p:spPr>
        <p:txBody>
          <a:bodyPr wrap="none">
            <a:spAutoFit/>
          </a:bodyPr>
          <a:lstStyle/>
          <a:p>
            <a:pPr fontAlgn="auto">
              <a:spcBef>
                <a:spcPts val="0"/>
              </a:spcBef>
              <a:spcAft>
                <a:spcPts val="0"/>
              </a:spcAft>
              <a:defRPr/>
            </a:pPr>
            <a:r>
              <a:rPr lang="en-US" altLang="ja-JP" sz="9600" dirty="0">
                <a:solidFill>
                  <a:srgbClr val="FF0000"/>
                </a:solidFill>
                <a:latin typeface="+mn-ea"/>
                <a:ea typeface="+mn-ea"/>
              </a:rPr>
              <a:t>×</a:t>
            </a:r>
            <a:endParaRPr lang="ja-JP" altLang="en-US" sz="9600" dirty="0">
              <a:solidFill>
                <a:srgbClr val="FF0000"/>
              </a:solidFill>
              <a:latin typeface="+mn-ea"/>
              <a:ea typeface="+mn-ea"/>
            </a:endParaRPr>
          </a:p>
        </p:txBody>
      </p:sp>
      <p:sp>
        <p:nvSpPr>
          <p:cNvPr id="43" name="テキスト ボックス 42"/>
          <p:cNvSpPr txBox="1"/>
          <p:nvPr/>
        </p:nvSpPr>
        <p:spPr>
          <a:xfrm>
            <a:off x="5003800" y="2420938"/>
            <a:ext cx="1416050" cy="1570037"/>
          </a:xfrm>
          <a:prstGeom prst="rect">
            <a:avLst/>
          </a:prstGeom>
          <a:noFill/>
        </p:spPr>
        <p:txBody>
          <a:bodyPr wrap="none">
            <a:spAutoFit/>
          </a:bodyPr>
          <a:lstStyle/>
          <a:p>
            <a:pPr fontAlgn="auto">
              <a:spcBef>
                <a:spcPts val="0"/>
              </a:spcBef>
              <a:spcAft>
                <a:spcPts val="0"/>
              </a:spcAft>
              <a:defRPr/>
            </a:pPr>
            <a:r>
              <a:rPr lang="en-US" altLang="ja-JP" sz="9600" dirty="0">
                <a:solidFill>
                  <a:srgbClr val="FF0000"/>
                </a:solidFill>
                <a:latin typeface="+mn-ea"/>
                <a:ea typeface="+mn-ea"/>
              </a:rPr>
              <a:t>×</a:t>
            </a:r>
            <a:endParaRPr lang="ja-JP" altLang="en-US" sz="9600" dirty="0">
              <a:solidFill>
                <a:srgbClr val="FF0000"/>
              </a:solidFill>
              <a:latin typeface="+mn-ea"/>
              <a:ea typeface="+mn-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タイトル 1"/>
          <p:cNvSpPr>
            <a:spLocks noGrp="1"/>
          </p:cNvSpPr>
          <p:nvPr>
            <p:ph type="title"/>
          </p:nvPr>
        </p:nvSpPr>
        <p:spPr>
          <a:xfrm>
            <a:off x="528638" y="188913"/>
            <a:ext cx="8229600" cy="706437"/>
          </a:xfrm>
        </p:spPr>
        <p:txBody>
          <a:bodyPr/>
          <a:lstStyle/>
          <a:p>
            <a:r>
              <a:rPr lang="ja-JP" altLang="en-US" sz="3200" smtClean="0">
                <a:solidFill>
                  <a:srgbClr val="000000"/>
                </a:solidFill>
                <a:latin typeface="HGP創英角ｺﾞｼｯｸUB" pitchFamily="50" charset="-128"/>
                <a:cs typeface="Times New Roman" pitchFamily="18" charset="0"/>
              </a:rPr>
              <a:t>４．</a:t>
            </a:r>
            <a:r>
              <a:rPr lang="ja-JP" altLang="ja-JP" sz="3200" smtClean="0">
                <a:solidFill>
                  <a:srgbClr val="000000"/>
                </a:solidFill>
                <a:latin typeface="HGP創英角ｺﾞｼｯｸUB" pitchFamily="50" charset="-128"/>
                <a:cs typeface="Times New Roman" pitchFamily="18" charset="0"/>
              </a:rPr>
              <a:t>開発現場の改革への取組事例</a:t>
            </a:r>
            <a:r>
              <a:rPr lang="ja-JP" altLang="en-US" sz="3200" smtClean="0">
                <a:solidFill>
                  <a:srgbClr val="000000"/>
                </a:solidFill>
                <a:latin typeface="HGP創英角ｺﾞｼｯｸUB" pitchFamily="50" charset="-128"/>
                <a:cs typeface="Times New Roman" pitchFamily="18" charset="0"/>
              </a:rPr>
              <a:t>　</a:t>
            </a:r>
            <a:r>
              <a:rPr lang="ja-JP" altLang="en-US" sz="2400" smtClean="0">
                <a:solidFill>
                  <a:srgbClr val="000000"/>
                </a:solidFill>
                <a:latin typeface="HGP創英角ｺﾞｼｯｸUB" pitchFamily="50" charset="-128"/>
                <a:cs typeface="Times New Roman" pitchFamily="18" charset="0"/>
              </a:rPr>
              <a:t>（</a:t>
            </a:r>
            <a:r>
              <a:rPr lang="en-US" altLang="ja-JP" sz="2400" smtClean="0">
                <a:solidFill>
                  <a:srgbClr val="000000"/>
                </a:solidFill>
                <a:latin typeface="HGP創英角ｺﾞｼｯｸUB" pitchFamily="50" charset="-128"/>
                <a:cs typeface="Times New Roman" pitchFamily="18" charset="0"/>
              </a:rPr>
              <a:t>3/8</a:t>
            </a:r>
            <a:r>
              <a:rPr lang="ja-JP" altLang="en-US" sz="2400" smtClean="0">
                <a:solidFill>
                  <a:srgbClr val="000000"/>
                </a:solidFill>
                <a:latin typeface="HGP創英角ｺﾞｼｯｸUB" pitchFamily="50" charset="-128"/>
                <a:cs typeface="Times New Roman" pitchFamily="18" charset="0"/>
              </a:rPr>
              <a:t>）</a:t>
            </a:r>
            <a:endParaRPr lang="ja-JP" altLang="en-US" sz="2400" smtClean="0"/>
          </a:p>
        </p:txBody>
      </p:sp>
      <p:sp>
        <p:nvSpPr>
          <p:cNvPr id="3" name="コンテンツ プレースホルダー 2"/>
          <p:cNvSpPr>
            <a:spLocks noGrp="1"/>
          </p:cNvSpPr>
          <p:nvPr>
            <p:ph idx="1"/>
          </p:nvPr>
        </p:nvSpPr>
        <p:spPr>
          <a:xfrm>
            <a:off x="457200" y="1196975"/>
            <a:ext cx="8507413" cy="5111750"/>
          </a:xfrm>
        </p:spPr>
        <p:txBody>
          <a:bodyPr rtlCol="0">
            <a:normAutofit lnSpcReduction="10000"/>
          </a:bodyPr>
          <a:lstStyle/>
          <a:p>
            <a:pPr marL="0" indent="0" algn="just" fontAlgn="auto">
              <a:spcAft>
                <a:spcPts val="0"/>
              </a:spcAft>
              <a:buFont typeface="Arial" pitchFamily="34" charset="0"/>
              <a:buNone/>
              <a:defRPr/>
            </a:pPr>
            <a:r>
              <a:rPr lang="ja-JP" altLang="en-US" sz="2400" kern="100" dirty="0">
                <a:solidFill>
                  <a:prstClr val="black"/>
                </a:solidFill>
                <a:latin typeface="HGP創英角ｺﾞｼｯｸUB"/>
                <a:ea typeface="HGP創英角ｺﾞｼｯｸUB"/>
                <a:cs typeface="Times New Roman"/>
              </a:rPr>
              <a:t>４．２　</a:t>
            </a:r>
            <a:r>
              <a:rPr lang="ja-JP" altLang="ja-JP" sz="2400" kern="100" dirty="0">
                <a:solidFill>
                  <a:prstClr val="black"/>
                </a:solidFill>
                <a:latin typeface="HGP創英角ｺﾞｼｯｸUB"/>
                <a:ea typeface="HGP創英角ｺﾞｼｯｸUB"/>
                <a:cs typeface="Times New Roman"/>
              </a:rPr>
              <a:t>問題点と課題</a:t>
            </a:r>
            <a:endParaRPr lang="en-US" altLang="ja-JP" sz="2400" kern="100" dirty="0">
              <a:solidFill>
                <a:prstClr val="black"/>
              </a:solidFill>
              <a:latin typeface="HGP創英角ｺﾞｼｯｸUB"/>
              <a:ea typeface="HGP創英角ｺﾞｼｯｸUB"/>
              <a:cs typeface="Times New Roman"/>
            </a:endParaRPr>
          </a:p>
          <a:p>
            <a:pPr marL="0" indent="0" algn="just" fontAlgn="auto">
              <a:spcAft>
                <a:spcPts val="0"/>
              </a:spcAft>
              <a:buFont typeface="Arial" pitchFamily="34" charset="0"/>
              <a:buNone/>
              <a:defRPr/>
            </a:pPr>
            <a:r>
              <a:rPr lang="ja-JP" altLang="en-US" sz="2400" kern="100" dirty="0" smtClean="0">
                <a:latin typeface="HGP創英角ｺﾞｼｯｸUB" pitchFamily="50" charset="-128"/>
                <a:ea typeface="HGP創英角ｺﾞｼｯｸUB" pitchFamily="50" charset="-128"/>
                <a:cs typeface="Times New Roman"/>
              </a:rPr>
              <a:t>　　</a:t>
            </a:r>
            <a:r>
              <a:rPr lang="ja-JP" altLang="ja-JP" sz="2400" kern="100" dirty="0" smtClean="0">
                <a:latin typeface="HGP創英角ｺﾞｼｯｸUB" pitchFamily="50" charset="-128"/>
                <a:ea typeface="HGP創英角ｺﾞｼｯｸUB" pitchFamily="50" charset="-128"/>
                <a:cs typeface="Times New Roman"/>
              </a:rPr>
              <a:t>＜</a:t>
            </a:r>
            <a:r>
              <a:rPr lang="ja-JP" altLang="en-US" sz="2400" kern="100" dirty="0" smtClean="0">
                <a:latin typeface="HGP創英角ｺﾞｼｯｸUB" pitchFamily="50" charset="-128"/>
                <a:ea typeface="HGP創英角ｺﾞｼｯｸUB" pitchFamily="50" charset="-128"/>
                <a:cs typeface="Times New Roman"/>
              </a:rPr>
              <a:t>全体としての問題点</a:t>
            </a:r>
            <a:r>
              <a:rPr lang="ja-JP" altLang="ja-JP" sz="2400" kern="100" dirty="0" smtClean="0">
                <a:latin typeface="HGP創英角ｺﾞｼｯｸUB" pitchFamily="50" charset="-128"/>
                <a:ea typeface="HGP創英角ｺﾞｼｯｸUB" pitchFamily="50" charset="-128"/>
                <a:cs typeface="Times New Roman"/>
              </a:rPr>
              <a:t>＞</a:t>
            </a:r>
            <a:endParaRPr lang="ja-JP" altLang="ja-JP" sz="2400" kern="100" dirty="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2400" kern="100" dirty="0" smtClean="0">
                <a:latin typeface="HGP創英角ｺﾞｼｯｸUB" pitchFamily="50" charset="-128"/>
                <a:ea typeface="HGP創英角ｺﾞｼｯｸUB" pitchFamily="50" charset="-128"/>
                <a:cs typeface="Times New Roman"/>
              </a:rPr>
              <a:t>　　・</a:t>
            </a:r>
            <a:r>
              <a:rPr lang="ja-JP" altLang="ja-JP" sz="2400" kern="100" dirty="0" smtClean="0">
                <a:latin typeface="HGP創英角ｺﾞｼｯｸUB" pitchFamily="50" charset="-128"/>
                <a:ea typeface="HGP創英角ｺﾞｼｯｸUB" pitchFamily="50" charset="-128"/>
                <a:cs typeface="Times New Roman"/>
              </a:rPr>
              <a:t>超上流</a:t>
            </a:r>
            <a:r>
              <a:rPr lang="ja-JP" altLang="ja-JP" sz="2400" kern="100" dirty="0">
                <a:latin typeface="HGP創英角ｺﾞｼｯｸUB" pitchFamily="50" charset="-128"/>
                <a:ea typeface="HGP創英角ｺﾞｼｯｸUB" pitchFamily="50" charset="-128"/>
                <a:cs typeface="Times New Roman"/>
              </a:rPr>
              <a:t>、上流工程プロセス</a:t>
            </a:r>
            <a:r>
              <a:rPr lang="ja-JP" altLang="ja-JP" sz="2400" kern="100" dirty="0" smtClean="0">
                <a:latin typeface="HGP創英角ｺﾞｼｯｸUB" pitchFamily="50" charset="-128"/>
                <a:ea typeface="HGP創英角ｺﾞｼｯｸUB" pitchFamily="50" charset="-128"/>
                <a:cs typeface="Times New Roman"/>
              </a:rPr>
              <a:t>の</a:t>
            </a:r>
            <a:r>
              <a:rPr lang="ja-JP" altLang="en-US" sz="2400" kern="100" dirty="0" smtClean="0">
                <a:latin typeface="HGP創英角ｺﾞｼｯｸUB" pitchFamily="50" charset="-128"/>
                <a:ea typeface="HGP創英角ｺﾞｼｯｸUB" pitchFamily="50" charset="-128"/>
                <a:cs typeface="Times New Roman"/>
              </a:rPr>
              <a:t>問題点</a:t>
            </a:r>
            <a:r>
              <a:rPr lang="ja-JP" altLang="ja-JP" sz="2400" kern="100" dirty="0" smtClean="0">
                <a:latin typeface="HGP創英角ｺﾞｼｯｸUB" pitchFamily="50" charset="-128"/>
                <a:ea typeface="HGP創英角ｺﾞｼｯｸUB" pitchFamily="50" charset="-128"/>
                <a:cs typeface="Times New Roman"/>
              </a:rPr>
              <a:t>が</a:t>
            </a:r>
            <a:r>
              <a:rPr lang="ja-JP" altLang="ja-JP" sz="2400" kern="100" dirty="0">
                <a:latin typeface="HGP創英角ｺﾞｼｯｸUB" pitchFamily="50" charset="-128"/>
                <a:ea typeface="HGP創英角ｺﾞｼｯｸUB" pitchFamily="50" charset="-128"/>
                <a:cs typeface="Times New Roman"/>
              </a:rPr>
              <a:t>多い。</a:t>
            </a:r>
          </a:p>
          <a:p>
            <a:pPr marL="0" indent="0" algn="just" fontAlgn="auto">
              <a:spcAft>
                <a:spcPts val="0"/>
              </a:spcAft>
              <a:buFont typeface="Arial" pitchFamily="34" charset="0"/>
              <a:buNone/>
              <a:defRPr/>
            </a:pPr>
            <a:r>
              <a:rPr lang="ja-JP" altLang="en-US" sz="2400" kern="100" dirty="0" smtClean="0">
                <a:latin typeface="HGP創英角ｺﾞｼｯｸUB" pitchFamily="50" charset="-128"/>
                <a:ea typeface="HGP創英角ｺﾞｼｯｸUB" pitchFamily="50" charset="-128"/>
                <a:cs typeface="Times New Roman"/>
              </a:rPr>
              <a:t>　　・</a:t>
            </a:r>
            <a:r>
              <a:rPr lang="ja-JP" altLang="ja-JP" sz="2400" kern="100" dirty="0" smtClean="0">
                <a:latin typeface="HGP創英角ｺﾞｼｯｸUB" pitchFamily="50" charset="-128"/>
                <a:ea typeface="HGP創英角ｺﾞｼｯｸUB" pitchFamily="50" charset="-128"/>
                <a:cs typeface="Times New Roman"/>
              </a:rPr>
              <a:t>内製化率</a:t>
            </a:r>
            <a:r>
              <a:rPr lang="ja-JP" altLang="ja-JP" sz="2400" kern="100" dirty="0">
                <a:latin typeface="HGP創英角ｺﾞｼｯｸUB" pitchFamily="50" charset="-128"/>
                <a:ea typeface="HGP創英角ｺﾞｼｯｸUB" pitchFamily="50" charset="-128"/>
                <a:cs typeface="Times New Roman"/>
              </a:rPr>
              <a:t>が極めて</a:t>
            </a:r>
            <a:r>
              <a:rPr lang="ja-JP" altLang="ja-JP" sz="2400" kern="100" dirty="0" smtClean="0">
                <a:latin typeface="HGP創英角ｺﾞｼｯｸUB" pitchFamily="50" charset="-128"/>
                <a:ea typeface="HGP創英角ｺﾞｼｯｸUB" pitchFamily="50" charset="-128"/>
                <a:cs typeface="Times New Roman"/>
              </a:rPr>
              <a:t>低</a:t>
            </a:r>
            <a:r>
              <a:rPr lang="ja-JP" altLang="en-US" sz="2400" kern="100" dirty="0" smtClean="0">
                <a:latin typeface="HGP創英角ｺﾞｼｯｸUB" pitchFamily="50" charset="-128"/>
                <a:ea typeface="HGP創英角ｺﾞｼｯｸUB" pitchFamily="50" charset="-128"/>
                <a:cs typeface="Times New Roman"/>
              </a:rPr>
              <a:t>く、外注依存型体制</a:t>
            </a:r>
            <a:endParaRPr lang="ja-JP" altLang="ja-JP" sz="2400" kern="100" dirty="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2400" kern="100" dirty="0" smtClean="0">
                <a:latin typeface="HGP創英角ｺﾞｼｯｸUB" pitchFamily="50" charset="-128"/>
                <a:ea typeface="HGP創英角ｺﾞｼｯｸUB" pitchFamily="50" charset="-128"/>
                <a:cs typeface="Times New Roman"/>
              </a:rPr>
              <a:t>　　・</a:t>
            </a:r>
            <a:r>
              <a:rPr lang="ja-JP" altLang="ja-JP" sz="2400" kern="100" dirty="0" smtClean="0">
                <a:latin typeface="HGP創英角ｺﾞｼｯｸUB" pitchFamily="50" charset="-128"/>
                <a:ea typeface="HGP創英角ｺﾞｼｯｸUB" pitchFamily="50" charset="-128"/>
                <a:cs typeface="Times New Roman"/>
              </a:rPr>
              <a:t>社員</a:t>
            </a:r>
            <a:r>
              <a:rPr lang="ja-JP" altLang="ja-JP" sz="2400" kern="100" dirty="0">
                <a:latin typeface="HGP創英角ｺﾞｼｯｸUB" pitchFamily="50" charset="-128"/>
                <a:ea typeface="HGP創英角ｺﾞｼｯｸUB" pitchFamily="50" charset="-128"/>
                <a:cs typeface="Times New Roman"/>
              </a:rPr>
              <a:t>満足の</a:t>
            </a:r>
            <a:r>
              <a:rPr lang="ja-JP" altLang="ja-JP" sz="2400" kern="100" dirty="0" smtClean="0">
                <a:latin typeface="HGP創英角ｺﾞｼｯｸUB" pitchFamily="50" charset="-128"/>
                <a:ea typeface="HGP創英角ｺﾞｼｯｸUB" pitchFamily="50" charset="-128"/>
                <a:cs typeface="Times New Roman"/>
              </a:rPr>
              <a:t>低迷</a:t>
            </a:r>
            <a:r>
              <a:rPr lang="ja-JP" altLang="ja-JP" sz="2400" kern="100" dirty="0">
                <a:latin typeface="HGP創英角ｺﾞｼｯｸUB" pitchFamily="50" charset="-128"/>
                <a:ea typeface="HGP創英角ｺﾞｼｯｸUB" pitchFamily="50" charset="-128"/>
                <a:cs typeface="Times New Roman"/>
              </a:rPr>
              <a:t>　（社内最下位の部門）</a:t>
            </a:r>
          </a:p>
          <a:p>
            <a:pPr marL="0" indent="0" algn="just" fontAlgn="auto">
              <a:spcAft>
                <a:spcPts val="0"/>
              </a:spcAft>
              <a:buFont typeface="Arial" pitchFamily="34" charset="0"/>
              <a:buNone/>
              <a:defRPr/>
            </a:pPr>
            <a:endParaRPr lang="en-US" altLang="ja-JP" sz="2400" kern="100" dirty="0" smtClean="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endParaRPr lang="en-US" altLang="ja-JP" sz="2400" kern="100" dirty="0" smtClean="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endParaRPr lang="en-US" altLang="ja-JP" sz="2400" kern="100" dirty="0" smtClean="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2400" kern="100" dirty="0" smtClean="0">
                <a:latin typeface="HGP創英角ｺﾞｼｯｸUB" pitchFamily="50" charset="-128"/>
                <a:ea typeface="HGP創英角ｺﾞｼｯｸUB" pitchFamily="50" charset="-128"/>
                <a:cs typeface="Times New Roman"/>
              </a:rPr>
              <a:t>　　＜全体としての課題＞</a:t>
            </a:r>
            <a:endParaRPr lang="ja-JP" altLang="ja-JP" sz="2400" kern="100" dirty="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2400" kern="100" dirty="0" smtClean="0">
                <a:latin typeface="HGP創英角ｺﾞｼｯｸUB" pitchFamily="50" charset="-128"/>
                <a:ea typeface="HGP創英角ｺﾞｼｯｸUB" pitchFamily="50" charset="-128"/>
                <a:cs typeface="Times New Roman"/>
              </a:rPr>
              <a:t>　　</a:t>
            </a:r>
            <a:r>
              <a:rPr lang="ja-JP" altLang="en-US" sz="2400" kern="100" dirty="0" smtClean="0">
                <a:solidFill>
                  <a:srgbClr val="FF0000"/>
                </a:solidFill>
                <a:latin typeface="HGP創英角ｺﾞｼｯｸUB" pitchFamily="50" charset="-128"/>
                <a:ea typeface="HGP創英角ｺﾞｼｯｸUB" pitchFamily="50" charset="-128"/>
                <a:cs typeface="Times New Roman"/>
              </a:rPr>
              <a:t>★</a:t>
            </a:r>
            <a:r>
              <a:rPr lang="ja-JP" altLang="ja-JP" sz="2400" kern="100" dirty="0" smtClean="0">
                <a:solidFill>
                  <a:srgbClr val="FF0000"/>
                </a:solidFill>
                <a:latin typeface="HGP創英角ｺﾞｼｯｸUB" pitchFamily="50" charset="-128"/>
                <a:ea typeface="HGP創英角ｺﾞｼｯｸUB" pitchFamily="50" charset="-128"/>
                <a:cs typeface="Times New Roman"/>
              </a:rPr>
              <a:t>超上流</a:t>
            </a:r>
            <a:r>
              <a:rPr lang="ja-JP" altLang="ja-JP" sz="2400" kern="100" dirty="0">
                <a:solidFill>
                  <a:srgbClr val="FF0000"/>
                </a:solidFill>
                <a:latin typeface="HGP創英角ｺﾞｼｯｸUB" pitchFamily="50" charset="-128"/>
                <a:ea typeface="HGP創英角ｺﾞｼｯｸUB" pitchFamily="50" charset="-128"/>
                <a:cs typeface="Times New Roman"/>
              </a:rPr>
              <a:t>から出荷、保守までのプロセス標準化</a:t>
            </a:r>
            <a:r>
              <a:rPr lang="ja-JP" altLang="ja-JP" sz="2400" kern="100" dirty="0" smtClean="0">
                <a:solidFill>
                  <a:srgbClr val="FF0000"/>
                </a:solidFill>
                <a:latin typeface="HGP創英角ｺﾞｼｯｸUB" pitchFamily="50" charset="-128"/>
                <a:ea typeface="HGP創英角ｺﾞｼｯｸUB" pitchFamily="50" charset="-128"/>
                <a:cs typeface="Times New Roman"/>
              </a:rPr>
              <a:t>と</a:t>
            </a:r>
            <a:endParaRPr lang="en-US" altLang="ja-JP" sz="2400" kern="100" dirty="0" smtClean="0">
              <a:solidFill>
                <a:srgbClr val="FF0000"/>
              </a:solidFill>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2400" kern="100" dirty="0">
                <a:solidFill>
                  <a:srgbClr val="FF0000"/>
                </a:solidFill>
                <a:latin typeface="HGP創英角ｺﾞｼｯｸUB" pitchFamily="50" charset="-128"/>
                <a:ea typeface="HGP創英角ｺﾞｼｯｸUB" pitchFamily="50" charset="-128"/>
                <a:cs typeface="Times New Roman"/>
              </a:rPr>
              <a:t>　</a:t>
            </a:r>
            <a:r>
              <a:rPr lang="ja-JP" altLang="en-US" sz="2400" kern="100" dirty="0" smtClean="0">
                <a:solidFill>
                  <a:srgbClr val="FF0000"/>
                </a:solidFill>
                <a:latin typeface="HGP創英角ｺﾞｼｯｸUB" pitchFamily="50" charset="-128"/>
                <a:ea typeface="HGP創英角ｺﾞｼｯｸUB" pitchFamily="50" charset="-128"/>
                <a:cs typeface="Times New Roman"/>
              </a:rPr>
              <a:t>　　　パートナー、ＨＷ関連部門</a:t>
            </a:r>
            <a:r>
              <a:rPr lang="ja-JP" altLang="ja-JP" sz="2400" kern="100" dirty="0" smtClean="0">
                <a:solidFill>
                  <a:srgbClr val="FF0000"/>
                </a:solidFill>
                <a:latin typeface="HGP創英角ｺﾞｼｯｸUB" pitchFamily="50" charset="-128"/>
                <a:ea typeface="HGP創英角ｺﾞｼｯｸUB" pitchFamily="50" charset="-128"/>
                <a:cs typeface="Times New Roman"/>
              </a:rPr>
              <a:t>までの徹底</a:t>
            </a:r>
            <a:endParaRPr lang="en-US" altLang="ja-JP" sz="2400" kern="100" dirty="0" smtClean="0">
              <a:solidFill>
                <a:srgbClr val="FF0000"/>
              </a:solidFill>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2400" kern="100" dirty="0" smtClean="0">
                <a:solidFill>
                  <a:srgbClr val="FF0000"/>
                </a:solidFill>
                <a:latin typeface="HGP創英角ｺﾞｼｯｸUB" pitchFamily="50" charset="-128"/>
                <a:ea typeface="HGP創英角ｺﾞｼｯｸUB" pitchFamily="50" charset="-128"/>
                <a:cs typeface="Times New Roman"/>
              </a:rPr>
              <a:t>　　★</a:t>
            </a:r>
            <a:r>
              <a:rPr lang="ja-JP" altLang="ja-JP" sz="2400" kern="100" dirty="0" smtClean="0">
                <a:solidFill>
                  <a:srgbClr val="FF0000"/>
                </a:solidFill>
                <a:latin typeface="HGP創英角ｺﾞｼｯｸUB" pitchFamily="50" charset="-128"/>
                <a:ea typeface="HGP創英角ｺﾞｼｯｸUB" pitchFamily="50" charset="-128"/>
                <a:cs typeface="Times New Roman"/>
              </a:rPr>
              <a:t>夢</a:t>
            </a:r>
            <a:r>
              <a:rPr lang="ja-JP" altLang="ja-JP" sz="2400" kern="100" dirty="0">
                <a:solidFill>
                  <a:srgbClr val="FF0000"/>
                </a:solidFill>
                <a:latin typeface="HGP創英角ｺﾞｼｯｸUB" pitchFamily="50" charset="-128"/>
                <a:ea typeface="HGP創英角ｺﾞｼｯｸUB" pitchFamily="50" charset="-128"/>
                <a:cs typeface="Times New Roman"/>
              </a:rPr>
              <a:t>のあるビジョン、魅力ある</a:t>
            </a:r>
            <a:r>
              <a:rPr lang="ja-JP" altLang="ja-JP" sz="2400" kern="100" dirty="0" smtClean="0">
                <a:solidFill>
                  <a:srgbClr val="FF0000"/>
                </a:solidFill>
                <a:latin typeface="HGP創英角ｺﾞｼｯｸUB" pitchFamily="50" charset="-128"/>
                <a:ea typeface="HGP創英角ｺﾞｼｯｸUB" pitchFamily="50" charset="-128"/>
                <a:cs typeface="Times New Roman"/>
              </a:rPr>
              <a:t>職種</a:t>
            </a:r>
            <a:r>
              <a:rPr lang="ja-JP" altLang="en-US" sz="2400" kern="100" dirty="0" smtClean="0">
                <a:solidFill>
                  <a:srgbClr val="FF0000"/>
                </a:solidFill>
                <a:latin typeface="HGP創英角ｺﾞｼｯｸUB" pitchFamily="50" charset="-128"/>
                <a:ea typeface="HGP創英角ｺﾞｼｯｸUB" pitchFamily="50" charset="-128"/>
                <a:cs typeface="Times New Roman"/>
              </a:rPr>
              <a:t>・職場</a:t>
            </a:r>
            <a:r>
              <a:rPr lang="ja-JP" altLang="ja-JP" sz="2400" kern="100" dirty="0" smtClean="0">
                <a:solidFill>
                  <a:srgbClr val="FF0000"/>
                </a:solidFill>
                <a:latin typeface="HGP創英角ｺﾞｼｯｸUB" pitchFamily="50" charset="-128"/>
                <a:ea typeface="HGP創英角ｺﾞｼｯｸUB" pitchFamily="50" charset="-128"/>
                <a:cs typeface="Times New Roman"/>
              </a:rPr>
              <a:t>の</a:t>
            </a:r>
            <a:r>
              <a:rPr lang="ja-JP" altLang="ja-JP" sz="2400" kern="100" dirty="0">
                <a:solidFill>
                  <a:srgbClr val="FF0000"/>
                </a:solidFill>
                <a:latin typeface="HGP創英角ｺﾞｼｯｸUB" pitchFamily="50" charset="-128"/>
                <a:ea typeface="HGP創英角ｺﾞｼｯｸUB" pitchFamily="50" charset="-128"/>
                <a:cs typeface="Times New Roman"/>
              </a:rPr>
              <a:t>追及と確立</a:t>
            </a:r>
          </a:p>
          <a:p>
            <a:pPr marL="0" indent="0" algn="just" fontAlgn="auto">
              <a:spcAft>
                <a:spcPts val="0"/>
              </a:spcAft>
              <a:buFont typeface="Arial" pitchFamily="34" charset="0"/>
              <a:buNone/>
              <a:defRPr/>
            </a:pPr>
            <a:endParaRPr lang="ja-JP" altLang="ja-JP" sz="2400" kern="100" dirty="0">
              <a:latin typeface="HGP創英角ｺﾞｼｯｸUB" pitchFamily="50" charset="-128"/>
              <a:ea typeface="HGP創英角ｺﾞｼｯｸUB" pitchFamily="50" charset="-128"/>
              <a:cs typeface="Times New Roman"/>
            </a:endParaRPr>
          </a:p>
          <a:p>
            <a:pPr marL="0" indent="0" fontAlgn="auto">
              <a:spcAft>
                <a:spcPts val="0"/>
              </a:spcAft>
              <a:buFont typeface="Arial" pitchFamily="34" charset="0"/>
              <a:buNone/>
              <a:defRPr/>
            </a:pPr>
            <a:endParaRPr lang="ja-JP" altLang="en-US" sz="2400" dirty="0">
              <a:latin typeface="HGP創英角ｺﾞｼｯｸUB" pitchFamily="50" charset="-128"/>
              <a:ea typeface="HGP創英角ｺﾞｼｯｸUB" pitchFamily="50" charset="-128"/>
            </a:endParaRPr>
          </a:p>
        </p:txBody>
      </p:sp>
      <p:sp>
        <p:nvSpPr>
          <p:cNvPr id="4" name="下矢印 3"/>
          <p:cNvSpPr/>
          <p:nvPr/>
        </p:nvSpPr>
        <p:spPr>
          <a:xfrm>
            <a:off x="2411413" y="3500438"/>
            <a:ext cx="2232025" cy="576262"/>
          </a:xfrm>
          <a:prstGeom prst="down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 name="スライド番号プレースホルダー 4"/>
          <p:cNvSpPr>
            <a:spLocks noGrp="1"/>
          </p:cNvSpPr>
          <p:nvPr>
            <p:ph type="sldNum" sz="quarter" idx="12"/>
          </p:nvPr>
        </p:nvSpPr>
        <p:spPr/>
        <p:txBody>
          <a:bodyPr/>
          <a:lstStyle/>
          <a:p>
            <a:pPr>
              <a:defRPr/>
            </a:pPr>
            <a:fld id="{5CE836F9-82E3-49AB-954D-B0A215549A6E}" type="slidenum">
              <a:rPr lang="ja-JP" altLang="en-US"/>
              <a:pPr>
                <a:defRPr/>
              </a:pPr>
              <a:t>12</a:t>
            </a:fld>
            <a:endParaRPr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タイトル 1"/>
          <p:cNvSpPr>
            <a:spLocks noGrp="1"/>
          </p:cNvSpPr>
          <p:nvPr>
            <p:ph type="title"/>
          </p:nvPr>
        </p:nvSpPr>
        <p:spPr>
          <a:xfrm>
            <a:off x="457200" y="115888"/>
            <a:ext cx="8229600" cy="720725"/>
          </a:xfrm>
        </p:spPr>
        <p:txBody>
          <a:bodyPr/>
          <a:lstStyle/>
          <a:p>
            <a:r>
              <a:rPr lang="ja-JP" altLang="en-US" sz="3200" smtClean="0">
                <a:solidFill>
                  <a:srgbClr val="000000"/>
                </a:solidFill>
                <a:latin typeface="HGP創英角ｺﾞｼｯｸUB" pitchFamily="50" charset="-128"/>
                <a:cs typeface="Times New Roman" pitchFamily="18" charset="0"/>
              </a:rPr>
              <a:t>４．</a:t>
            </a:r>
            <a:r>
              <a:rPr lang="ja-JP" altLang="ja-JP" sz="3200" smtClean="0">
                <a:solidFill>
                  <a:srgbClr val="000000"/>
                </a:solidFill>
                <a:latin typeface="HGP創英角ｺﾞｼｯｸUB" pitchFamily="50" charset="-128"/>
                <a:cs typeface="Times New Roman" pitchFamily="18" charset="0"/>
              </a:rPr>
              <a:t>開発現場の改革への取組事例</a:t>
            </a:r>
            <a:r>
              <a:rPr lang="ja-JP" altLang="en-US" sz="3200" smtClean="0">
                <a:solidFill>
                  <a:srgbClr val="000000"/>
                </a:solidFill>
                <a:latin typeface="HGP創英角ｺﾞｼｯｸUB" pitchFamily="50" charset="-128"/>
                <a:cs typeface="Times New Roman" pitchFamily="18" charset="0"/>
              </a:rPr>
              <a:t>　</a:t>
            </a:r>
            <a:r>
              <a:rPr lang="ja-JP" altLang="en-US" sz="2400" smtClean="0">
                <a:solidFill>
                  <a:srgbClr val="000000"/>
                </a:solidFill>
                <a:latin typeface="HGP創英角ｺﾞｼｯｸUB" pitchFamily="50" charset="-128"/>
                <a:cs typeface="Times New Roman" pitchFamily="18" charset="0"/>
              </a:rPr>
              <a:t>（</a:t>
            </a:r>
            <a:r>
              <a:rPr lang="en-US" altLang="ja-JP" sz="2400" smtClean="0">
                <a:solidFill>
                  <a:srgbClr val="000000"/>
                </a:solidFill>
                <a:latin typeface="HGP創英角ｺﾞｼｯｸUB" pitchFamily="50" charset="-128"/>
                <a:cs typeface="Times New Roman" pitchFamily="18" charset="0"/>
              </a:rPr>
              <a:t>4/8</a:t>
            </a:r>
            <a:r>
              <a:rPr lang="ja-JP" altLang="en-US" sz="2400" smtClean="0">
                <a:solidFill>
                  <a:srgbClr val="000000"/>
                </a:solidFill>
                <a:latin typeface="HGP創英角ｺﾞｼｯｸUB" pitchFamily="50" charset="-128"/>
                <a:cs typeface="Times New Roman" pitchFamily="18" charset="0"/>
              </a:rPr>
              <a:t>）</a:t>
            </a:r>
            <a:endParaRPr lang="ja-JP" altLang="en-US" sz="2400" smtClean="0"/>
          </a:p>
        </p:txBody>
      </p:sp>
      <p:sp>
        <p:nvSpPr>
          <p:cNvPr id="3" name="コンテンツ プレースホルダー 2"/>
          <p:cNvSpPr>
            <a:spLocks noGrp="1"/>
          </p:cNvSpPr>
          <p:nvPr>
            <p:ph idx="1"/>
          </p:nvPr>
        </p:nvSpPr>
        <p:spPr>
          <a:xfrm>
            <a:off x="468313" y="908050"/>
            <a:ext cx="8229600" cy="5761038"/>
          </a:xfrm>
        </p:spPr>
        <p:txBody>
          <a:bodyPr>
            <a:noAutofit/>
          </a:bodyPr>
          <a:lstStyle/>
          <a:p>
            <a:pPr marL="0" indent="0" algn="just">
              <a:buFont typeface="Arial" charset="0"/>
              <a:buNone/>
            </a:pPr>
            <a:r>
              <a:rPr lang="ja-JP" altLang="en-US" sz="2400" smtClean="0">
                <a:latin typeface="HGP創英角ｺﾞｼｯｸUB" pitchFamily="50" charset="-128"/>
                <a:ea typeface="HGP創英角ｺﾞｼｯｸUB" pitchFamily="50" charset="-128"/>
                <a:cs typeface="Times New Roman" pitchFamily="18" charset="0"/>
              </a:rPr>
              <a:t>４．２　問題点と課題　</a:t>
            </a:r>
            <a:endParaRPr lang="en-US" altLang="ja-JP" sz="24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endParaRPr lang="en-US" altLang="ja-JP" sz="6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ja-JP" sz="2000" smtClean="0">
                <a:latin typeface="HGP創英角ｺﾞｼｯｸUB" pitchFamily="50" charset="-128"/>
                <a:ea typeface="HGP創英角ｺﾞｼｯｸUB" pitchFamily="50" charset="-128"/>
                <a:cs typeface="Times New Roman" pitchFamily="18" charset="0"/>
              </a:rPr>
              <a:t>＜開発環境、プロセス</a:t>
            </a:r>
            <a:r>
              <a:rPr lang="ja-JP" altLang="en-US" sz="2000" smtClean="0">
                <a:latin typeface="HGP創英角ｺﾞｼｯｸUB" pitchFamily="50" charset="-128"/>
                <a:ea typeface="HGP創英角ｺﾞｼｯｸUB" pitchFamily="50" charset="-128"/>
                <a:cs typeface="Times New Roman" pitchFamily="18" charset="0"/>
              </a:rPr>
              <a:t>面</a:t>
            </a:r>
            <a:r>
              <a:rPr lang="ja-JP" altLang="ja-JP" sz="2000" smtClean="0">
                <a:latin typeface="HGP創英角ｺﾞｼｯｸUB" pitchFamily="50" charset="-128"/>
                <a:ea typeface="HGP創英角ｺﾞｼｯｸUB" pitchFamily="50" charset="-128"/>
                <a:cs typeface="Times New Roman" pitchFamily="18" charset="0"/>
              </a:rPr>
              <a:t>＞</a:t>
            </a:r>
            <a:endParaRPr lang="en-US" altLang="ja-JP" sz="20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2000" smtClean="0">
                <a:solidFill>
                  <a:srgbClr val="FF0000"/>
                </a:solidFill>
                <a:latin typeface="HGP創英角ｺﾞｼｯｸUB" pitchFamily="50" charset="-128"/>
                <a:ea typeface="HGP創英角ｺﾞｼｯｸUB" pitchFamily="50" charset="-128"/>
                <a:cs typeface="Times New Roman" pitchFamily="18" charset="0"/>
              </a:rPr>
              <a:t>①設計技術力</a:t>
            </a:r>
            <a:r>
              <a:rPr lang="ja-JP" altLang="ja-JP" sz="2000" smtClean="0">
                <a:solidFill>
                  <a:srgbClr val="FF0000"/>
                </a:solidFill>
                <a:latin typeface="HGP創英角ｺﾞｼｯｸUB" pitchFamily="50" charset="-128"/>
                <a:ea typeface="HGP創英角ｺﾞｼｯｸUB" pitchFamily="50" charset="-128"/>
                <a:cs typeface="Times New Roman" pitchFamily="18" charset="0"/>
              </a:rPr>
              <a:t>不足</a:t>
            </a:r>
            <a:r>
              <a:rPr lang="ja-JP" altLang="en-US" sz="2000" smtClean="0">
                <a:solidFill>
                  <a:srgbClr val="FF0000"/>
                </a:solidFill>
                <a:latin typeface="HGP創英角ｺﾞｼｯｸUB" pitchFamily="50" charset="-128"/>
                <a:ea typeface="HGP創英角ｺﾞｼｯｸUB" pitchFamily="50" charset="-128"/>
                <a:cs typeface="Times New Roman" pitchFamily="18" charset="0"/>
              </a:rPr>
              <a:t>（</a:t>
            </a:r>
            <a:r>
              <a:rPr lang="en-US" altLang="ja-JP" sz="2000" smtClean="0">
                <a:latin typeface="HGP創英角ｺﾞｼｯｸUB" pitchFamily="50" charset="-128"/>
                <a:ea typeface="HGP創英角ｺﾞｼｯｸUB" pitchFamily="50" charset="-128"/>
                <a:cs typeface="Times New Roman" pitchFamily="18" charset="0"/>
              </a:rPr>
              <a:t>HW</a:t>
            </a:r>
            <a:r>
              <a:rPr lang="ja-JP" altLang="en-US" sz="2000" smtClean="0">
                <a:latin typeface="HGP創英角ｺﾞｼｯｸUB" pitchFamily="50" charset="-128"/>
                <a:ea typeface="HGP創英角ｺﾞｼｯｸUB" pitchFamily="50" charset="-128"/>
                <a:cs typeface="Times New Roman" pitchFamily="18" charset="0"/>
              </a:rPr>
              <a:t>・</a:t>
            </a:r>
            <a:r>
              <a:rPr lang="en-US" altLang="ja-JP" sz="2000" smtClean="0">
                <a:latin typeface="HGP創英角ｺﾞｼｯｸUB" pitchFamily="50" charset="-128"/>
                <a:ea typeface="HGP創英角ｺﾞｼｯｸUB" pitchFamily="50" charset="-128"/>
                <a:cs typeface="Times New Roman" pitchFamily="18" charset="0"/>
              </a:rPr>
              <a:t>FW</a:t>
            </a:r>
            <a:r>
              <a:rPr lang="ja-JP" altLang="en-US" sz="2000" smtClean="0">
                <a:latin typeface="HGP創英角ｺﾞｼｯｸUB" pitchFamily="50" charset="-128"/>
                <a:ea typeface="HGP創英角ｺﾞｼｯｸUB" pitchFamily="50" charset="-128"/>
                <a:cs typeface="Times New Roman" pitchFamily="18" charset="0"/>
              </a:rPr>
              <a:t>、</a:t>
            </a:r>
            <a:r>
              <a:rPr lang="ja-JP" altLang="ja-JP" sz="2000" smtClean="0">
                <a:latin typeface="HGP創英角ｺﾞｼｯｸUB" pitchFamily="50" charset="-128"/>
                <a:ea typeface="HGP創英角ｺﾞｼｯｸUB" pitchFamily="50" charset="-128"/>
                <a:cs typeface="Times New Roman" pitchFamily="18" charset="0"/>
              </a:rPr>
              <a:t>通信</a:t>
            </a:r>
            <a:r>
              <a:rPr lang="ja-JP" altLang="en-US" sz="2000" smtClean="0">
                <a:latin typeface="HGP創英角ｺﾞｼｯｸUB" pitchFamily="50" charset="-128"/>
                <a:ea typeface="HGP創英角ｺﾞｼｯｸUB" pitchFamily="50" charset="-128"/>
                <a:cs typeface="Times New Roman" pitchFamily="18" charset="0"/>
              </a:rPr>
              <a:t>との</a:t>
            </a:r>
            <a:r>
              <a:rPr lang="ja-JP" altLang="ja-JP" sz="2000" smtClean="0">
                <a:latin typeface="HGP創英角ｺﾞｼｯｸUB" pitchFamily="50" charset="-128"/>
                <a:ea typeface="HGP創英角ｺﾞｼｯｸUB" pitchFamily="50" charset="-128"/>
                <a:cs typeface="Times New Roman" pitchFamily="18" charset="0"/>
              </a:rPr>
              <a:t>Ｉ／Ｆ処理</a:t>
            </a:r>
            <a:r>
              <a:rPr lang="ja-JP" altLang="en-US" sz="2000" smtClean="0">
                <a:latin typeface="HGP創英角ｺﾞｼｯｸUB" pitchFamily="50" charset="-128"/>
                <a:ea typeface="HGP創英角ｺﾞｼｯｸUB" pitchFamily="50" charset="-128"/>
                <a:cs typeface="Times New Roman" pitchFamily="18" charset="0"/>
              </a:rPr>
              <a:t>等）</a:t>
            </a:r>
            <a:endParaRPr lang="en-US" altLang="ja-JP" sz="2000" smtClean="0">
              <a:solidFill>
                <a:srgbClr val="FF000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600" smtClean="0">
                <a:latin typeface="HGP創英角ｺﾞｼｯｸUB" pitchFamily="50" charset="-128"/>
                <a:ea typeface="HGP創英角ｺﾞｼｯｸUB" pitchFamily="50" charset="-128"/>
                <a:cs typeface="Times New Roman" pitchFamily="18" charset="0"/>
              </a:rPr>
              <a:t>　　・カード、釣銭機等の新機器の</a:t>
            </a:r>
            <a:r>
              <a:rPr lang="ja-JP" altLang="ja-JP" sz="1600" smtClean="0">
                <a:latin typeface="HGP創英角ｺﾞｼｯｸUB" pitchFamily="50" charset="-128"/>
                <a:ea typeface="HGP創英角ｺﾞｼｯｸUB" pitchFamily="50" charset="-128"/>
                <a:cs typeface="Times New Roman" pitchFamily="18" charset="0"/>
              </a:rPr>
              <a:t>ＩＦ処理</a:t>
            </a:r>
            <a:r>
              <a:rPr lang="ja-JP" altLang="en-US" sz="1600" smtClean="0">
                <a:latin typeface="HGP創英角ｺﾞｼｯｸUB" pitchFamily="50" charset="-128"/>
                <a:ea typeface="HGP創英角ｺﾞｼｯｸUB" pitchFamily="50" charset="-128"/>
                <a:cs typeface="Times New Roman" pitchFamily="18" charset="0"/>
              </a:rPr>
              <a:t>を個別に追加</a:t>
            </a:r>
            <a:endParaRPr lang="ja-JP" altLang="ja-JP" sz="16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2000" smtClean="0">
                <a:solidFill>
                  <a:srgbClr val="FF0000"/>
                </a:solidFill>
                <a:latin typeface="HGP創英角ｺﾞｼｯｸUB" pitchFamily="50" charset="-128"/>
                <a:ea typeface="HGP創英角ｺﾞｼｯｸUB" pitchFamily="50" charset="-128"/>
                <a:cs typeface="Times New Roman" pitchFamily="18" charset="0"/>
              </a:rPr>
              <a:t>②</a:t>
            </a:r>
            <a:r>
              <a:rPr lang="ja-JP" altLang="ja-JP" sz="2000" smtClean="0">
                <a:solidFill>
                  <a:srgbClr val="FF0000"/>
                </a:solidFill>
                <a:latin typeface="HGP創英角ｺﾞｼｯｸUB" pitchFamily="50" charset="-128"/>
                <a:ea typeface="HGP創英角ｺﾞｼｯｸUB" pitchFamily="50" charset="-128"/>
                <a:cs typeface="Times New Roman" pitchFamily="18" charset="0"/>
              </a:rPr>
              <a:t>古い資産のまま</a:t>
            </a:r>
            <a:r>
              <a:rPr lang="ja-JP" altLang="en-US" sz="2000" smtClean="0">
                <a:solidFill>
                  <a:srgbClr val="FF0000"/>
                </a:solidFill>
                <a:latin typeface="HGP創英角ｺﾞｼｯｸUB" pitchFamily="50" charset="-128"/>
                <a:ea typeface="HGP創英角ｺﾞｼｯｸUB" pitchFamily="50" charset="-128"/>
                <a:cs typeface="Times New Roman" pitchFamily="18" charset="0"/>
              </a:rPr>
              <a:t>、</a:t>
            </a:r>
            <a:r>
              <a:rPr lang="ja-JP" altLang="ja-JP" sz="2000" smtClean="0">
                <a:solidFill>
                  <a:srgbClr val="FF0000"/>
                </a:solidFill>
                <a:latin typeface="HGP創英角ｺﾞｼｯｸUB" pitchFamily="50" charset="-128"/>
                <a:ea typeface="HGP創英角ｺﾞｼｯｸUB" pitchFamily="50" charset="-128"/>
                <a:cs typeface="Times New Roman" pitchFamily="18" charset="0"/>
              </a:rPr>
              <a:t>部分修正を繰り返し</a:t>
            </a:r>
            <a:r>
              <a:rPr lang="ja-JP" altLang="en-US" sz="2000" smtClean="0">
                <a:solidFill>
                  <a:srgbClr val="FF0000"/>
                </a:solidFill>
                <a:latin typeface="HGP創英角ｺﾞｼｯｸUB" pitchFamily="50" charset="-128"/>
                <a:ea typeface="HGP創英角ｺﾞｼｯｸUB" pitchFamily="50" charset="-128"/>
                <a:cs typeface="Times New Roman" pitchFamily="18" charset="0"/>
              </a:rPr>
              <a:t>（</a:t>
            </a:r>
            <a:r>
              <a:rPr lang="ja-JP" altLang="ja-JP" sz="2000" smtClean="0">
                <a:latin typeface="HGP創英角ｺﾞｼｯｸUB" pitchFamily="50" charset="-128"/>
                <a:ea typeface="HGP創英角ｺﾞｼｯｸUB" pitchFamily="50" charset="-128"/>
                <a:cs typeface="Times New Roman" pitchFamily="18" charset="0"/>
              </a:rPr>
              <a:t>機種変更対応</a:t>
            </a:r>
            <a:r>
              <a:rPr lang="ja-JP" altLang="en-US" sz="2000" smtClean="0">
                <a:latin typeface="HGP創英角ｺﾞｼｯｸUB" pitchFamily="50" charset="-128"/>
                <a:ea typeface="HGP創英角ｺﾞｼｯｸUB" pitchFamily="50" charset="-128"/>
                <a:cs typeface="Times New Roman" pitchFamily="18" charset="0"/>
              </a:rPr>
              <a:t>等）</a:t>
            </a:r>
            <a:endParaRPr lang="en-US" altLang="ja-JP" sz="2000" smtClean="0">
              <a:solidFill>
                <a:srgbClr val="FF000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600" smtClean="0">
                <a:latin typeface="HGP創英角ｺﾞｼｯｸUB" pitchFamily="50" charset="-128"/>
                <a:ea typeface="HGP創英角ｺﾞｼｯｸUB" pitchFamily="50" charset="-128"/>
                <a:cs typeface="Times New Roman" pitchFamily="18" charset="0"/>
              </a:rPr>
              <a:t>　　・</a:t>
            </a:r>
            <a:r>
              <a:rPr lang="ja-JP" altLang="ja-JP" sz="1600" smtClean="0">
                <a:latin typeface="HGP創英角ｺﾞｼｯｸUB" pitchFamily="50" charset="-128"/>
                <a:ea typeface="HGP創英角ｺﾞｼｯｸUB" pitchFamily="50" charset="-128"/>
                <a:cs typeface="Times New Roman" pitchFamily="18" charset="0"/>
              </a:rPr>
              <a:t>開発規模が</a:t>
            </a:r>
            <a:r>
              <a:rPr lang="ja-JP" altLang="en-US" sz="1600" smtClean="0">
                <a:latin typeface="HGP創英角ｺﾞｼｯｸUB" pitchFamily="50" charset="-128"/>
                <a:ea typeface="HGP創英角ｺﾞｼｯｸUB" pitchFamily="50" charset="-128"/>
                <a:cs typeface="Times New Roman" pitchFamily="18" charset="0"/>
              </a:rPr>
              <a:t>基盤</a:t>
            </a:r>
            <a:r>
              <a:rPr lang="ja-JP" altLang="ja-JP" sz="1600" smtClean="0">
                <a:latin typeface="HGP創英角ｺﾞｼｯｸUB" pitchFamily="50" charset="-128"/>
                <a:ea typeface="HGP創英角ｺﾞｼｯｸUB" pitchFamily="50" charset="-128"/>
                <a:cs typeface="Times New Roman" pitchFamily="18" charset="0"/>
              </a:rPr>
              <a:t>ＰＫＧで１．５ＭＢのソースでメンテナンス困難</a:t>
            </a:r>
            <a:endParaRPr lang="en-US" altLang="ja-JP" sz="16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2000" smtClean="0">
                <a:solidFill>
                  <a:srgbClr val="FF0000"/>
                </a:solidFill>
                <a:latin typeface="HGP創英角ｺﾞｼｯｸUB" pitchFamily="50" charset="-128"/>
                <a:ea typeface="HGP創英角ｺﾞｼｯｸUB" pitchFamily="50" charset="-128"/>
                <a:cs typeface="Times New Roman" pitchFamily="18" charset="0"/>
              </a:rPr>
              <a:t>③開発規模拡大でＰＪ管理力追いつかず</a:t>
            </a:r>
            <a:r>
              <a:rPr lang="ja-JP" altLang="en-US" sz="2000" smtClean="0">
                <a:latin typeface="HGP創英角ｺﾞｼｯｸUB" pitchFamily="50" charset="-128"/>
                <a:ea typeface="HGP創英角ｺﾞｼｯｸUB" pitchFamily="50" charset="-128"/>
                <a:cs typeface="Times New Roman" pitchFamily="18" charset="0"/>
              </a:rPr>
              <a:t>（商品管理、店舗管理等追加）</a:t>
            </a:r>
            <a:endParaRPr lang="en-US" altLang="ja-JP" sz="2000" smtClean="0">
              <a:solidFill>
                <a:srgbClr val="FF000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2000" smtClean="0">
                <a:latin typeface="HGP創英角ｺﾞｼｯｸUB" pitchFamily="50" charset="-128"/>
                <a:ea typeface="HGP創英角ｺﾞｼｯｸUB" pitchFamily="50" charset="-128"/>
                <a:cs typeface="Times New Roman" pitchFamily="18" charset="0"/>
              </a:rPr>
              <a:t>④</a:t>
            </a:r>
            <a:r>
              <a:rPr lang="ja-JP" altLang="ja-JP" sz="2000" smtClean="0">
                <a:latin typeface="HGP創英角ｺﾞｼｯｸUB" pitchFamily="50" charset="-128"/>
                <a:ea typeface="HGP創英角ｺﾞｼｯｸUB" pitchFamily="50" charset="-128"/>
                <a:cs typeface="Times New Roman" pitchFamily="18" charset="0"/>
              </a:rPr>
              <a:t>ターゲットマシンと開発マシンが異な</a:t>
            </a:r>
            <a:r>
              <a:rPr lang="ja-JP" altLang="en-US" sz="2000" smtClean="0">
                <a:latin typeface="HGP創英角ｺﾞｼｯｸUB" pitchFamily="50" charset="-128"/>
                <a:ea typeface="HGP創英角ｺﾞｼｯｸUB" pitchFamily="50" charset="-128"/>
                <a:cs typeface="Times New Roman" pitchFamily="18" charset="0"/>
              </a:rPr>
              <a:t>りテストが非効率</a:t>
            </a:r>
            <a:endParaRPr lang="ja-JP" altLang="ja-JP" sz="20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endParaRPr lang="ja-JP" altLang="ja-JP" sz="1600" smtClean="0">
              <a:solidFill>
                <a:srgbClr val="00000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2000" smtClean="0">
                <a:solidFill>
                  <a:srgbClr val="FF0000"/>
                </a:solidFill>
                <a:latin typeface="HGP創英角ｺﾞｼｯｸUB" pitchFamily="50" charset="-128"/>
                <a:ea typeface="HGP創英角ｺﾞｼｯｸUB" pitchFamily="50" charset="-128"/>
                <a:cs typeface="Times New Roman" pitchFamily="18" charset="0"/>
              </a:rPr>
              <a:t>⇒</a:t>
            </a:r>
            <a:r>
              <a:rPr lang="ja-JP" altLang="ja-JP" sz="2000" smtClean="0">
                <a:solidFill>
                  <a:srgbClr val="FF0000"/>
                </a:solidFill>
                <a:latin typeface="HGP創英角ｺﾞｼｯｸUB" pitchFamily="50" charset="-128"/>
                <a:ea typeface="HGP創英角ｺﾞｼｯｸUB" pitchFamily="50" charset="-128"/>
                <a:cs typeface="Times New Roman" pitchFamily="18" charset="0"/>
              </a:rPr>
              <a:t>品質の悪化　出荷後障害が多発し後戻りコストが増大</a:t>
            </a:r>
            <a:endParaRPr lang="en-US" altLang="ja-JP" sz="2000" smtClean="0">
              <a:solidFill>
                <a:srgbClr val="FF000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endParaRPr lang="ja-JP" altLang="ja-JP" sz="20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ja-JP" sz="2000" smtClean="0">
                <a:latin typeface="HGP創英角ｺﾞｼｯｸUB" pitchFamily="50" charset="-128"/>
                <a:ea typeface="HGP創英角ｺﾞｼｯｸUB" pitchFamily="50" charset="-128"/>
                <a:cs typeface="Times New Roman" pitchFamily="18" charset="0"/>
              </a:rPr>
              <a:t>＜組織体質、人材面＞</a:t>
            </a:r>
          </a:p>
          <a:p>
            <a:pPr marL="0" indent="0" algn="just">
              <a:buFont typeface="Arial" charset="0"/>
              <a:buNone/>
            </a:pPr>
            <a:r>
              <a:rPr lang="ja-JP" altLang="en-US" sz="2000" smtClean="0">
                <a:solidFill>
                  <a:srgbClr val="FF0000"/>
                </a:solidFill>
                <a:latin typeface="HGP創英角ｺﾞｼｯｸUB" pitchFamily="50" charset="-128"/>
                <a:ea typeface="HGP創英角ｺﾞｼｯｸUB" pitchFamily="50" charset="-128"/>
                <a:cs typeface="Times New Roman" pitchFamily="18" charset="0"/>
              </a:rPr>
              <a:t>①</a:t>
            </a:r>
            <a:r>
              <a:rPr lang="ja-JP" altLang="ja-JP" sz="2000" smtClean="0">
                <a:solidFill>
                  <a:srgbClr val="FF0000"/>
                </a:solidFill>
                <a:latin typeface="HGP創英角ｺﾞｼｯｸUB" pitchFamily="50" charset="-128"/>
                <a:ea typeface="HGP創英角ｺﾞｼｯｸUB" pitchFamily="50" charset="-128"/>
                <a:cs typeface="Times New Roman" pitchFamily="18" charset="0"/>
              </a:rPr>
              <a:t>職人気質で仕事のスタイルに属人性が強い</a:t>
            </a:r>
            <a:endParaRPr lang="en-US" altLang="ja-JP" sz="2000" smtClean="0">
              <a:solidFill>
                <a:srgbClr val="FF000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600" smtClean="0">
                <a:latin typeface="HGP創英角ｺﾞｼｯｸUB" pitchFamily="50" charset="-128"/>
                <a:ea typeface="HGP創英角ｺﾞｼｯｸUB" pitchFamily="50" charset="-128"/>
                <a:cs typeface="Times New Roman" pitchFamily="18" charset="0"/>
              </a:rPr>
              <a:t>　　・狭義な世界での</a:t>
            </a:r>
            <a:r>
              <a:rPr lang="ja-JP" altLang="ja-JP" sz="1600" smtClean="0">
                <a:latin typeface="HGP創英角ｺﾞｼｯｸUB" pitchFamily="50" charset="-128"/>
                <a:ea typeface="HGP創英角ｺﾞｼｯｸUB" pitchFamily="50" charset="-128"/>
                <a:cs typeface="Times New Roman" pitchFamily="18" charset="0"/>
              </a:rPr>
              <a:t>優秀な技術者に頼っている</a:t>
            </a:r>
            <a:r>
              <a:rPr lang="ja-JP" altLang="en-US" sz="1600" smtClean="0">
                <a:latin typeface="HGP創英角ｺﾞｼｯｸUB" pitchFamily="50" charset="-128"/>
                <a:ea typeface="HGP創英角ｺﾞｼｯｸUB" pitchFamily="50" charset="-128"/>
                <a:cs typeface="Times New Roman" pitchFamily="18" charset="0"/>
              </a:rPr>
              <a:t>　</a:t>
            </a:r>
            <a:r>
              <a:rPr lang="ja-JP" altLang="ja-JP" sz="1600" smtClean="0">
                <a:latin typeface="HGP創英角ｺﾞｼｯｸUB" pitchFamily="50" charset="-128"/>
                <a:ea typeface="HGP創英角ｺﾞｼｯｸUB" pitchFamily="50" charset="-128"/>
                <a:cs typeface="Times New Roman" pitchFamily="18" charset="0"/>
              </a:rPr>
              <a:t>正しい方法論とは限らない</a:t>
            </a:r>
          </a:p>
          <a:p>
            <a:pPr marL="0" indent="0">
              <a:buFont typeface="Arial" charset="0"/>
              <a:buNone/>
            </a:pPr>
            <a:r>
              <a:rPr lang="ja-JP" altLang="en-US" sz="2000" smtClean="0">
                <a:latin typeface="HGP創英角ｺﾞｼｯｸUB" pitchFamily="50" charset="-128"/>
                <a:ea typeface="HGP創英角ｺﾞｼｯｸUB" pitchFamily="50" charset="-128"/>
                <a:cs typeface="Times New Roman" pitchFamily="18" charset="0"/>
              </a:rPr>
              <a:t>②</a:t>
            </a:r>
            <a:r>
              <a:rPr lang="en-US" altLang="ja-JP" sz="2000" smtClean="0">
                <a:latin typeface="HGP創英角ｺﾞｼｯｸUB" pitchFamily="50" charset="-128"/>
                <a:ea typeface="HGP創英角ｺﾞｼｯｸUB" pitchFamily="50" charset="-128"/>
                <a:cs typeface="Times New Roman" pitchFamily="18" charset="0"/>
              </a:rPr>
              <a:t>HW</a:t>
            </a:r>
            <a:r>
              <a:rPr lang="ja-JP" altLang="en-US" sz="2000" smtClean="0">
                <a:latin typeface="HGP創英角ｺﾞｼｯｸUB" pitchFamily="50" charset="-128"/>
                <a:ea typeface="HGP創英角ｺﾞｼｯｸUB" pitchFamily="50" charset="-128"/>
                <a:cs typeface="Times New Roman" pitchFamily="18" charset="0"/>
              </a:rPr>
              <a:t>ﾒｰｶｰのｲﾒｰｼﾞ強く、</a:t>
            </a:r>
            <a:r>
              <a:rPr lang="ja-JP" altLang="ja-JP" sz="2000" smtClean="0">
                <a:latin typeface="HGP創英角ｺﾞｼｯｸUB" pitchFamily="50" charset="-128"/>
                <a:ea typeface="HGP創英角ｺﾞｼｯｸUB" pitchFamily="50" charset="-128"/>
                <a:cs typeface="Times New Roman" pitchFamily="18" charset="0"/>
              </a:rPr>
              <a:t>優秀なソフトウェア技術者を</a:t>
            </a:r>
            <a:r>
              <a:rPr lang="ja-JP" altLang="en-US" sz="2000" smtClean="0">
                <a:latin typeface="HGP創英角ｺﾞｼｯｸUB" pitchFamily="50" charset="-128"/>
                <a:ea typeface="HGP創英角ｺﾞｼｯｸUB" pitchFamily="50" charset="-128"/>
                <a:cs typeface="Times New Roman" pitchFamily="18" charset="0"/>
              </a:rPr>
              <a:t>あまり</a:t>
            </a:r>
            <a:r>
              <a:rPr lang="ja-JP" altLang="ja-JP" sz="2000" smtClean="0">
                <a:latin typeface="HGP創英角ｺﾞｼｯｸUB" pitchFamily="50" charset="-128"/>
                <a:ea typeface="HGP創英角ｺﾞｼｯｸUB" pitchFamily="50" charset="-128"/>
                <a:cs typeface="Times New Roman" pitchFamily="18" charset="0"/>
              </a:rPr>
              <a:t>採用できない</a:t>
            </a:r>
            <a:endParaRPr lang="en-US" altLang="ja-JP" sz="2000" smtClean="0">
              <a:latin typeface="HGP創英角ｺﾞｼｯｸUB" pitchFamily="50" charset="-128"/>
              <a:ea typeface="HGP創英角ｺﾞｼｯｸUB" pitchFamily="50" charset="-128"/>
              <a:cs typeface="Times New Roman" pitchFamily="18" charset="0"/>
            </a:endParaRPr>
          </a:p>
          <a:p>
            <a:pPr marL="0" indent="0">
              <a:buFont typeface="Arial" charset="0"/>
              <a:buNone/>
            </a:pPr>
            <a:r>
              <a:rPr lang="ja-JP" altLang="en-US" sz="2000" smtClean="0">
                <a:solidFill>
                  <a:srgbClr val="FF0000"/>
                </a:solidFill>
                <a:latin typeface="HGP創英角ｺﾞｼｯｸUB" pitchFamily="50" charset="-128"/>
                <a:ea typeface="HGP創英角ｺﾞｼｯｸUB" pitchFamily="50" charset="-128"/>
                <a:cs typeface="Times New Roman" pitchFamily="18" charset="0"/>
              </a:rPr>
              <a:t>③</a:t>
            </a:r>
            <a:r>
              <a:rPr lang="en-US" altLang="ja-JP" sz="2000" smtClean="0">
                <a:solidFill>
                  <a:srgbClr val="FF0000"/>
                </a:solidFill>
                <a:latin typeface="HGP創英角ｺﾞｼｯｸUB" pitchFamily="50" charset="-128"/>
                <a:ea typeface="HGP創英角ｺﾞｼｯｸUB" pitchFamily="50" charset="-128"/>
                <a:cs typeface="Times New Roman" pitchFamily="18" charset="0"/>
              </a:rPr>
              <a:t>HW</a:t>
            </a:r>
            <a:r>
              <a:rPr lang="ja-JP" altLang="en-US" sz="2000" smtClean="0">
                <a:solidFill>
                  <a:srgbClr val="FF0000"/>
                </a:solidFill>
                <a:latin typeface="HGP創英角ｺﾞｼｯｸUB" pitchFamily="50" charset="-128"/>
                <a:ea typeface="HGP創英角ｺﾞｼｯｸUB" pitchFamily="50" charset="-128"/>
                <a:cs typeface="Times New Roman" pitchFamily="18" charset="0"/>
              </a:rPr>
              <a:t>部門が人事面含め強く、ソフト部門へしわ寄せ（</a:t>
            </a:r>
            <a:r>
              <a:rPr lang="en-US" altLang="ja-JP" sz="2000" smtClean="0">
                <a:solidFill>
                  <a:srgbClr val="FF0000"/>
                </a:solidFill>
                <a:latin typeface="HGP創英角ｺﾞｼｯｸUB" pitchFamily="50" charset="-128"/>
                <a:ea typeface="HGP創英角ｺﾞｼｯｸUB" pitchFamily="50" charset="-128"/>
                <a:cs typeface="Times New Roman" pitchFamily="18" charset="0"/>
              </a:rPr>
              <a:t>HW</a:t>
            </a:r>
            <a:r>
              <a:rPr lang="ja-JP" altLang="en-US" sz="2000" smtClean="0">
                <a:solidFill>
                  <a:srgbClr val="FF0000"/>
                </a:solidFill>
                <a:latin typeface="HGP創英角ｺﾞｼｯｸUB" pitchFamily="50" charset="-128"/>
                <a:ea typeface="HGP創英角ｺﾞｼｯｸUB" pitchFamily="50" charset="-128"/>
                <a:cs typeface="Times New Roman" pitchFamily="18" charset="0"/>
              </a:rPr>
              <a:t>仕変、納期延期等）</a:t>
            </a:r>
            <a:endParaRPr lang="ja-JP" altLang="en-US" sz="2000" smtClean="0">
              <a:solidFill>
                <a:srgbClr val="FF0000"/>
              </a:solidFill>
              <a:ea typeface="HGP創英角ｺﾞｼｯｸUB" pitchFamily="50" charset="-128"/>
              <a:cs typeface="Times New Roman" pitchFamily="18" charset="0"/>
            </a:endParaRPr>
          </a:p>
        </p:txBody>
      </p:sp>
      <p:sp>
        <p:nvSpPr>
          <p:cNvPr id="7" name="スライド番号プレースホルダー 6"/>
          <p:cNvSpPr>
            <a:spLocks noGrp="1"/>
          </p:cNvSpPr>
          <p:nvPr>
            <p:ph type="sldNum" sz="quarter" idx="12"/>
          </p:nvPr>
        </p:nvSpPr>
        <p:spPr/>
        <p:txBody>
          <a:bodyPr/>
          <a:lstStyle/>
          <a:p>
            <a:pPr>
              <a:defRPr/>
            </a:pPr>
            <a:fld id="{A5887C04-7C85-403E-8D6C-73C40596F89C}" type="slidenum">
              <a:rPr lang="ja-JP" altLang="en-US"/>
              <a:pPr>
                <a:defRPr/>
              </a:pPr>
              <a:t>13</a:t>
            </a:fld>
            <a:endParaRPr lang="ja-JP" altLang="en-US"/>
          </a:p>
        </p:txBody>
      </p:sp>
      <p:sp>
        <p:nvSpPr>
          <p:cNvPr id="8" name="下矢印 7"/>
          <p:cNvSpPr/>
          <p:nvPr/>
        </p:nvSpPr>
        <p:spPr>
          <a:xfrm>
            <a:off x="2268538" y="3921125"/>
            <a:ext cx="1439862" cy="287338"/>
          </a:xfrm>
          <a:prstGeom prst="downArrow">
            <a:avLst/>
          </a:prstGeom>
          <a:solidFill>
            <a:srgbClr val="92D050"/>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188913"/>
            <a:ext cx="8229600" cy="561975"/>
          </a:xfrm>
        </p:spPr>
        <p:txBody>
          <a:bodyPr rtlCol="0">
            <a:normAutofit fontScale="90000"/>
          </a:bodyPr>
          <a:lstStyle/>
          <a:p>
            <a:pPr fontAlgn="auto">
              <a:spcAft>
                <a:spcPts val="0"/>
              </a:spcAft>
              <a:defRPr/>
            </a:pPr>
            <a:r>
              <a:rPr lang="ja-JP" altLang="en-US" sz="3200" dirty="0">
                <a:solidFill>
                  <a:prstClr val="black"/>
                </a:solidFill>
                <a:latin typeface="HGP創英角ｺﾞｼｯｸUB" pitchFamily="50" charset="-128"/>
                <a:cs typeface="Times New Roman"/>
              </a:rPr>
              <a:t>４．</a:t>
            </a:r>
            <a:r>
              <a:rPr lang="ja-JP" altLang="ja-JP" sz="3200" dirty="0">
                <a:solidFill>
                  <a:prstClr val="black"/>
                </a:solidFill>
                <a:latin typeface="HGP創英角ｺﾞｼｯｸUB" pitchFamily="50" charset="-128"/>
                <a:cs typeface="Times New Roman"/>
              </a:rPr>
              <a:t>開発現場の改革への</a:t>
            </a:r>
            <a:r>
              <a:rPr lang="ja-JP" altLang="ja-JP" sz="3200" dirty="0">
                <a:solidFill>
                  <a:prstClr val="black"/>
                </a:solidFill>
                <a:latin typeface="HGP創英角ｺﾞｼｯｸUB"/>
                <a:cs typeface="Times New Roman"/>
              </a:rPr>
              <a:t>取組</a:t>
            </a:r>
            <a:r>
              <a:rPr lang="ja-JP" altLang="ja-JP" sz="3200" dirty="0" smtClean="0">
                <a:solidFill>
                  <a:prstClr val="black"/>
                </a:solidFill>
                <a:latin typeface="HGP創英角ｺﾞｼｯｸUB"/>
                <a:cs typeface="Times New Roman"/>
              </a:rPr>
              <a:t>事例</a:t>
            </a:r>
            <a:r>
              <a:rPr lang="ja-JP" altLang="en-US" sz="3200" dirty="0" smtClean="0">
                <a:solidFill>
                  <a:prstClr val="black"/>
                </a:solidFill>
                <a:latin typeface="HGP創英角ｺﾞｼｯｸUB"/>
                <a:cs typeface="Times New Roman"/>
              </a:rPr>
              <a:t>　</a:t>
            </a:r>
            <a:r>
              <a:rPr lang="ja-JP" altLang="en-US" sz="2400" dirty="0" smtClean="0">
                <a:solidFill>
                  <a:prstClr val="black"/>
                </a:solidFill>
                <a:latin typeface="HGP創英角ｺﾞｼｯｸUB"/>
                <a:cs typeface="Times New Roman"/>
              </a:rPr>
              <a:t>（</a:t>
            </a:r>
            <a:r>
              <a:rPr lang="en-US" altLang="ja-JP" sz="2400" dirty="0" smtClean="0">
                <a:solidFill>
                  <a:prstClr val="black"/>
                </a:solidFill>
                <a:latin typeface="HGP創英角ｺﾞｼｯｸUB"/>
                <a:cs typeface="Times New Roman"/>
              </a:rPr>
              <a:t>5/8</a:t>
            </a:r>
            <a:r>
              <a:rPr lang="ja-JP" altLang="en-US" sz="2400" dirty="0" smtClean="0">
                <a:solidFill>
                  <a:prstClr val="black"/>
                </a:solidFill>
                <a:latin typeface="HGP創英角ｺﾞｼｯｸUB"/>
                <a:cs typeface="Times New Roman"/>
              </a:rPr>
              <a:t>）</a:t>
            </a:r>
            <a:endParaRPr lang="ja-JP" altLang="en-US" sz="2400" dirty="0"/>
          </a:p>
        </p:txBody>
      </p:sp>
      <p:sp>
        <p:nvSpPr>
          <p:cNvPr id="3" name="コンテンツ プレースホルダー 2"/>
          <p:cNvSpPr>
            <a:spLocks noGrp="1"/>
          </p:cNvSpPr>
          <p:nvPr>
            <p:ph idx="1"/>
          </p:nvPr>
        </p:nvSpPr>
        <p:spPr>
          <a:xfrm>
            <a:off x="395288" y="908050"/>
            <a:ext cx="8569325" cy="5184775"/>
          </a:xfrm>
        </p:spPr>
        <p:txBody>
          <a:bodyPr rtlCol="0">
            <a:normAutofit fontScale="25000" lnSpcReduction="20000"/>
          </a:bodyPr>
          <a:lstStyle/>
          <a:p>
            <a:pPr marL="0" indent="0" algn="just" fontAlgn="auto">
              <a:spcAft>
                <a:spcPts val="0"/>
              </a:spcAft>
              <a:buFont typeface="Arial" pitchFamily="34" charset="0"/>
              <a:buNone/>
              <a:defRPr/>
            </a:pPr>
            <a:r>
              <a:rPr lang="ja-JP" altLang="en-US" sz="9600" kern="100" dirty="0" smtClean="0">
                <a:latin typeface="HGP創英角ｺﾞｼｯｸUB" pitchFamily="50" charset="-128"/>
                <a:ea typeface="HGP創英角ｺﾞｼｯｸUB" pitchFamily="50" charset="-128"/>
                <a:cs typeface="Times New Roman"/>
              </a:rPr>
              <a:t>４．３　取組施策の概要</a:t>
            </a:r>
            <a:endParaRPr lang="en-US" altLang="ja-JP" sz="6400" kern="100" dirty="0" smtClean="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endParaRPr lang="en-US" altLang="ja-JP" sz="7200" kern="100" dirty="0" smtClean="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8000" u="sng" kern="100" dirty="0" smtClean="0">
                <a:solidFill>
                  <a:srgbClr val="0070C0"/>
                </a:solidFill>
                <a:latin typeface="HGP創英角ｺﾞｼｯｸUB" pitchFamily="50" charset="-128"/>
                <a:ea typeface="HGP創英角ｺﾞｼｯｸUB" pitchFamily="50" charset="-128"/>
                <a:cs typeface="Times New Roman"/>
              </a:rPr>
              <a:t>①</a:t>
            </a:r>
            <a:r>
              <a:rPr lang="ja-JP" altLang="ja-JP" sz="8000" u="sng" kern="100" dirty="0" smtClean="0">
                <a:solidFill>
                  <a:srgbClr val="0070C0"/>
                </a:solidFill>
                <a:latin typeface="HGP創英角ｺﾞｼｯｸUB" pitchFamily="50" charset="-128"/>
                <a:ea typeface="HGP創英角ｺﾞｼｯｸUB" pitchFamily="50" charset="-128"/>
                <a:cs typeface="Times New Roman"/>
              </a:rPr>
              <a:t>ＳＷＯＴ</a:t>
            </a:r>
            <a:r>
              <a:rPr lang="ja-JP" altLang="ja-JP" sz="8000" u="sng" kern="100" dirty="0">
                <a:solidFill>
                  <a:srgbClr val="0070C0"/>
                </a:solidFill>
                <a:latin typeface="HGP創英角ｺﾞｼｯｸUB" pitchFamily="50" charset="-128"/>
                <a:ea typeface="HGP創英角ｺﾞｼｯｸUB" pitchFamily="50" charset="-128"/>
                <a:cs typeface="Times New Roman"/>
              </a:rPr>
              <a:t>分析から</a:t>
            </a:r>
            <a:r>
              <a:rPr lang="ja-JP" altLang="ja-JP" sz="8000" u="sng" kern="100" dirty="0" smtClean="0">
                <a:solidFill>
                  <a:srgbClr val="0070C0"/>
                </a:solidFill>
                <a:latin typeface="HGP創英角ｺﾞｼｯｸUB" pitchFamily="50" charset="-128"/>
                <a:ea typeface="HGP創英角ｺﾞｼｯｸUB" pitchFamily="50" charset="-128"/>
                <a:cs typeface="Times New Roman"/>
              </a:rPr>
              <a:t>入り</a:t>
            </a:r>
            <a:r>
              <a:rPr lang="ja-JP" altLang="en-US" sz="8000" u="sng" kern="100" dirty="0" smtClean="0">
                <a:solidFill>
                  <a:srgbClr val="0070C0"/>
                </a:solidFill>
                <a:latin typeface="HGP創英角ｺﾞｼｯｸUB" pitchFamily="50" charset="-128"/>
                <a:ea typeface="HGP創英角ｺﾞｼｯｸUB" pitchFamily="50" charset="-128"/>
                <a:cs typeface="Times New Roman"/>
              </a:rPr>
              <a:t>、日本</a:t>
            </a:r>
            <a:r>
              <a:rPr lang="ja-JP" altLang="ja-JP" sz="8000" u="sng" kern="100" dirty="0" smtClean="0">
                <a:solidFill>
                  <a:srgbClr val="0070C0"/>
                </a:solidFill>
                <a:latin typeface="HGP創英角ｺﾞｼｯｸUB" pitchFamily="50" charset="-128"/>
                <a:ea typeface="HGP創英角ｺﾞｼｯｸUB" pitchFamily="50" charset="-128"/>
                <a:cs typeface="Times New Roman"/>
              </a:rPr>
              <a:t>経営品質</a:t>
            </a:r>
            <a:r>
              <a:rPr lang="ja-JP" altLang="en-US" sz="8000" u="sng" kern="100" dirty="0" smtClean="0">
                <a:solidFill>
                  <a:srgbClr val="0070C0"/>
                </a:solidFill>
                <a:latin typeface="HGP創英角ｺﾞｼｯｸUB" pitchFamily="50" charset="-128"/>
                <a:ea typeface="HGP創英角ｺﾞｼｯｸUB" pitchFamily="50" charset="-128"/>
                <a:cs typeface="Times New Roman"/>
              </a:rPr>
              <a:t>賞</a:t>
            </a:r>
            <a:r>
              <a:rPr lang="ja-JP" altLang="ja-JP" sz="8000" u="sng" kern="100" dirty="0" smtClean="0">
                <a:solidFill>
                  <a:srgbClr val="0070C0"/>
                </a:solidFill>
                <a:latin typeface="HGP創英角ｺﾞｼｯｸUB" pitchFamily="50" charset="-128"/>
                <a:ea typeface="HGP創英角ｺﾞｼｯｸUB" pitchFamily="50" charset="-128"/>
                <a:cs typeface="Times New Roman"/>
              </a:rPr>
              <a:t>、</a:t>
            </a:r>
            <a:r>
              <a:rPr lang="ja-JP" altLang="ja-JP" sz="8000" u="sng" kern="100" dirty="0">
                <a:solidFill>
                  <a:srgbClr val="0070C0"/>
                </a:solidFill>
                <a:latin typeface="HGP創英角ｺﾞｼｯｸUB" pitchFamily="50" charset="-128"/>
                <a:ea typeface="HGP創英角ｺﾞｼｯｸUB" pitchFamily="50" charset="-128"/>
                <a:cs typeface="Times New Roman"/>
              </a:rPr>
              <a:t>ＢＳＣの</a:t>
            </a:r>
            <a:r>
              <a:rPr lang="ja-JP" altLang="ja-JP" sz="8000" u="sng" kern="100" dirty="0" smtClean="0">
                <a:solidFill>
                  <a:srgbClr val="0070C0"/>
                </a:solidFill>
                <a:latin typeface="HGP創英角ｺﾞｼｯｸUB" pitchFamily="50" charset="-128"/>
                <a:ea typeface="HGP創英角ｺﾞｼｯｸUB" pitchFamily="50" charset="-128"/>
                <a:cs typeface="Times New Roman"/>
              </a:rPr>
              <a:t>考え方</a:t>
            </a:r>
            <a:r>
              <a:rPr lang="ja-JP" altLang="en-US" sz="8000" u="sng" kern="100" dirty="0" smtClean="0">
                <a:solidFill>
                  <a:srgbClr val="0070C0"/>
                </a:solidFill>
                <a:latin typeface="HGP創英角ｺﾞｼｯｸUB" pitchFamily="50" charset="-128"/>
                <a:ea typeface="HGP創英角ｺﾞｼｯｸUB" pitchFamily="50" charset="-128"/>
                <a:cs typeface="Times New Roman"/>
              </a:rPr>
              <a:t>を</a:t>
            </a:r>
            <a:r>
              <a:rPr lang="ja-JP" altLang="ja-JP" sz="8000" u="sng" kern="100" dirty="0" smtClean="0">
                <a:solidFill>
                  <a:srgbClr val="0070C0"/>
                </a:solidFill>
                <a:latin typeface="HGP創英角ｺﾞｼｯｸUB" pitchFamily="50" charset="-128"/>
                <a:ea typeface="HGP創英角ｺﾞｼｯｸUB" pitchFamily="50" charset="-128"/>
                <a:cs typeface="Times New Roman"/>
              </a:rPr>
              <a:t>導入</a:t>
            </a:r>
            <a:endParaRPr lang="en-US" altLang="ja-JP" sz="8000" u="sng" kern="100" dirty="0" smtClean="0">
              <a:solidFill>
                <a:srgbClr val="0070C0"/>
              </a:solidFill>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7200" kern="100" dirty="0">
                <a:solidFill>
                  <a:prstClr val="black"/>
                </a:solidFill>
                <a:latin typeface="HGP創英角ｺﾞｼｯｸUB" pitchFamily="50" charset="-128"/>
                <a:ea typeface="HGP創英角ｺﾞｼｯｸUB" pitchFamily="50" charset="-128"/>
                <a:cs typeface="Times New Roman"/>
              </a:rPr>
              <a:t>　</a:t>
            </a:r>
            <a:r>
              <a:rPr lang="en-US" altLang="ja-JP" sz="7200" kern="100" dirty="0" smtClean="0">
                <a:solidFill>
                  <a:prstClr val="black"/>
                </a:solidFill>
                <a:latin typeface="HGP創英角ｺﾞｼｯｸUB" pitchFamily="50" charset="-128"/>
                <a:ea typeface="HGP創英角ｺﾞｼｯｸUB" pitchFamily="50" charset="-128"/>
                <a:cs typeface="Times New Roman"/>
              </a:rPr>
              <a:t>-</a:t>
            </a:r>
            <a:r>
              <a:rPr lang="ja-JP" altLang="ja-JP" sz="7200" kern="100" dirty="0" smtClean="0">
                <a:solidFill>
                  <a:prstClr val="black"/>
                </a:solidFill>
                <a:latin typeface="HGP創英角ｺﾞｼｯｸUB" pitchFamily="50" charset="-128"/>
                <a:ea typeface="HGP創英角ｺﾞｼｯｸUB" pitchFamily="50" charset="-128"/>
                <a:cs typeface="Times New Roman"/>
              </a:rPr>
              <a:t>ＢＳＣの</a:t>
            </a:r>
            <a:r>
              <a:rPr lang="ja-JP" altLang="en-US" sz="7200" kern="100" dirty="0" smtClean="0">
                <a:solidFill>
                  <a:prstClr val="black"/>
                </a:solidFill>
                <a:latin typeface="HGP創英角ｺﾞｼｯｸUB" pitchFamily="50" charset="-128"/>
                <a:ea typeface="HGP創英角ｺﾞｼｯｸUB" pitchFamily="50" charset="-128"/>
                <a:cs typeface="Times New Roman"/>
              </a:rPr>
              <a:t>簡易</a:t>
            </a:r>
            <a:r>
              <a:rPr lang="ja-JP" altLang="ja-JP" sz="7200" kern="100" dirty="0" smtClean="0">
                <a:solidFill>
                  <a:prstClr val="black"/>
                </a:solidFill>
                <a:latin typeface="HGP創英角ｺﾞｼｯｸUB" pitchFamily="50" charset="-128"/>
                <a:ea typeface="HGP創英角ｺﾞｼｯｸUB" pitchFamily="50" charset="-128"/>
                <a:cs typeface="Times New Roman"/>
              </a:rPr>
              <a:t>版</a:t>
            </a:r>
            <a:r>
              <a:rPr lang="ja-JP" altLang="en-US" sz="7200" kern="100" dirty="0" smtClean="0">
                <a:solidFill>
                  <a:prstClr val="black"/>
                </a:solidFill>
                <a:latin typeface="HGP創英角ｺﾞｼｯｸUB" pitchFamily="50" charset="-128"/>
                <a:ea typeface="HGP創英角ｺﾞｼｯｸUB" pitchFamily="50" charset="-128"/>
                <a:cs typeface="Times New Roman"/>
              </a:rPr>
              <a:t>を作成し、ＫＰＩによる事業運営の見える化を図った。</a:t>
            </a:r>
            <a:endParaRPr lang="ja-JP" altLang="ja-JP" sz="7200" kern="100" dirty="0">
              <a:solidFill>
                <a:prstClr val="black"/>
              </a:solidFill>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endParaRPr lang="ja-JP" altLang="ja-JP" sz="7200" kern="100" dirty="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8000" u="sng" kern="100" dirty="0">
                <a:solidFill>
                  <a:srgbClr val="0070C0"/>
                </a:solidFill>
                <a:latin typeface="HGP創英角ｺﾞｼｯｸUB" pitchFamily="50" charset="-128"/>
                <a:ea typeface="HGP創英角ｺﾞｼｯｸUB" pitchFamily="50" charset="-128"/>
                <a:cs typeface="Times New Roman"/>
              </a:rPr>
              <a:t>②</a:t>
            </a:r>
            <a:r>
              <a:rPr lang="ja-JP" altLang="en-US" sz="8000" u="sng" kern="100" dirty="0" smtClean="0">
                <a:solidFill>
                  <a:srgbClr val="0070C0"/>
                </a:solidFill>
                <a:latin typeface="HGP創英角ｺﾞｼｯｸUB" pitchFamily="50" charset="-128"/>
                <a:ea typeface="HGP創英角ｺﾞｼｯｸUB" pitchFamily="50" charset="-128"/>
                <a:cs typeface="Times New Roman"/>
              </a:rPr>
              <a:t>現場の意見を定点観測で収集し、中計／年度改善施策へ反映</a:t>
            </a:r>
            <a:endParaRPr lang="en-US" altLang="ja-JP" sz="8000" u="sng" kern="100" dirty="0" smtClean="0">
              <a:solidFill>
                <a:srgbClr val="0070C0"/>
              </a:solidFill>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7200" kern="100" dirty="0">
                <a:latin typeface="HGP創英角ｺﾞｼｯｸUB" pitchFamily="50" charset="-128"/>
                <a:ea typeface="HGP創英角ｺﾞｼｯｸUB" pitchFamily="50" charset="-128"/>
                <a:cs typeface="Times New Roman"/>
              </a:rPr>
              <a:t>　</a:t>
            </a:r>
            <a:r>
              <a:rPr lang="en-US" altLang="ja-JP" sz="7200" kern="100" dirty="0" smtClean="0">
                <a:latin typeface="HGP創英角ｺﾞｼｯｸUB" pitchFamily="50" charset="-128"/>
                <a:ea typeface="HGP創英角ｺﾞｼｯｸUB" pitchFamily="50" charset="-128"/>
                <a:cs typeface="Times New Roman"/>
              </a:rPr>
              <a:t>-</a:t>
            </a:r>
            <a:r>
              <a:rPr lang="ja-JP" altLang="en-US" sz="7200" kern="100" dirty="0" smtClean="0">
                <a:latin typeface="HGP創英角ｺﾞｼｯｸUB" pitchFamily="50" charset="-128"/>
                <a:ea typeface="HGP創英角ｺﾞｼｯｸUB" pitchFamily="50" charset="-128"/>
                <a:cs typeface="Times New Roman"/>
              </a:rPr>
              <a:t>管理者、主任</a:t>
            </a:r>
            <a:r>
              <a:rPr lang="ja-JP" altLang="ja-JP" sz="7200" kern="100" dirty="0" smtClean="0">
                <a:latin typeface="HGP創英角ｺﾞｼｯｸUB" pitchFamily="50" charset="-128"/>
                <a:ea typeface="HGP創英角ｺﾞｼｯｸUB" pitchFamily="50" charset="-128"/>
                <a:cs typeface="Times New Roman"/>
              </a:rPr>
              <a:t>以上</a:t>
            </a:r>
            <a:r>
              <a:rPr lang="ja-JP" altLang="en-US" sz="7200" kern="100" dirty="0" smtClean="0">
                <a:latin typeface="HGP創英角ｺﾞｼｯｸUB" pitchFamily="50" charset="-128"/>
                <a:ea typeface="HGP創英角ｺﾞｼｯｸUB" pitchFamily="50" charset="-128"/>
                <a:cs typeface="Times New Roman"/>
              </a:rPr>
              <a:t>にヒヤリング</a:t>
            </a:r>
            <a:r>
              <a:rPr lang="ja-JP" altLang="ja-JP" sz="7200" kern="100" dirty="0">
                <a:latin typeface="HGP創英角ｺﾞｼｯｸUB" pitchFamily="50" charset="-128"/>
                <a:ea typeface="HGP創英角ｺﾞｼｯｸUB" pitchFamily="50" charset="-128"/>
                <a:cs typeface="Times New Roman"/>
              </a:rPr>
              <a:t>　</a:t>
            </a:r>
            <a:r>
              <a:rPr lang="ja-JP" altLang="en-US" sz="7200" kern="100" dirty="0" smtClean="0">
                <a:latin typeface="HGP創英角ｺﾞｼｯｸUB" pitchFamily="50" charset="-128"/>
                <a:ea typeface="HGP創英角ｺﾞｼｯｸUB" pitchFamily="50" charset="-128"/>
                <a:cs typeface="Times New Roman"/>
              </a:rPr>
              <a:t>：毎年</a:t>
            </a:r>
            <a:r>
              <a:rPr lang="en-US" altLang="ja-JP" sz="7200" kern="100" dirty="0" smtClean="0">
                <a:latin typeface="HGP創英角ｺﾞｼｯｸUB" pitchFamily="50" charset="-128"/>
                <a:ea typeface="HGP創英角ｺﾞｼｯｸUB" pitchFamily="50" charset="-128"/>
                <a:cs typeface="Times New Roman"/>
              </a:rPr>
              <a:t>3</a:t>
            </a:r>
            <a:r>
              <a:rPr lang="ja-JP" altLang="ja-JP" sz="7200" kern="100" dirty="0" smtClean="0">
                <a:latin typeface="HGP創英角ｺﾞｼｯｸUB" pitchFamily="50" charset="-128"/>
                <a:ea typeface="HGP創英角ｺﾞｼｯｸUB" pitchFamily="50" charset="-128"/>
                <a:cs typeface="Times New Roman"/>
              </a:rPr>
              <a:t>月</a:t>
            </a:r>
            <a:r>
              <a:rPr lang="ja-JP" altLang="en-US" sz="7200" kern="100" dirty="0" smtClean="0">
                <a:latin typeface="HGP創英角ｺﾞｼｯｸUB" pitchFamily="50" charset="-128"/>
                <a:ea typeface="HGP創英角ｺﾞｼｯｸUB" pitchFamily="50" charset="-128"/>
                <a:cs typeface="Times New Roman"/>
              </a:rPr>
              <a:t>に品質、プロセス等ヒヤリングし計画へ</a:t>
            </a:r>
            <a:r>
              <a:rPr lang="ja-JP" altLang="ja-JP" sz="7200" kern="100" dirty="0" smtClean="0">
                <a:latin typeface="HGP創英角ｺﾞｼｯｸUB" pitchFamily="50" charset="-128"/>
                <a:ea typeface="HGP創英角ｺﾞｼｯｸUB" pitchFamily="50" charset="-128"/>
                <a:cs typeface="Times New Roman"/>
              </a:rPr>
              <a:t>反映</a:t>
            </a:r>
            <a:endParaRPr lang="ja-JP" altLang="ja-JP" sz="7200" kern="100" dirty="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7200" kern="100" dirty="0" smtClean="0">
                <a:solidFill>
                  <a:srgbClr val="FF0000"/>
                </a:solidFill>
                <a:latin typeface="HGP創英角ｺﾞｼｯｸUB" pitchFamily="50" charset="-128"/>
                <a:ea typeface="HGP創英角ｺﾞｼｯｸUB" pitchFamily="50" charset="-128"/>
                <a:cs typeface="Times New Roman"/>
              </a:rPr>
              <a:t>　</a:t>
            </a:r>
            <a:r>
              <a:rPr lang="en-US" altLang="ja-JP" sz="7200" kern="100" dirty="0" smtClean="0">
                <a:latin typeface="HGP創英角ｺﾞｼｯｸUB" pitchFamily="50" charset="-128"/>
                <a:ea typeface="HGP創英角ｺﾞｼｯｸUB" pitchFamily="50" charset="-128"/>
                <a:cs typeface="Times New Roman"/>
              </a:rPr>
              <a:t>-</a:t>
            </a:r>
            <a:r>
              <a:rPr lang="ja-JP" altLang="ja-JP" sz="7200" kern="100" dirty="0" smtClean="0">
                <a:latin typeface="HGP創英角ｺﾞｼｯｸUB" pitchFamily="50" charset="-128"/>
                <a:ea typeface="HGP創英角ｺﾞｼｯｸUB" pitchFamily="50" charset="-128"/>
                <a:cs typeface="Times New Roman"/>
              </a:rPr>
              <a:t>開発</a:t>
            </a:r>
            <a:r>
              <a:rPr lang="ja-JP" altLang="ja-JP" sz="7200" kern="100" dirty="0">
                <a:latin typeface="HGP創英角ｺﾞｼｯｸUB" pitchFamily="50" charset="-128"/>
                <a:ea typeface="HGP創英角ｺﾞｼｯｸUB" pitchFamily="50" charset="-128"/>
                <a:cs typeface="Times New Roman"/>
              </a:rPr>
              <a:t>プロセスのアンケート　</a:t>
            </a:r>
            <a:r>
              <a:rPr lang="ja-JP" altLang="en-US" sz="7200" kern="100" dirty="0" smtClean="0">
                <a:latin typeface="HGP創英角ｺﾞｼｯｸUB" pitchFamily="50" charset="-128"/>
                <a:ea typeface="HGP創英角ｺﾞｼｯｸUB" pitchFamily="50" charset="-128"/>
                <a:cs typeface="Times New Roman"/>
              </a:rPr>
              <a:t>　　　：社員</a:t>
            </a:r>
            <a:r>
              <a:rPr lang="ja-JP" altLang="ja-JP" sz="7200" kern="100" dirty="0" smtClean="0">
                <a:latin typeface="HGP創英角ｺﾞｼｯｸUB" pitchFamily="50" charset="-128"/>
                <a:ea typeface="HGP創英角ｺﾞｼｯｸUB" pitchFamily="50" charset="-128"/>
                <a:cs typeface="Times New Roman"/>
              </a:rPr>
              <a:t>全員</a:t>
            </a:r>
            <a:r>
              <a:rPr lang="ja-JP" altLang="ja-JP" sz="7200" kern="100" dirty="0">
                <a:latin typeface="HGP創英角ｺﾞｼｯｸUB" pitchFamily="50" charset="-128"/>
                <a:ea typeface="HGP創英角ｺﾞｼｯｸUB" pitchFamily="50" charset="-128"/>
                <a:cs typeface="Times New Roman"/>
              </a:rPr>
              <a:t>　設計・コード標準</a:t>
            </a:r>
            <a:r>
              <a:rPr lang="ja-JP" altLang="ja-JP" sz="7200" kern="100" dirty="0" smtClean="0">
                <a:latin typeface="HGP創英角ｺﾞｼｯｸUB" pitchFamily="50" charset="-128"/>
                <a:ea typeface="HGP創英角ｺﾞｼｯｸUB" pitchFamily="50" charset="-128"/>
                <a:cs typeface="Times New Roman"/>
              </a:rPr>
              <a:t>、</a:t>
            </a:r>
            <a:r>
              <a:rPr lang="ja-JP" altLang="en-US" sz="7200" kern="100" dirty="0" smtClean="0">
                <a:latin typeface="HGP創英角ｺﾞｼｯｸUB" pitchFamily="50" charset="-128"/>
                <a:ea typeface="HGP創英角ｺﾞｼｯｸUB" pitchFamily="50" charset="-128"/>
                <a:cs typeface="Times New Roman"/>
              </a:rPr>
              <a:t>品質管理など</a:t>
            </a:r>
            <a:r>
              <a:rPr lang="ja-JP" altLang="ja-JP" sz="7200" kern="100" dirty="0">
                <a:latin typeface="HGP創英角ｺﾞｼｯｸUB" pitchFamily="50" charset="-128"/>
                <a:ea typeface="HGP創英角ｺﾞｼｯｸUB" pitchFamily="50" charset="-128"/>
                <a:cs typeface="Times New Roman"/>
              </a:rPr>
              <a:t>　</a:t>
            </a:r>
            <a:endParaRPr lang="en-US" altLang="ja-JP" sz="7200" kern="100" dirty="0" smtClean="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7200" kern="100" dirty="0">
                <a:latin typeface="HGP創英角ｺﾞｼｯｸUB" pitchFamily="50" charset="-128"/>
                <a:ea typeface="HGP創英角ｺﾞｼｯｸUB" pitchFamily="50" charset="-128"/>
                <a:cs typeface="Times New Roman"/>
              </a:rPr>
              <a:t>　</a:t>
            </a:r>
            <a:r>
              <a:rPr lang="en-US" altLang="ja-JP" sz="7200" kern="100" dirty="0" smtClean="0">
                <a:latin typeface="HGP創英角ｺﾞｼｯｸUB" pitchFamily="50" charset="-128"/>
                <a:ea typeface="HGP創英角ｺﾞｼｯｸUB" pitchFamily="50" charset="-128"/>
                <a:cs typeface="Times New Roman"/>
              </a:rPr>
              <a:t>-</a:t>
            </a:r>
            <a:r>
              <a:rPr lang="ja-JP" altLang="en-US" sz="7200" kern="100" dirty="0" smtClean="0">
                <a:latin typeface="HGP創英角ｺﾞｼｯｸUB" pitchFamily="50" charset="-128"/>
                <a:ea typeface="HGP創英角ｺﾞｼｯｸUB" pitchFamily="50" charset="-128"/>
                <a:cs typeface="Times New Roman"/>
              </a:rPr>
              <a:t>全社オピニオンサーベイ　　　　　：毎年上期末実施。全員記述するよう指導。</a:t>
            </a:r>
            <a:endParaRPr lang="en-US" altLang="ja-JP" sz="7200" kern="100" dirty="0" smtClean="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endParaRPr lang="en-US" altLang="ja-JP" sz="7200" kern="100" dirty="0" smtClean="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8000" u="sng" kern="100" dirty="0" smtClean="0">
                <a:solidFill>
                  <a:srgbClr val="0070C0"/>
                </a:solidFill>
                <a:latin typeface="HGP創英角ｺﾞｼｯｸUB" pitchFamily="50" charset="-128"/>
                <a:ea typeface="HGP創英角ｺﾞｼｯｸUB" pitchFamily="50" charset="-128"/>
                <a:cs typeface="Times New Roman"/>
              </a:rPr>
              <a:t>③端末ハードウェア開発部門との関係を改善、強化　⇒対等の立場に</a:t>
            </a:r>
            <a:endParaRPr lang="en-US" altLang="ja-JP" sz="8000" u="sng" kern="100" dirty="0">
              <a:solidFill>
                <a:srgbClr val="0070C0"/>
              </a:solidFill>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7200" kern="100" dirty="0" smtClean="0">
                <a:latin typeface="HGP創英角ｺﾞｼｯｸUB" pitchFamily="50" charset="-128"/>
                <a:ea typeface="HGP創英角ｺﾞｼｯｸUB" pitchFamily="50" charset="-128"/>
                <a:cs typeface="Times New Roman"/>
              </a:rPr>
              <a:t>　</a:t>
            </a:r>
            <a:r>
              <a:rPr lang="en-US" altLang="ja-JP" sz="7200" kern="100" dirty="0" smtClean="0">
                <a:latin typeface="HGP創英角ｺﾞｼｯｸUB" pitchFamily="50" charset="-128"/>
                <a:ea typeface="HGP創英角ｺﾞｼｯｸUB" pitchFamily="50" charset="-128"/>
                <a:cs typeface="Times New Roman"/>
              </a:rPr>
              <a:t>-</a:t>
            </a:r>
            <a:r>
              <a:rPr lang="ja-JP" altLang="en-US" sz="7200" kern="100" dirty="0" smtClean="0">
                <a:latin typeface="HGP創英角ｺﾞｼｯｸUB" pitchFamily="50" charset="-128"/>
                <a:ea typeface="HGP創英角ｺﾞｼｯｸUB" pitchFamily="50" charset="-128"/>
                <a:cs typeface="Times New Roman"/>
              </a:rPr>
              <a:t>新機種開発での仕様調整～評価計画の事前摺合せ強化と遅延時の連絡迅速化</a:t>
            </a:r>
            <a:endParaRPr lang="en-US" altLang="ja-JP" sz="7200" kern="100" dirty="0" smtClean="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7200" kern="100" dirty="0" smtClean="0">
                <a:latin typeface="HGP創英角ｺﾞｼｯｸUB" pitchFamily="50" charset="-128"/>
                <a:ea typeface="HGP創英角ｺﾞｼｯｸUB" pitchFamily="50" charset="-128"/>
                <a:cs typeface="Times New Roman"/>
              </a:rPr>
              <a:t>　</a:t>
            </a:r>
            <a:r>
              <a:rPr lang="en-US" altLang="ja-JP" sz="7200" kern="100" dirty="0" smtClean="0">
                <a:latin typeface="HGP創英角ｺﾞｼｯｸUB" pitchFamily="50" charset="-128"/>
                <a:ea typeface="HGP創英角ｺﾞｼｯｸUB" pitchFamily="50" charset="-128"/>
                <a:cs typeface="Times New Roman"/>
              </a:rPr>
              <a:t>-</a:t>
            </a:r>
            <a:r>
              <a:rPr lang="ja-JP" altLang="en-US" sz="7200" kern="100" dirty="0" smtClean="0">
                <a:latin typeface="HGP創英角ｺﾞｼｯｸUB" pitchFamily="50" charset="-128"/>
                <a:ea typeface="HGP創英角ｺﾞｼｯｸUB" pitchFamily="50" charset="-128"/>
                <a:cs typeface="Times New Roman"/>
              </a:rPr>
              <a:t>障害発生時のﾊｰﾄﾞ</a:t>
            </a:r>
            <a:r>
              <a:rPr lang="en-US" altLang="ja-JP" sz="7200" kern="100" dirty="0" smtClean="0">
                <a:latin typeface="HGP創英角ｺﾞｼｯｸUB" pitchFamily="50" charset="-128"/>
                <a:ea typeface="HGP創英角ｺﾞｼｯｸUB" pitchFamily="50" charset="-128"/>
                <a:cs typeface="Times New Roman"/>
              </a:rPr>
              <a:t>/</a:t>
            </a:r>
            <a:r>
              <a:rPr lang="ja-JP" altLang="en-US" sz="7200" kern="100" dirty="0" smtClean="0">
                <a:latin typeface="HGP創英角ｺﾞｼｯｸUB" pitchFamily="50" charset="-128"/>
                <a:ea typeface="HGP創英角ｺﾞｼｯｸUB" pitchFamily="50" charset="-128"/>
                <a:cs typeface="Times New Roman"/>
              </a:rPr>
              <a:t>ｿﾌﾄ原因切り分けでの相互協力関係の改善、強化</a:t>
            </a:r>
            <a:endParaRPr lang="en-US" altLang="ja-JP" sz="7200" kern="100" dirty="0" smtClean="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7200" kern="100" dirty="0" smtClean="0">
                <a:latin typeface="HGP創英角ｺﾞｼｯｸUB" pitchFamily="50" charset="-128"/>
                <a:ea typeface="HGP創英角ｺﾞｼｯｸUB" pitchFamily="50" charset="-128"/>
                <a:cs typeface="Times New Roman"/>
              </a:rPr>
              <a:t>　</a:t>
            </a:r>
            <a:r>
              <a:rPr lang="en-US" altLang="ja-JP" sz="7200" kern="100" dirty="0" smtClean="0">
                <a:latin typeface="HGP創英角ｺﾞｼｯｸUB" pitchFamily="50" charset="-128"/>
                <a:ea typeface="HGP創英角ｺﾞｼｯｸUB" pitchFamily="50" charset="-128"/>
                <a:cs typeface="Times New Roman"/>
              </a:rPr>
              <a:t>-</a:t>
            </a:r>
            <a:r>
              <a:rPr lang="ja-JP" altLang="en-US" sz="7200" kern="100" dirty="0" smtClean="0">
                <a:latin typeface="HGP創英角ｺﾞｼｯｸUB" pitchFamily="50" charset="-128"/>
                <a:ea typeface="HGP創英角ｺﾞｼｯｸUB" pitchFamily="50" charset="-128"/>
                <a:cs typeface="Times New Roman"/>
              </a:rPr>
              <a:t>ﾊｰﾄﾞ</a:t>
            </a:r>
            <a:r>
              <a:rPr lang="en-US" altLang="ja-JP" sz="7200" kern="100" dirty="0" smtClean="0">
                <a:latin typeface="HGP創英角ｺﾞｼｯｸUB" pitchFamily="50" charset="-128"/>
                <a:ea typeface="HGP創英角ｺﾞｼｯｸUB" pitchFamily="50" charset="-128"/>
                <a:cs typeface="Times New Roman"/>
              </a:rPr>
              <a:t>/</a:t>
            </a:r>
            <a:r>
              <a:rPr lang="ja-JP" altLang="en-US" sz="7200" kern="100" dirty="0" smtClean="0">
                <a:latin typeface="HGP創英角ｺﾞｼｯｸUB" pitchFamily="50" charset="-128"/>
                <a:ea typeface="HGP創英角ｺﾞｼｯｸUB" pitchFamily="50" charset="-128"/>
                <a:cs typeface="Times New Roman"/>
              </a:rPr>
              <a:t>ｿﾌﾄ部門の連絡会議の機能及び頻度改善</a:t>
            </a:r>
            <a:endParaRPr lang="en-US" altLang="ja-JP" sz="7200" kern="100" dirty="0" smtClean="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endParaRPr lang="ja-JP" altLang="ja-JP" sz="7200" kern="100" dirty="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en-US" sz="8000" u="sng" kern="100" dirty="0" smtClean="0">
                <a:solidFill>
                  <a:srgbClr val="0070C0"/>
                </a:solidFill>
                <a:latin typeface="HGP創英角ｺﾞｼｯｸUB" pitchFamily="50" charset="-128"/>
                <a:ea typeface="HGP創英角ｺﾞｼｯｸUB" pitchFamily="50" charset="-128"/>
                <a:cs typeface="Times New Roman"/>
              </a:rPr>
              <a:t>④ソフト開発</a:t>
            </a:r>
            <a:r>
              <a:rPr lang="ja-JP" altLang="ja-JP" sz="8000" u="sng" kern="100" dirty="0" smtClean="0">
                <a:solidFill>
                  <a:srgbClr val="0070C0"/>
                </a:solidFill>
                <a:latin typeface="HGP創英角ｺﾞｼｯｸUB" pitchFamily="50" charset="-128"/>
                <a:ea typeface="HGP創英角ｺﾞｼｯｸUB" pitchFamily="50" charset="-128"/>
                <a:cs typeface="Times New Roman"/>
              </a:rPr>
              <a:t>パートナ会社</a:t>
            </a:r>
            <a:r>
              <a:rPr lang="ja-JP" altLang="en-US" sz="8000" u="sng" kern="100" dirty="0" smtClean="0">
                <a:solidFill>
                  <a:srgbClr val="0070C0"/>
                </a:solidFill>
                <a:latin typeface="HGP創英角ｺﾞｼｯｸUB" pitchFamily="50" charset="-128"/>
                <a:ea typeface="HGP創英角ｺﾞｼｯｸUB" pitchFamily="50" charset="-128"/>
                <a:cs typeface="Times New Roman"/>
              </a:rPr>
              <a:t>を訪問しヒヤリングと指導</a:t>
            </a:r>
            <a:endParaRPr lang="ja-JP" altLang="ja-JP" sz="8000" u="sng" kern="100" dirty="0">
              <a:solidFill>
                <a:srgbClr val="0070C0"/>
              </a:solidFill>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ja-JP" sz="7200" kern="100" dirty="0">
                <a:latin typeface="HGP創英角ｺﾞｼｯｸUB" pitchFamily="50" charset="-128"/>
                <a:ea typeface="HGP創英角ｺﾞｼｯｸUB" pitchFamily="50" charset="-128"/>
                <a:cs typeface="Times New Roman"/>
              </a:rPr>
              <a:t>　</a:t>
            </a:r>
            <a:r>
              <a:rPr lang="en-US" altLang="ja-JP" sz="7200" kern="100" dirty="0" smtClean="0">
                <a:latin typeface="HGP創英角ｺﾞｼｯｸUB" pitchFamily="50" charset="-128"/>
                <a:ea typeface="HGP創英角ｺﾞｼｯｸUB" pitchFamily="50" charset="-128"/>
                <a:cs typeface="Times New Roman"/>
              </a:rPr>
              <a:t>-</a:t>
            </a:r>
            <a:r>
              <a:rPr lang="ja-JP" altLang="en-US" sz="7200" kern="100" dirty="0" smtClean="0">
                <a:latin typeface="HGP創英角ｺﾞｼｯｸUB" pitchFamily="50" charset="-128"/>
                <a:ea typeface="HGP創英角ｺﾞｼｯｸUB" pitchFamily="50" charset="-128"/>
                <a:cs typeface="Times New Roman"/>
              </a:rPr>
              <a:t>社員</a:t>
            </a:r>
            <a:r>
              <a:rPr lang="ja-JP" altLang="ja-JP" sz="7200" kern="100" dirty="0" smtClean="0">
                <a:latin typeface="HGP創英角ｺﾞｼｯｸUB" pitchFamily="50" charset="-128"/>
                <a:ea typeface="HGP創英角ｺﾞｼｯｸUB" pitchFamily="50" charset="-128"/>
                <a:cs typeface="Times New Roman"/>
              </a:rPr>
              <a:t>３０名</a:t>
            </a:r>
            <a:r>
              <a:rPr lang="ja-JP" altLang="ja-JP" sz="7200" kern="100" dirty="0">
                <a:latin typeface="HGP創英角ｺﾞｼｯｸUB" pitchFamily="50" charset="-128"/>
                <a:ea typeface="HGP創英角ｺﾞｼｯｸUB" pitchFamily="50" charset="-128"/>
                <a:cs typeface="Times New Roman"/>
              </a:rPr>
              <a:t>～２００名位の</a:t>
            </a:r>
            <a:r>
              <a:rPr lang="ja-JP" altLang="ja-JP" sz="7200" kern="100" dirty="0" smtClean="0">
                <a:latin typeface="HGP創英角ｺﾞｼｯｸUB" pitchFamily="50" charset="-128"/>
                <a:ea typeface="HGP創英角ｺﾞｼｯｸUB" pitchFamily="50" charset="-128"/>
                <a:cs typeface="Times New Roman"/>
              </a:rPr>
              <a:t>会社</a:t>
            </a:r>
            <a:r>
              <a:rPr lang="ja-JP" altLang="en-US" sz="7200" kern="100" dirty="0" smtClean="0">
                <a:latin typeface="HGP創英角ｺﾞｼｯｸUB" pitchFamily="50" charset="-128"/>
                <a:ea typeface="HGP創英角ｺﾞｼｯｸUB" pitchFamily="50" charset="-128"/>
                <a:cs typeface="Times New Roman"/>
              </a:rPr>
              <a:t>、７社　⇒このクラスの会社の育成が大きな課題</a:t>
            </a:r>
            <a:endParaRPr lang="ja-JP" altLang="ja-JP" sz="7200" kern="100" dirty="0">
              <a:latin typeface="HGP創英角ｺﾞｼｯｸUB" pitchFamily="50" charset="-128"/>
              <a:ea typeface="HGP創英角ｺﾞｼｯｸUB" pitchFamily="50" charset="-128"/>
              <a:cs typeface="Times New Roman"/>
            </a:endParaRPr>
          </a:p>
          <a:p>
            <a:pPr marL="0" indent="0" algn="just" fontAlgn="auto">
              <a:spcAft>
                <a:spcPts val="0"/>
              </a:spcAft>
              <a:buFont typeface="Arial" pitchFamily="34" charset="0"/>
              <a:buNone/>
              <a:defRPr/>
            </a:pPr>
            <a:r>
              <a:rPr lang="ja-JP" altLang="ja-JP" sz="7200" kern="100" dirty="0">
                <a:latin typeface="HGP創英角ｺﾞｼｯｸUB" pitchFamily="50" charset="-128"/>
                <a:ea typeface="HGP創英角ｺﾞｼｯｸUB" pitchFamily="50" charset="-128"/>
                <a:cs typeface="Times New Roman"/>
              </a:rPr>
              <a:t>　</a:t>
            </a:r>
            <a:r>
              <a:rPr lang="en-US" altLang="ja-JP" sz="7200" kern="100" dirty="0" smtClean="0">
                <a:latin typeface="HGP創英角ｺﾞｼｯｸUB" pitchFamily="50" charset="-128"/>
                <a:ea typeface="HGP創英角ｺﾞｼｯｸUB" pitchFamily="50" charset="-128"/>
                <a:cs typeface="Times New Roman"/>
              </a:rPr>
              <a:t>-</a:t>
            </a:r>
            <a:r>
              <a:rPr lang="ja-JP" altLang="en-US" sz="7200" kern="100" dirty="0" smtClean="0">
                <a:latin typeface="HGP創英角ｺﾞｼｯｸUB" pitchFamily="50" charset="-128"/>
                <a:ea typeface="HGP創英角ｺﾞｼｯｸUB" pitchFamily="50" charset="-128"/>
                <a:cs typeface="Times New Roman"/>
              </a:rPr>
              <a:t>問題意識の高いﾒﾝﾊﾞいても</a:t>
            </a:r>
            <a:r>
              <a:rPr lang="ja-JP" altLang="ja-JP" sz="7200" kern="100" dirty="0" smtClean="0">
                <a:latin typeface="HGP創英角ｺﾞｼｯｸUB" pitchFamily="50" charset="-128"/>
                <a:ea typeface="HGP創英角ｺﾞｼｯｸUB" pitchFamily="50" charset="-128"/>
                <a:cs typeface="Times New Roman"/>
              </a:rPr>
              <a:t>組織的</a:t>
            </a:r>
            <a:r>
              <a:rPr lang="ja-JP" altLang="ja-JP" sz="7200" kern="100" dirty="0">
                <a:latin typeface="HGP創英角ｺﾞｼｯｸUB" pitchFamily="50" charset="-128"/>
                <a:ea typeface="HGP創英角ｺﾞｼｯｸUB" pitchFamily="50" charset="-128"/>
                <a:cs typeface="Times New Roman"/>
              </a:rPr>
              <a:t>な取組の余裕</a:t>
            </a:r>
            <a:r>
              <a:rPr lang="ja-JP" altLang="ja-JP" sz="7200" kern="100" dirty="0" smtClean="0">
                <a:latin typeface="HGP創英角ｺﾞｼｯｸUB" pitchFamily="50" charset="-128"/>
                <a:ea typeface="HGP創英角ｺﾞｼｯｸUB" pitchFamily="50" charset="-128"/>
                <a:cs typeface="Times New Roman"/>
              </a:rPr>
              <a:t>なし</a:t>
            </a:r>
            <a:r>
              <a:rPr lang="ja-JP" altLang="en-US" sz="7200" kern="100" dirty="0" smtClean="0">
                <a:latin typeface="HGP創英角ｺﾞｼｯｸUB" pitchFamily="50" charset="-128"/>
                <a:ea typeface="HGP創英角ｺﾞｼｯｸUB" pitchFamily="50" charset="-128"/>
                <a:cs typeface="Times New Roman"/>
              </a:rPr>
              <a:t>　⇒ﾄｯﾌﾟへ第三者として指導</a:t>
            </a:r>
            <a:endParaRPr lang="ja-JP" altLang="en-US" sz="3300" dirty="0">
              <a:latin typeface="HGP創英角ｺﾞｼｯｸUB" pitchFamily="50" charset="-128"/>
              <a:ea typeface="HGP創英角ｺﾞｼｯｸUB" pitchFamily="50" charset="-128"/>
            </a:endParaRPr>
          </a:p>
        </p:txBody>
      </p:sp>
      <p:sp>
        <p:nvSpPr>
          <p:cNvPr id="4" name="スライド番号プレースホルダー 3"/>
          <p:cNvSpPr>
            <a:spLocks noGrp="1"/>
          </p:cNvSpPr>
          <p:nvPr>
            <p:ph type="sldNum" sz="quarter" idx="12"/>
          </p:nvPr>
        </p:nvSpPr>
        <p:spPr/>
        <p:txBody>
          <a:bodyPr/>
          <a:lstStyle/>
          <a:p>
            <a:pPr>
              <a:defRPr/>
            </a:pPr>
            <a:fld id="{9A70CB76-A122-4FCE-BD70-B8DA8E79D5C1}" type="slidenum">
              <a:rPr lang="ja-JP" altLang="en-US"/>
              <a:pPr>
                <a:defRPr/>
              </a:pPr>
              <a:t>14</a:t>
            </a:fld>
            <a:endParaRPr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タイトル 1"/>
          <p:cNvSpPr>
            <a:spLocks noGrp="1"/>
          </p:cNvSpPr>
          <p:nvPr>
            <p:ph type="title"/>
          </p:nvPr>
        </p:nvSpPr>
        <p:spPr>
          <a:xfrm>
            <a:off x="457200" y="63500"/>
            <a:ext cx="8229600" cy="720725"/>
          </a:xfrm>
        </p:spPr>
        <p:txBody>
          <a:bodyPr/>
          <a:lstStyle/>
          <a:p>
            <a:r>
              <a:rPr lang="ja-JP" altLang="en-US" sz="3200" smtClean="0">
                <a:solidFill>
                  <a:srgbClr val="000000"/>
                </a:solidFill>
                <a:latin typeface="HGP創英角ｺﾞｼｯｸUB" pitchFamily="50" charset="-128"/>
                <a:cs typeface="Times New Roman" pitchFamily="18" charset="0"/>
              </a:rPr>
              <a:t>４．</a:t>
            </a:r>
            <a:r>
              <a:rPr lang="ja-JP" altLang="ja-JP" sz="3200" smtClean="0">
                <a:solidFill>
                  <a:srgbClr val="000000"/>
                </a:solidFill>
                <a:latin typeface="HGP創英角ｺﾞｼｯｸUB" pitchFamily="50" charset="-128"/>
                <a:cs typeface="Times New Roman" pitchFamily="18" charset="0"/>
              </a:rPr>
              <a:t>開発現場の改革への取組事例</a:t>
            </a:r>
            <a:r>
              <a:rPr lang="ja-JP" altLang="en-US" sz="3200" smtClean="0">
                <a:solidFill>
                  <a:srgbClr val="000000"/>
                </a:solidFill>
                <a:latin typeface="HGP創英角ｺﾞｼｯｸUB" pitchFamily="50" charset="-128"/>
                <a:cs typeface="Times New Roman" pitchFamily="18" charset="0"/>
              </a:rPr>
              <a:t>　</a:t>
            </a:r>
            <a:r>
              <a:rPr lang="ja-JP" altLang="en-US" sz="2400" smtClean="0">
                <a:solidFill>
                  <a:srgbClr val="000000"/>
                </a:solidFill>
                <a:latin typeface="HGP創英角ｺﾞｼｯｸUB" pitchFamily="50" charset="-128"/>
                <a:cs typeface="Times New Roman" pitchFamily="18" charset="0"/>
              </a:rPr>
              <a:t>（</a:t>
            </a:r>
            <a:r>
              <a:rPr lang="en-US" altLang="ja-JP" sz="2400" smtClean="0">
                <a:solidFill>
                  <a:srgbClr val="000000"/>
                </a:solidFill>
                <a:latin typeface="HGP創英角ｺﾞｼｯｸUB" pitchFamily="50" charset="-128"/>
                <a:cs typeface="Times New Roman" pitchFamily="18" charset="0"/>
              </a:rPr>
              <a:t>6/8</a:t>
            </a:r>
            <a:r>
              <a:rPr lang="ja-JP" altLang="en-US" sz="2400" smtClean="0">
                <a:solidFill>
                  <a:srgbClr val="000000"/>
                </a:solidFill>
                <a:latin typeface="HGP創英角ｺﾞｼｯｸUB" pitchFamily="50" charset="-128"/>
                <a:cs typeface="Times New Roman" pitchFamily="18" charset="0"/>
              </a:rPr>
              <a:t>）</a:t>
            </a:r>
            <a:endParaRPr lang="ja-JP" altLang="en-US" sz="2400" smtClean="0"/>
          </a:p>
        </p:txBody>
      </p:sp>
      <p:sp>
        <p:nvSpPr>
          <p:cNvPr id="3" name="コンテンツ プレースホルダー 2"/>
          <p:cNvSpPr>
            <a:spLocks noGrp="1"/>
          </p:cNvSpPr>
          <p:nvPr>
            <p:ph idx="1"/>
          </p:nvPr>
        </p:nvSpPr>
        <p:spPr>
          <a:xfrm>
            <a:off x="468313" y="908050"/>
            <a:ext cx="8229600" cy="5400675"/>
          </a:xfrm>
        </p:spPr>
        <p:txBody>
          <a:bodyPr rtlCol="0">
            <a:noAutofit/>
          </a:bodyPr>
          <a:lstStyle/>
          <a:p>
            <a:pPr marL="0" indent="0" algn="just" fontAlgn="auto">
              <a:spcAft>
                <a:spcPts val="0"/>
              </a:spcAft>
              <a:buFont typeface="Arial" pitchFamily="34" charset="0"/>
              <a:buNone/>
              <a:defRPr/>
            </a:pPr>
            <a:r>
              <a:rPr lang="ja-JP" altLang="en-US" sz="2400" kern="100" dirty="0" smtClean="0">
                <a:latin typeface="+mj-ea"/>
                <a:ea typeface="+mj-ea"/>
                <a:cs typeface="Times New Roman"/>
              </a:rPr>
              <a:t>４．３　具体的な取組施策</a:t>
            </a: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latin typeface="+mj-ea"/>
                <a:ea typeface="+mj-ea"/>
                <a:cs typeface="Times New Roman"/>
              </a:rPr>
              <a:t>★中期施策の展開</a:t>
            </a:r>
            <a:r>
              <a:rPr lang="ja-JP" altLang="ja-JP" sz="2000" kern="100" dirty="0">
                <a:latin typeface="+mj-ea"/>
                <a:ea typeface="+mj-ea"/>
                <a:cs typeface="Times New Roman"/>
              </a:rPr>
              <a:t>　：</a:t>
            </a:r>
            <a:r>
              <a:rPr lang="ja-JP" altLang="ja-JP" sz="2000" kern="100" dirty="0">
                <a:solidFill>
                  <a:srgbClr val="0070C0"/>
                </a:solidFill>
                <a:latin typeface="+mj-ea"/>
                <a:ea typeface="+mj-ea"/>
                <a:cs typeface="Times New Roman"/>
              </a:rPr>
              <a:t>属人性から組織的標準化への体質</a:t>
            </a:r>
            <a:r>
              <a:rPr lang="ja-JP" altLang="ja-JP" sz="2000" kern="100" dirty="0" smtClean="0">
                <a:solidFill>
                  <a:srgbClr val="0070C0"/>
                </a:solidFill>
                <a:latin typeface="+mj-ea"/>
                <a:ea typeface="+mj-ea"/>
                <a:cs typeface="Times New Roman"/>
              </a:rPr>
              <a:t>転換</a:t>
            </a:r>
            <a:r>
              <a:rPr lang="en-US" altLang="ja-JP" sz="2000" kern="100" dirty="0" smtClean="0">
                <a:solidFill>
                  <a:srgbClr val="0070C0"/>
                </a:solidFill>
                <a:latin typeface="+mj-ea"/>
                <a:ea typeface="+mj-ea"/>
                <a:cs typeface="Times New Roman"/>
              </a:rPr>
              <a:t> </a:t>
            </a:r>
            <a:r>
              <a:rPr lang="ja-JP" altLang="en-US" sz="1800" kern="100" dirty="0" smtClean="0">
                <a:latin typeface="+mj-ea"/>
                <a:ea typeface="+mj-ea"/>
                <a:cs typeface="Times New Roman"/>
              </a:rPr>
              <a:t>（</a:t>
            </a:r>
            <a:r>
              <a:rPr lang="en-US" altLang="ja-JP" sz="1800" kern="100" dirty="0" smtClean="0">
                <a:latin typeface="+mj-ea"/>
                <a:ea typeface="+mj-ea"/>
                <a:cs typeface="Times New Roman"/>
              </a:rPr>
              <a:t>08</a:t>
            </a:r>
            <a:r>
              <a:rPr lang="ja-JP" altLang="en-US" sz="1800" kern="100" dirty="0" smtClean="0">
                <a:latin typeface="+mj-ea"/>
                <a:ea typeface="+mj-ea"/>
                <a:cs typeface="Times New Roman"/>
              </a:rPr>
              <a:t>⇒</a:t>
            </a:r>
            <a:r>
              <a:rPr lang="en-US" altLang="ja-JP" sz="1800" kern="100" dirty="0" smtClean="0">
                <a:latin typeface="+mj-ea"/>
                <a:ea typeface="+mj-ea"/>
                <a:cs typeface="Times New Roman"/>
              </a:rPr>
              <a:t>11</a:t>
            </a:r>
            <a:r>
              <a:rPr lang="ja-JP" altLang="en-US" sz="1800" kern="100" dirty="0" smtClean="0">
                <a:latin typeface="+mj-ea"/>
                <a:ea typeface="+mj-ea"/>
                <a:cs typeface="Times New Roman"/>
              </a:rPr>
              <a:t>）</a:t>
            </a:r>
            <a:endParaRPr lang="en-US" altLang="ja-JP" sz="18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u="sng" kern="100" dirty="0">
                <a:solidFill>
                  <a:srgbClr val="0070C0"/>
                </a:solidFill>
                <a:latin typeface="HGP創英角ｺﾞｼｯｸUB"/>
                <a:ea typeface="HGP創英角ｺﾞｼｯｸUB"/>
                <a:cs typeface="Times New Roman"/>
              </a:rPr>
              <a:t>①</a:t>
            </a:r>
            <a:r>
              <a:rPr lang="ja-JP" altLang="ja-JP" sz="2000" u="sng" kern="100" dirty="0" smtClean="0">
                <a:solidFill>
                  <a:srgbClr val="0070C0"/>
                </a:solidFill>
                <a:latin typeface="HGP創英角ｺﾞｼｯｸUB"/>
                <a:ea typeface="HGP創英角ｺﾞｼｯｸUB"/>
                <a:cs typeface="Times New Roman"/>
              </a:rPr>
              <a:t>組織的</a:t>
            </a:r>
            <a:r>
              <a:rPr lang="ja-JP" altLang="ja-JP" sz="2000" u="sng" kern="100" dirty="0">
                <a:solidFill>
                  <a:srgbClr val="0070C0"/>
                </a:solidFill>
                <a:latin typeface="HGP創英角ｺﾞｼｯｸUB"/>
                <a:ea typeface="HGP創英角ｺﾞｼｯｸUB"/>
                <a:cs typeface="Times New Roman"/>
              </a:rPr>
              <a:t>なプロジェクト管理の強化</a:t>
            </a:r>
          </a:p>
          <a:p>
            <a:pPr marL="0" indent="0" algn="just" fontAlgn="auto">
              <a:spcAft>
                <a:spcPts val="0"/>
              </a:spcAft>
              <a:buFont typeface="Arial" pitchFamily="34" charset="0"/>
              <a:buNone/>
              <a:defRPr/>
            </a:pPr>
            <a:r>
              <a:rPr lang="ja-JP" altLang="ja-JP" sz="1600" kern="100" dirty="0">
                <a:solidFill>
                  <a:prstClr val="black"/>
                </a:solidFill>
                <a:latin typeface="HGP創英角ｺﾞｼｯｸUB"/>
                <a:ea typeface="HGP創英角ｺﾞｼｯｸUB"/>
                <a:cs typeface="Times New Roman"/>
              </a:rPr>
              <a:t>　</a:t>
            </a:r>
            <a:r>
              <a:rPr lang="ja-JP" altLang="en-US" sz="1600" kern="100" dirty="0" smtClean="0">
                <a:solidFill>
                  <a:prstClr val="black"/>
                </a:solidFill>
                <a:latin typeface="HGP創英角ｺﾞｼｯｸUB"/>
                <a:ea typeface="HGP創英角ｺﾞｼｯｸUB"/>
                <a:cs typeface="Times New Roman"/>
              </a:rPr>
              <a:t>　</a:t>
            </a:r>
            <a:r>
              <a:rPr lang="en-US" altLang="ja-JP" sz="1600" kern="100" dirty="0" smtClean="0">
                <a:solidFill>
                  <a:prstClr val="black"/>
                </a:solidFill>
                <a:latin typeface="HGP創英角ｺﾞｼｯｸUB"/>
                <a:ea typeface="HGP創英角ｺﾞｼｯｸUB"/>
                <a:cs typeface="Times New Roman"/>
              </a:rPr>
              <a:t>-</a:t>
            </a:r>
            <a:r>
              <a:rPr lang="ja-JP" altLang="ja-JP" sz="1600" kern="100" dirty="0" smtClean="0">
                <a:solidFill>
                  <a:prstClr val="black"/>
                </a:solidFill>
                <a:latin typeface="HGP創英角ｺﾞｼｯｸUB"/>
                <a:ea typeface="HGP創英角ｺﾞｼｯｸUB"/>
                <a:cs typeface="Times New Roman"/>
              </a:rPr>
              <a:t>部門</a:t>
            </a:r>
            <a:r>
              <a:rPr lang="ja-JP" altLang="ja-JP" sz="1600" kern="100" dirty="0">
                <a:solidFill>
                  <a:prstClr val="black"/>
                </a:solidFill>
                <a:latin typeface="HGP創英角ｺﾞｼｯｸUB"/>
                <a:ea typeface="HGP創英角ｺﾞｼｯｸUB"/>
                <a:cs typeface="Times New Roman"/>
              </a:rPr>
              <a:t>ＰＭＯ設置：受注案件審査、開始レビュー、重点ＰＪレビュー、出荷</a:t>
            </a:r>
            <a:r>
              <a:rPr lang="ja-JP" altLang="ja-JP" sz="1600" kern="100" dirty="0" smtClean="0">
                <a:solidFill>
                  <a:prstClr val="black"/>
                </a:solidFill>
                <a:latin typeface="HGP創英角ｺﾞｼｯｸUB"/>
                <a:ea typeface="HGP創英角ｺﾞｼｯｸUB"/>
                <a:cs typeface="Times New Roman"/>
              </a:rPr>
              <a:t>審査</a:t>
            </a:r>
            <a:r>
              <a:rPr lang="ja-JP" altLang="en-US" sz="1600" kern="100" dirty="0" smtClean="0">
                <a:solidFill>
                  <a:prstClr val="black"/>
                </a:solidFill>
                <a:latin typeface="HGP創英角ｺﾞｼｯｸUB"/>
                <a:ea typeface="HGP創英角ｺﾞｼｯｸUB"/>
                <a:cs typeface="Times New Roman"/>
              </a:rPr>
              <a:t>のプロセス確立</a:t>
            </a:r>
            <a:endParaRPr lang="en-US" altLang="ja-JP" sz="1600" kern="100" dirty="0" smtClean="0">
              <a:solidFill>
                <a:prstClr val="black"/>
              </a:solidFill>
              <a:latin typeface="HGP創英角ｺﾞｼｯｸUB"/>
              <a:ea typeface="HGP創英角ｺﾞｼｯｸUB"/>
              <a:cs typeface="Times New Roman"/>
            </a:endParaRPr>
          </a:p>
          <a:p>
            <a:pPr marL="0" indent="0" algn="just" fontAlgn="auto">
              <a:spcAft>
                <a:spcPts val="0"/>
              </a:spcAft>
              <a:buFont typeface="Arial" pitchFamily="34" charset="0"/>
              <a:buNone/>
              <a:defRPr/>
            </a:pPr>
            <a:r>
              <a:rPr lang="ja-JP" altLang="en-US" sz="1600" kern="100" dirty="0">
                <a:solidFill>
                  <a:prstClr val="black"/>
                </a:solidFill>
                <a:latin typeface="HGP創英角ｺﾞｼｯｸUB"/>
                <a:ea typeface="HGP創英角ｺﾞｼｯｸUB"/>
                <a:cs typeface="Times New Roman"/>
              </a:rPr>
              <a:t>　</a:t>
            </a:r>
            <a:r>
              <a:rPr lang="ja-JP" altLang="en-US" sz="1600" kern="100" dirty="0" smtClean="0">
                <a:solidFill>
                  <a:prstClr val="black"/>
                </a:solidFill>
                <a:latin typeface="HGP創英角ｺﾞｼｯｸUB"/>
                <a:ea typeface="HGP創英角ｺﾞｼｯｸUB"/>
                <a:cs typeface="Times New Roman"/>
              </a:rPr>
              <a:t>　</a:t>
            </a:r>
            <a:r>
              <a:rPr lang="en-US" altLang="ja-JP" sz="1600" kern="100" dirty="0" smtClean="0">
                <a:solidFill>
                  <a:prstClr val="black"/>
                </a:solidFill>
                <a:latin typeface="HGP創英角ｺﾞｼｯｸUB"/>
                <a:ea typeface="HGP創英角ｺﾞｼｯｸUB"/>
                <a:cs typeface="Times New Roman"/>
              </a:rPr>
              <a:t>-</a:t>
            </a:r>
            <a:r>
              <a:rPr lang="ja-JP" altLang="ja-JP" sz="1600" kern="100" dirty="0" smtClean="0">
                <a:solidFill>
                  <a:prstClr val="black"/>
                </a:solidFill>
                <a:latin typeface="HGP創英角ｺﾞｼｯｸUB"/>
                <a:ea typeface="HGP創英角ｺﾞｼｯｸUB"/>
                <a:cs typeface="Times New Roman"/>
              </a:rPr>
              <a:t>大規模</a:t>
            </a:r>
            <a:r>
              <a:rPr lang="ja-JP" altLang="en-US" sz="1600" kern="100" dirty="0" smtClean="0">
                <a:solidFill>
                  <a:prstClr val="black"/>
                </a:solidFill>
                <a:latin typeface="HGP創英角ｺﾞｼｯｸUB"/>
                <a:ea typeface="HGP創英角ｺﾞｼｯｸUB"/>
                <a:cs typeface="Times New Roman"/>
              </a:rPr>
              <a:t>プロジェクト</a:t>
            </a:r>
            <a:r>
              <a:rPr lang="ja-JP" altLang="ja-JP" sz="1600" kern="100" dirty="0" smtClean="0">
                <a:solidFill>
                  <a:prstClr val="black"/>
                </a:solidFill>
                <a:latin typeface="HGP創英角ｺﾞｼｯｸUB"/>
                <a:ea typeface="HGP創英角ｺﾞｼｯｸUB"/>
                <a:cs typeface="Times New Roman"/>
              </a:rPr>
              <a:t>に</a:t>
            </a:r>
            <a:r>
              <a:rPr lang="ja-JP" altLang="ja-JP" sz="1600" kern="100" dirty="0">
                <a:solidFill>
                  <a:prstClr val="black"/>
                </a:solidFill>
                <a:latin typeface="HGP創英角ｺﾞｼｯｸUB"/>
                <a:ea typeface="HGP創英角ｺﾞｼｯｸUB"/>
                <a:cs typeface="Times New Roman"/>
              </a:rPr>
              <a:t>個別ＰＭＯを設置</a:t>
            </a:r>
            <a:r>
              <a:rPr lang="ja-JP" altLang="en-US" sz="1600" kern="100" dirty="0">
                <a:solidFill>
                  <a:prstClr val="black"/>
                </a:solidFill>
                <a:latin typeface="HGP創英角ｺﾞｼｯｸUB"/>
                <a:ea typeface="HGP創英角ｺﾞｼｯｸUB"/>
                <a:cs typeface="Times New Roman"/>
              </a:rPr>
              <a:t>　</a:t>
            </a:r>
            <a:endParaRPr lang="en-US" altLang="ja-JP" sz="1600" kern="100" dirty="0" smtClean="0">
              <a:solidFill>
                <a:prstClr val="black"/>
              </a:solidFill>
              <a:latin typeface="HGP創英角ｺﾞｼｯｸUB"/>
              <a:ea typeface="HGP創英角ｺﾞｼｯｸUB"/>
              <a:cs typeface="Times New Roman"/>
            </a:endParaRPr>
          </a:p>
          <a:p>
            <a:pPr marL="0" indent="0" algn="just" fontAlgn="auto">
              <a:spcAft>
                <a:spcPts val="0"/>
              </a:spcAft>
              <a:buFont typeface="Arial" pitchFamily="34" charset="0"/>
              <a:buNone/>
              <a:defRPr/>
            </a:pPr>
            <a:r>
              <a:rPr lang="ja-JP" altLang="en-US" sz="1600" kern="100" dirty="0">
                <a:solidFill>
                  <a:prstClr val="black"/>
                </a:solidFill>
                <a:latin typeface="HGP創英角ｺﾞｼｯｸUB"/>
                <a:ea typeface="HGP創英角ｺﾞｼｯｸUB"/>
                <a:cs typeface="Times New Roman"/>
              </a:rPr>
              <a:t>　</a:t>
            </a:r>
            <a:r>
              <a:rPr lang="ja-JP" altLang="en-US" sz="1600" kern="100" dirty="0" smtClean="0">
                <a:solidFill>
                  <a:prstClr val="black"/>
                </a:solidFill>
                <a:latin typeface="HGP創英角ｺﾞｼｯｸUB"/>
                <a:ea typeface="HGP創英角ｺﾞｼｯｸUB"/>
                <a:cs typeface="Times New Roman"/>
              </a:rPr>
              <a:t>　</a:t>
            </a:r>
            <a:r>
              <a:rPr lang="en-US" altLang="ja-JP" sz="1600" kern="100" dirty="0" smtClean="0">
                <a:solidFill>
                  <a:prstClr val="black"/>
                </a:solidFill>
                <a:latin typeface="HGP創英角ｺﾞｼｯｸUB"/>
                <a:ea typeface="HGP創英角ｺﾞｼｯｸUB"/>
                <a:cs typeface="Times New Roman"/>
              </a:rPr>
              <a:t>-</a:t>
            </a:r>
            <a:r>
              <a:rPr lang="ja-JP" altLang="ja-JP" sz="1600" kern="100" dirty="0" smtClean="0">
                <a:solidFill>
                  <a:prstClr val="black"/>
                </a:solidFill>
                <a:latin typeface="HGP創英角ｺﾞｼｯｸUB"/>
                <a:ea typeface="HGP創英角ｺﾞｼｯｸUB"/>
                <a:cs typeface="Times New Roman"/>
              </a:rPr>
              <a:t>品質</a:t>
            </a:r>
            <a:r>
              <a:rPr lang="ja-JP" altLang="ja-JP" sz="1600" kern="100" dirty="0">
                <a:solidFill>
                  <a:prstClr val="black"/>
                </a:solidFill>
                <a:latin typeface="HGP創英角ｺﾞｼｯｸUB"/>
                <a:ea typeface="HGP創英角ｺﾞｼｯｸUB"/>
                <a:cs typeface="Times New Roman"/>
              </a:rPr>
              <a:t>会計制度の</a:t>
            </a:r>
            <a:r>
              <a:rPr lang="ja-JP" altLang="ja-JP" sz="1600" kern="100" dirty="0" smtClean="0">
                <a:solidFill>
                  <a:prstClr val="black"/>
                </a:solidFill>
                <a:latin typeface="HGP創英角ｺﾞｼｯｸUB"/>
                <a:ea typeface="HGP創英角ｺﾞｼｯｸUB"/>
                <a:cs typeface="Times New Roman"/>
              </a:rPr>
              <a:t>導入（品質予測技術、</a:t>
            </a:r>
            <a:r>
              <a:rPr lang="ja-JP" altLang="en-US" sz="1600" kern="100" dirty="0" smtClean="0">
                <a:solidFill>
                  <a:prstClr val="black"/>
                </a:solidFill>
                <a:latin typeface="HGP創英角ｺﾞｼｯｸUB"/>
                <a:ea typeface="HGP創英角ｺﾞｼｯｸUB"/>
                <a:cs typeface="Times New Roman"/>
              </a:rPr>
              <a:t>品質管理技術の向上</a:t>
            </a:r>
            <a:r>
              <a:rPr lang="ja-JP" altLang="ja-JP" sz="1600" kern="100" dirty="0" smtClean="0">
                <a:solidFill>
                  <a:prstClr val="black"/>
                </a:solidFill>
                <a:latin typeface="HGP創英角ｺﾞｼｯｸUB"/>
                <a:ea typeface="HGP創英角ｺﾞｼｯｸUB"/>
                <a:cs typeface="Times New Roman"/>
              </a:rPr>
              <a:t>）</a:t>
            </a:r>
            <a:endParaRPr lang="ja-JP" altLang="ja-JP" sz="1600" kern="100" dirty="0">
              <a:solidFill>
                <a:prstClr val="black"/>
              </a:solidFill>
              <a:latin typeface="HGP創英角ｺﾞｼｯｸUB"/>
              <a:ea typeface="HGP創英角ｺﾞｼｯｸUB"/>
              <a:cs typeface="Times New Roman"/>
            </a:endParaRPr>
          </a:p>
          <a:p>
            <a:pPr marL="0" indent="0" algn="just" fontAlgn="auto">
              <a:spcAft>
                <a:spcPts val="0"/>
              </a:spcAft>
              <a:buFont typeface="Arial" pitchFamily="34" charset="0"/>
              <a:buNone/>
              <a:defRPr/>
            </a:pPr>
            <a:r>
              <a:rPr lang="ja-JP" altLang="en-US" sz="2000" u="sng" kern="100" dirty="0">
                <a:solidFill>
                  <a:srgbClr val="0070C0"/>
                </a:solidFill>
                <a:latin typeface="+mj-ea"/>
                <a:ea typeface="+mj-ea"/>
                <a:cs typeface="Times New Roman"/>
              </a:rPr>
              <a:t>②</a:t>
            </a:r>
            <a:r>
              <a:rPr lang="ja-JP" altLang="ja-JP" sz="2000" u="sng" kern="100" dirty="0" smtClean="0">
                <a:solidFill>
                  <a:srgbClr val="0070C0"/>
                </a:solidFill>
                <a:latin typeface="+mj-ea"/>
                <a:ea typeface="+mj-ea"/>
                <a:cs typeface="Times New Roman"/>
              </a:rPr>
              <a:t>開発</a:t>
            </a:r>
            <a:r>
              <a:rPr lang="ja-JP" altLang="ja-JP" sz="2000" u="sng" kern="100" dirty="0">
                <a:solidFill>
                  <a:srgbClr val="0070C0"/>
                </a:solidFill>
                <a:latin typeface="+mj-ea"/>
                <a:ea typeface="+mj-ea"/>
                <a:cs typeface="Times New Roman"/>
              </a:rPr>
              <a:t>プロセスの</a:t>
            </a:r>
            <a:r>
              <a:rPr lang="ja-JP" altLang="ja-JP" sz="2000" u="sng" kern="100" dirty="0" smtClean="0">
                <a:solidFill>
                  <a:srgbClr val="0070C0"/>
                </a:solidFill>
                <a:latin typeface="+mj-ea"/>
                <a:ea typeface="+mj-ea"/>
                <a:cs typeface="Times New Roman"/>
              </a:rPr>
              <a:t>整備</a:t>
            </a:r>
            <a:r>
              <a:rPr lang="ja-JP" altLang="en-US" sz="2000" u="sng" kern="100" dirty="0" smtClean="0">
                <a:solidFill>
                  <a:srgbClr val="0070C0"/>
                </a:solidFill>
                <a:latin typeface="+mj-ea"/>
                <a:ea typeface="+mj-ea"/>
                <a:cs typeface="Times New Roman"/>
              </a:rPr>
              <a:t>と継続的な</a:t>
            </a:r>
            <a:r>
              <a:rPr lang="ja-JP" altLang="ja-JP" sz="2000" u="sng" kern="100" dirty="0" smtClean="0">
                <a:solidFill>
                  <a:srgbClr val="0070C0"/>
                </a:solidFill>
                <a:latin typeface="+mj-ea"/>
                <a:ea typeface="+mj-ea"/>
                <a:cs typeface="Times New Roman"/>
              </a:rPr>
              <a:t>改善</a:t>
            </a:r>
            <a:endParaRPr lang="ja-JP" altLang="ja-JP" sz="2000" u="sng" kern="100" dirty="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ja-JP" sz="1600" kern="100" dirty="0">
                <a:latin typeface="+mj-ea"/>
                <a:ea typeface="+mj-ea"/>
                <a:cs typeface="Times New Roman"/>
              </a:rPr>
              <a:t>　</a:t>
            </a:r>
            <a:r>
              <a:rPr lang="ja-JP" altLang="en-US" sz="1600" kern="100" dirty="0" smtClean="0">
                <a:latin typeface="+mj-ea"/>
                <a:ea typeface="+mj-ea"/>
                <a:cs typeface="Times New Roman"/>
              </a:rPr>
              <a:t>　</a:t>
            </a:r>
            <a:r>
              <a:rPr lang="en-US" altLang="ja-JP" sz="1600" kern="100" dirty="0" smtClean="0">
                <a:latin typeface="+mj-ea"/>
                <a:ea typeface="+mj-ea"/>
                <a:cs typeface="Times New Roman"/>
              </a:rPr>
              <a:t>-</a:t>
            </a:r>
            <a:r>
              <a:rPr lang="ja-JP" altLang="ja-JP" sz="1600" kern="100" dirty="0" smtClean="0">
                <a:latin typeface="+mj-ea"/>
                <a:ea typeface="+mj-ea"/>
                <a:cs typeface="Times New Roman"/>
              </a:rPr>
              <a:t>設計</a:t>
            </a:r>
            <a:r>
              <a:rPr lang="ja-JP" altLang="ja-JP" sz="1600" kern="100" dirty="0">
                <a:latin typeface="+mj-ea"/>
                <a:ea typeface="+mj-ea"/>
                <a:cs typeface="Times New Roman"/>
              </a:rPr>
              <a:t>手法：状態</a:t>
            </a:r>
            <a:r>
              <a:rPr lang="ja-JP" altLang="ja-JP" sz="1600" kern="100" dirty="0" smtClean="0">
                <a:latin typeface="+mj-ea"/>
                <a:ea typeface="+mj-ea"/>
                <a:cs typeface="Times New Roman"/>
              </a:rPr>
              <a:t>遷移図</a:t>
            </a:r>
            <a:r>
              <a:rPr lang="ja-JP" altLang="en-US" sz="1600" kern="100" dirty="0" smtClean="0">
                <a:latin typeface="+mj-ea"/>
                <a:ea typeface="+mj-ea"/>
                <a:cs typeface="Times New Roman"/>
              </a:rPr>
              <a:t>活用</a:t>
            </a:r>
            <a:r>
              <a:rPr lang="ja-JP" altLang="ja-JP" sz="1600" kern="100" dirty="0" smtClean="0">
                <a:latin typeface="+mj-ea"/>
                <a:ea typeface="+mj-ea"/>
                <a:cs typeface="Times New Roman"/>
              </a:rPr>
              <a:t>、</a:t>
            </a:r>
            <a:r>
              <a:rPr lang="ja-JP" altLang="en-US" sz="1600" kern="100" dirty="0" smtClean="0">
                <a:latin typeface="+mj-ea"/>
                <a:ea typeface="+mj-ea"/>
                <a:cs typeface="Times New Roman"/>
              </a:rPr>
              <a:t>外部</a:t>
            </a:r>
            <a:r>
              <a:rPr lang="en-US" altLang="ja-JP" sz="1600" kern="100" dirty="0" smtClean="0">
                <a:latin typeface="+mj-ea"/>
                <a:ea typeface="+mj-ea"/>
                <a:cs typeface="Times New Roman"/>
              </a:rPr>
              <a:t>IF</a:t>
            </a:r>
            <a:r>
              <a:rPr lang="ja-JP" altLang="en-US" sz="1600" kern="100" dirty="0" smtClean="0">
                <a:latin typeface="+mj-ea"/>
                <a:ea typeface="+mj-ea"/>
                <a:cs typeface="Times New Roman"/>
              </a:rPr>
              <a:t>（</a:t>
            </a:r>
            <a:r>
              <a:rPr lang="ja-JP" altLang="ja-JP" sz="1600" kern="100" dirty="0" smtClean="0">
                <a:latin typeface="+mj-ea"/>
                <a:ea typeface="+mj-ea"/>
                <a:cs typeface="Times New Roman"/>
              </a:rPr>
              <a:t>通信処理部</a:t>
            </a:r>
            <a:r>
              <a:rPr lang="ja-JP" altLang="en-US" sz="1600" kern="100" dirty="0" smtClean="0">
                <a:latin typeface="+mj-ea"/>
                <a:ea typeface="+mj-ea"/>
                <a:cs typeface="Times New Roman"/>
              </a:rPr>
              <a:t>等）</a:t>
            </a:r>
            <a:r>
              <a:rPr lang="ja-JP" altLang="ja-JP" sz="1600" kern="100" dirty="0" smtClean="0">
                <a:latin typeface="+mj-ea"/>
                <a:ea typeface="+mj-ea"/>
                <a:cs typeface="Times New Roman"/>
              </a:rPr>
              <a:t>隠蔽化</a:t>
            </a:r>
            <a:endParaRPr lang="ja-JP" altLang="ja-JP" sz="1600" kern="100" dirty="0">
              <a:latin typeface="+mj-ea"/>
              <a:ea typeface="+mj-ea"/>
              <a:cs typeface="Times New Roman"/>
            </a:endParaRPr>
          </a:p>
          <a:p>
            <a:pPr marL="0" indent="0" algn="just" fontAlgn="auto">
              <a:spcAft>
                <a:spcPts val="0"/>
              </a:spcAft>
              <a:buFont typeface="Arial" pitchFamily="34" charset="0"/>
              <a:buNone/>
              <a:defRPr/>
            </a:pPr>
            <a:r>
              <a:rPr lang="ja-JP" altLang="ja-JP" sz="1600" kern="100" dirty="0">
                <a:latin typeface="+mj-ea"/>
                <a:ea typeface="+mj-ea"/>
                <a:cs typeface="Times New Roman"/>
              </a:rPr>
              <a:t>　</a:t>
            </a:r>
            <a:r>
              <a:rPr lang="ja-JP" altLang="en-US" sz="1600" kern="100" dirty="0" smtClean="0">
                <a:latin typeface="+mj-ea"/>
                <a:ea typeface="+mj-ea"/>
                <a:cs typeface="Times New Roman"/>
              </a:rPr>
              <a:t>　</a:t>
            </a:r>
            <a:r>
              <a:rPr lang="en-US" altLang="ja-JP" sz="1600" kern="100" dirty="0" smtClean="0">
                <a:latin typeface="+mj-ea"/>
                <a:ea typeface="+mj-ea"/>
                <a:cs typeface="Times New Roman"/>
              </a:rPr>
              <a:t>-</a:t>
            </a:r>
            <a:r>
              <a:rPr lang="ja-JP" altLang="ja-JP" sz="1600" kern="100" dirty="0" smtClean="0">
                <a:latin typeface="+mj-ea"/>
                <a:ea typeface="+mj-ea"/>
                <a:cs typeface="Times New Roman"/>
              </a:rPr>
              <a:t>設計</a:t>
            </a:r>
            <a:r>
              <a:rPr lang="ja-JP" altLang="ja-JP" sz="1600" kern="100" dirty="0">
                <a:latin typeface="+mj-ea"/>
                <a:ea typeface="+mj-ea"/>
                <a:cs typeface="Times New Roman"/>
              </a:rPr>
              <a:t>、</a:t>
            </a:r>
            <a:r>
              <a:rPr lang="ja-JP" altLang="ja-JP" sz="1600" kern="100" dirty="0" smtClean="0">
                <a:latin typeface="+mj-ea"/>
                <a:ea typeface="+mj-ea"/>
                <a:cs typeface="Times New Roman"/>
              </a:rPr>
              <a:t>コードレビュー</a:t>
            </a:r>
            <a:r>
              <a:rPr lang="ja-JP" altLang="en-US" sz="1600" kern="100" dirty="0" smtClean="0">
                <a:latin typeface="+mj-ea"/>
                <a:ea typeface="+mj-ea"/>
                <a:cs typeface="Times New Roman"/>
              </a:rPr>
              <a:t>強化</a:t>
            </a:r>
            <a:r>
              <a:rPr lang="ja-JP" altLang="ja-JP" sz="1600" kern="100" dirty="0" smtClean="0">
                <a:latin typeface="+mj-ea"/>
                <a:ea typeface="+mj-ea"/>
                <a:cs typeface="Times New Roman"/>
              </a:rPr>
              <a:t>：チェックリスト</a:t>
            </a:r>
            <a:r>
              <a:rPr lang="ja-JP" altLang="en-US" sz="1600" kern="100" dirty="0" smtClean="0">
                <a:latin typeface="+mj-ea"/>
                <a:ea typeface="+mj-ea"/>
                <a:cs typeface="Times New Roman"/>
              </a:rPr>
              <a:t>作成適用、セキュアコードチェック（Ｆｏｒｔｉｆｙ）活用</a:t>
            </a:r>
            <a:endParaRPr lang="ja-JP" altLang="ja-JP" sz="1600" kern="100" dirty="0">
              <a:latin typeface="+mj-ea"/>
              <a:ea typeface="+mj-ea"/>
              <a:cs typeface="Times New Roman"/>
            </a:endParaRPr>
          </a:p>
          <a:p>
            <a:pPr marL="0" indent="0" algn="just" fontAlgn="auto">
              <a:spcAft>
                <a:spcPts val="0"/>
              </a:spcAft>
              <a:buFont typeface="Arial" pitchFamily="34" charset="0"/>
              <a:buNone/>
              <a:defRPr/>
            </a:pPr>
            <a:r>
              <a:rPr lang="ja-JP" altLang="en-US" sz="2000" u="sng" kern="100" dirty="0">
                <a:solidFill>
                  <a:srgbClr val="0070C0"/>
                </a:solidFill>
                <a:latin typeface="+mj-ea"/>
                <a:ea typeface="+mj-ea"/>
                <a:cs typeface="Times New Roman"/>
              </a:rPr>
              <a:t>③</a:t>
            </a:r>
            <a:r>
              <a:rPr lang="ja-JP" altLang="en-US" sz="2000" u="sng" kern="100" dirty="0" smtClean="0">
                <a:solidFill>
                  <a:srgbClr val="0070C0"/>
                </a:solidFill>
                <a:latin typeface="+mj-ea"/>
                <a:ea typeface="+mj-ea"/>
                <a:cs typeface="Times New Roman"/>
              </a:rPr>
              <a:t>現場改善活動の立上げと定着</a:t>
            </a:r>
            <a:endParaRPr lang="ja-JP" altLang="ja-JP" sz="2000" u="sng" kern="100" dirty="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ja-JP" sz="1600" kern="100" dirty="0">
                <a:latin typeface="+mj-ea"/>
                <a:ea typeface="+mj-ea"/>
                <a:cs typeface="Times New Roman"/>
              </a:rPr>
              <a:t>　</a:t>
            </a:r>
            <a:r>
              <a:rPr lang="ja-JP" altLang="en-US" sz="1600" kern="100" dirty="0" smtClean="0">
                <a:latin typeface="+mj-ea"/>
                <a:ea typeface="+mj-ea"/>
                <a:cs typeface="Times New Roman"/>
              </a:rPr>
              <a:t>　</a:t>
            </a:r>
            <a:r>
              <a:rPr lang="en-US" altLang="ja-JP" sz="1600" kern="100" dirty="0" smtClean="0">
                <a:latin typeface="+mj-ea"/>
                <a:ea typeface="+mj-ea"/>
                <a:cs typeface="Times New Roman"/>
              </a:rPr>
              <a:t>-</a:t>
            </a:r>
            <a:r>
              <a:rPr lang="ja-JP" altLang="en-US" sz="1600" kern="100" dirty="0" smtClean="0">
                <a:latin typeface="+mj-ea"/>
                <a:ea typeface="+mj-ea"/>
                <a:cs typeface="Times New Roman"/>
              </a:rPr>
              <a:t>参加者： 事業部門員</a:t>
            </a:r>
            <a:r>
              <a:rPr lang="ja-JP" altLang="ja-JP" sz="1600" kern="100" dirty="0" smtClean="0">
                <a:latin typeface="+mj-ea"/>
                <a:ea typeface="+mj-ea"/>
                <a:cs typeface="Times New Roman"/>
              </a:rPr>
              <a:t>１１０名</a:t>
            </a:r>
            <a:r>
              <a:rPr lang="ja-JP" altLang="en-US" sz="1600" kern="100" dirty="0" smtClean="0">
                <a:latin typeface="+mj-ea"/>
                <a:ea typeface="+mj-ea"/>
                <a:cs typeface="Times New Roman"/>
              </a:rPr>
              <a:t>全員参加</a:t>
            </a:r>
            <a:r>
              <a:rPr lang="ja-JP" altLang="ja-JP" sz="1600" kern="100" dirty="0" smtClean="0">
                <a:latin typeface="+mj-ea"/>
                <a:ea typeface="+mj-ea"/>
                <a:cs typeface="Times New Roman"/>
              </a:rPr>
              <a:t>、</a:t>
            </a:r>
            <a:r>
              <a:rPr lang="ja-JP" altLang="en-US" sz="1600" kern="100" dirty="0" smtClean="0">
                <a:latin typeface="+mj-ea"/>
                <a:ea typeface="+mj-ea"/>
                <a:cs typeface="Times New Roman"/>
              </a:rPr>
              <a:t>約</a:t>
            </a:r>
            <a:r>
              <a:rPr lang="ja-JP" altLang="ja-JP" sz="1600" kern="100" dirty="0" smtClean="0">
                <a:latin typeface="+mj-ea"/>
                <a:ea typeface="+mj-ea"/>
                <a:cs typeface="Times New Roman"/>
              </a:rPr>
              <a:t>１５</a:t>
            </a:r>
            <a:r>
              <a:rPr lang="ja-JP" altLang="en-US" sz="1600" kern="100" dirty="0" smtClean="0">
                <a:latin typeface="+mj-ea"/>
                <a:ea typeface="+mj-ea"/>
                <a:cs typeface="Times New Roman"/>
              </a:rPr>
              <a:t>～２０</a:t>
            </a:r>
            <a:r>
              <a:rPr lang="ja-JP" altLang="ja-JP" sz="1600" kern="100" dirty="0" smtClean="0">
                <a:latin typeface="+mj-ea"/>
                <a:ea typeface="+mj-ea"/>
                <a:cs typeface="Times New Roman"/>
              </a:rPr>
              <a:t>チーム</a:t>
            </a:r>
            <a:r>
              <a:rPr lang="ja-JP" altLang="en-US" sz="1600" kern="100" dirty="0" smtClean="0">
                <a:latin typeface="+mj-ea"/>
                <a:ea typeface="+mj-ea"/>
                <a:cs typeface="Times New Roman"/>
              </a:rPr>
              <a:t>　</a:t>
            </a:r>
            <a:endParaRPr lang="ja-JP" altLang="ja-JP" sz="1600" kern="100" dirty="0">
              <a:latin typeface="+mj-ea"/>
              <a:ea typeface="+mj-ea"/>
              <a:cs typeface="Times New Roman"/>
            </a:endParaRPr>
          </a:p>
          <a:p>
            <a:pPr marL="0" indent="0" algn="just" fontAlgn="auto">
              <a:spcAft>
                <a:spcPts val="0"/>
              </a:spcAft>
              <a:buFont typeface="Arial" pitchFamily="34" charset="0"/>
              <a:buNone/>
              <a:defRPr/>
            </a:pPr>
            <a:r>
              <a:rPr lang="ja-JP" altLang="ja-JP" sz="1600" kern="100" dirty="0">
                <a:latin typeface="+mj-ea"/>
                <a:ea typeface="+mj-ea"/>
                <a:cs typeface="Times New Roman"/>
              </a:rPr>
              <a:t>　</a:t>
            </a:r>
            <a:r>
              <a:rPr lang="ja-JP" altLang="en-US" sz="1600" kern="100" dirty="0" smtClean="0">
                <a:latin typeface="+mj-ea"/>
                <a:ea typeface="+mj-ea"/>
                <a:cs typeface="Times New Roman"/>
              </a:rPr>
              <a:t>　</a:t>
            </a:r>
            <a:r>
              <a:rPr lang="en-US" altLang="ja-JP" sz="1600" kern="100" dirty="0" smtClean="0">
                <a:latin typeface="+mj-ea"/>
                <a:ea typeface="+mj-ea"/>
                <a:cs typeface="Times New Roman"/>
              </a:rPr>
              <a:t>-</a:t>
            </a:r>
            <a:r>
              <a:rPr lang="ja-JP" altLang="ja-JP" sz="1600" kern="100" dirty="0" smtClean="0">
                <a:latin typeface="+mj-ea"/>
                <a:ea typeface="+mj-ea"/>
                <a:cs typeface="Times New Roman"/>
              </a:rPr>
              <a:t>テーマ</a:t>
            </a:r>
            <a:r>
              <a:rPr lang="en-US" altLang="ja-JP" sz="1600" kern="100" dirty="0" smtClean="0">
                <a:latin typeface="+mj-ea"/>
                <a:ea typeface="+mj-ea"/>
                <a:cs typeface="Times New Roman"/>
              </a:rPr>
              <a:t> </a:t>
            </a:r>
            <a:r>
              <a:rPr lang="ja-JP" altLang="en-US" sz="1600" kern="100" dirty="0" smtClean="0">
                <a:latin typeface="+mj-ea"/>
                <a:ea typeface="+mj-ea"/>
                <a:cs typeface="Times New Roman"/>
              </a:rPr>
              <a:t>：</a:t>
            </a:r>
            <a:r>
              <a:rPr lang="ja-JP" altLang="ja-JP" sz="1600" kern="100" dirty="0">
                <a:latin typeface="+mj-ea"/>
                <a:ea typeface="+mj-ea"/>
                <a:cs typeface="Times New Roman"/>
              </a:rPr>
              <a:t>　標準化、品質向上、情報共有、スキルアップなど</a:t>
            </a:r>
          </a:p>
          <a:p>
            <a:pPr marL="0" indent="0" algn="just" fontAlgn="auto">
              <a:spcAft>
                <a:spcPts val="0"/>
              </a:spcAft>
              <a:buFont typeface="Arial" pitchFamily="34" charset="0"/>
              <a:buNone/>
              <a:defRPr/>
            </a:pPr>
            <a:r>
              <a:rPr lang="ja-JP" altLang="ja-JP" sz="1600" kern="100" dirty="0">
                <a:latin typeface="+mj-ea"/>
                <a:ea typeface="+mj-ea"/>
                <a:cs typeface="Times New Roman"/>
              </a:rPr>
              <a:t>　</a:t>
            </a:r>
            <a:r>
              <a:rPr lang="ja-JP" altLang="en-US" sz="1600" kern="100" dirty="0" smtClean="0">
                <a:latin typeface="+mj-ea"/>
                <a:ea typeface="+mj-ea"/>
                <a:cs typeface="Times New Roman"/>
              </a:rPr>
              <a:t>　</a:t>
            </a:r>
            <a:r>
              <a:rPr lang="en-US" altLang="ja-JP" sz="1600" kern="100" dirty="0" smtClean="0">
                <a:latin typeface="+mj-ea"/>
                <a:ea typeface="+mj-ea"/>
                <a:cs typeface="Times New Roman"/>
              </a:rPr>
              <a:t>-</a:t>
            </a:r>
            <a:r>
              <a:rPr lang="ja-JP" altLang="ja-JP" sz="1600" kern="100" dirty="0" smtClean="0">
                <a:latin typeface="+mj-ea"/>
                <a:ea typeface="+mj-ea"/>
                <a:cs typeface="Times New Roman"/>
              </a:rPr>
              <a:t>方法</a:t>
            </a:r>
            <a:r>
              <a:rPr lang="ja-JP" altLang="ja-JP" sz="1600" kern="100" dirty="0">
                <a:latin typeface="+mj-ea"/>
                <a:ea typeface="+mj-ea"/>
                <a:cs typeface="Times New Roman"/>
              </a:rPr>
              <a:t>　</a:t>
            </a:r>
            <a:r>
              <a:rPr lang="ja-JP" altLang="en-US" sz="1600" kern="100" dirty="0" smtClean="0">
                <a:latin typeface="+mj-ea"/>
                <a:ea typeface="+mj-ea"/>
                <a:cs typeface="Times New Roman"/>
              </a:rPr>
              <a:t>：　</a:t>
            </a:r>
            <a:r>
              <a:rPr lang="ja-JP" altLang="ja-JP" sz="1600" kern="100" dirty="0" smtClean="0">
                <a:latin typeface="+mj-ea"/>
                <a:ea typeface="+mj-ea"/>
                <a:cs typeface="Times New Roman"/>
              </a:rPr>
              <a:t>チーム</a:t>
            </a:r>
            <a:r>
              <a:rPr lang="ja-JP" altLang="ja-JP" sz="1600" kern="100" dirty="0">
                <a:latin typeface="+mj-ea"/>
                <a:ea typeface="+mj-ea"/>
                <a:cs typeface="Times New Roman"/>
              </a:rPr>
              <a:t>で朝会　</a:t>
            </a:r>
            <a:r>
              <a:rPr lang="ja-JP" altLang="en-US" sz="1600" kern="100" dirty="0" smtClean="0">
                <a:latin typeface="+mj-ea"/>
                <a:ea typeface="+mj-ea"/>
                <a:cs typeface="Times New Roman"/>
              </a:rPr>
              <a:t>チーム学習　</a:t>
            </a:r>
            <a:r>
              <a:rPr lang="ja-JP" altLang="ja-JP" sz="1600" kern="100" dirty="0" smtClean="0">
                <a:latin typeface="+mj-ea"/>
                <a:ea typeface="+mj-ea"/>
                <a:cs typeface="Times New Roman"/>
              </a:rPr>
              <a:t>トップ</a:t>
            </a:r>
            <a:r>
              <a:rPr lang="ja-JP" altLang="ja-JP" sz="1600" kern="100" dirty="0">
                <a:latin typeface="+mj-ea"/>
                <a:ea typeface="+mj-ea"/>
                <a:cs typeface="Times New Roman"/>
              </a:rPr>
              <a:t>の現場</a:t>
            </a:r>
            <a:r>
              <a:rPr lang="ja-JP" altLang="ja-JP" sz="1600" kern="100" dirty="0" smtClean="0">
                <a:latin typeface="+mj-ea"/>
                <a:ea typeface="+mj-ea"/>
                <a:cs typeface="Times New Roman"/>
              </a:rPr>
              <a:t>巡回</a:t>
            </a:r>
            <a:r>
              <a:rPr lang="ja-JP" altLang="en-US" sz="1600" kern="100" dirty="0" smtClean="0">
                <a:latin typeface="+mj-ea"/>
                <a:ea typeface="+mj-ea"/>
                <a:cs typeface="Times New Roman"/>
              </a:rPr>
              <a:t>で説明</a:t>
            </a:r>
            <a:r>
              <a:rPr lang="ja-JP" altLang="ja-JP" sz="1600" kern="100" dirty="0" smtClean="0">
                <a:latin typeface="+mj-ea"/>
                <a:ea typeface="+mj-ea"/>
                <a:cs typeface="Times New Roman"/>
              </a:rPr>
              <a:t>（</a:t>
            </a:r>
            <a:r>
              <a:rPr lang="ja-JP" altLang="ja-JP" sz="1600" kern="100" dirty="0">
                <a:latin typeface="+mj-ea"/>
                <a:ea typeface="+mj-ea"/>
                <a:cs typeface="Times New Roman"/>
              </a:rPr>
              <a:t>毎月）　　　</a:t>
            </a:r>
          </a:p>
          <a:p>
            <a:pPr marL="0" indent="0" algn="just" fontAlgn="auto">
              <a:spcAft>
                <a:spcPts val="0"/>
              </a:spcAft>
              <a:buFont typeface="Arial" pitchFamily="34" charset="0"/>
              <a:buNone/>
              <a:defRPr/>
            </a:pPr>
            <a:r>
              <a:rPr lang="ja-JP" altLang="en-US" sz="2000" u="sng" kern="100" dirty="0">
                <a:solidFill>
                  <a:srgbClr val="0070C0"/>
                </a:solidFill>
                <a:latin typeface="+mj-ea"/>
                <a:ea typeface="+mj-ea"/>
                <a:cs typeface="Times New Roman"/>
              </a:rPr>
              <a:t>④</a:t>
            </a:r>
            <a:r>
              <a:rPr lang="ja-JP" altLang="en-US" sz="2000" u="sng" kern="100" dirty="0" smtClean="0">
                <a:solidFill>
                  <a:srgbClr val="0070C0"/>
                </a:solidFill>
                <a:latin typeface="+mj-ea"/>
                <a:ea typeface="+mj-ea"/>
                <a:cs typeface="Times New Roman"/>
              </a:rPr>
              <a:t>部門内情報共有、学習の仕組みを強化</a:t>
            </a:r>
            <a:endParaRPr lang="en-US" altLang="ja-JP" sz="2000" u="sng"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1600" kern="100" dirty="0">
                <a:latin typeface="+mj-ea"/>
                <a:ea typeface="+mj-ea"/>
                <a:cs typeface="Times New Roman"/>
              </a:rPr>
              <a:t>　</a:t>
            </a:r>
            <a:r>
              <a:rPr lang="ja-JP" altLang="en-US" sz="1600" kern="100" dirty="0" smtClean="0">
                <a:latin typeface="+mj-ea"/>
                <a:ea typeface="+mj-ea"/>
                <a:cs typeface="Times New Roman"/>
              </a:rPr>
              <a:t>　</a:t>
            </a:r>
            <a:r>
              <a:rPr lang="en-US" altLang="ja-JP" sz="1600" kern="100" dirty="0" smtClean="0">
                <a:latin typeface="+mj-ea"/>
                <a:ea typeface="+mj-ea"/>
                <a:cs typeface="Times New Roman"/>
              </a:rPr>
              <a:t>-</a:t>
            </a:r>
            <a:r>
              <a:rPr lang="ja-JP" altLang="ja-JP" sz="1600" kern="100" dirty="0" smtClean="0">
                <a:latin typeface="+mj-ea"/>
                <a:ea typeface="+mj-ea"/>
                <a:cs typeface="Times New Roman"/>
              </a:rPr>
              <a:t>事例研究会</a:t>
            </a:r>
            <a:r>
              <a:rPr lang="ja-JP" altLang="en-US" sz="1600" kern="100" dirty="0" smtClean="0">
                <a:latin typeface="+mj-ea"/>
                <a:ea typeface="+mj-ea"/>
                <a:cs typeface="Times New Roman"/>
              </a:rPr>
              <a:t>の継続開催：</a:t>
            </a:r>
            <a:r>
              <a:rPr lang="ja-JP" altLang="ja-JP" sz="1600" kern="100" dirty="0" smtClean="0">
                <a:latin typeface="+mj-ea"/>
                <a:ea typeface="+mj-ea"/>
                <a:cs typeface="Times New Roman"/>
              </a:rPr>
              <a:t>半期１回</a:t>
            </a:r>
            <a:r>
              <a:rPr lang="ja-JP" altLang="en-US" sz="1600" kern="100" dirty="0" smtClean="0">
                <a:latin typeface="+mj-ea"/>
                <a:ea typeface="+mj-ea"/>
                <a:cs typeface="Times New Roman"/>
              </a:rPr>
              <a:t>、</a:t>
            </a:r>
            <a:r>
              <a:rPr lang="ja-JP" altLang="ja-JP" sz="1600" kern="100" dirty="0" smtClean="0">
                <a:latin typeface="+mj-ea"/>
                <a:ea typeface="+mj-ea"/>
                <a:cs typeface="Times New Roman"/>
              </a:rPr>
              <a:t>３</a:t>
            </a:r>
            <a:r>
              <a:rPr lang="ja-JP" altLang="ja-JP" sz="1600" kern="100" dirty="0">
                <a:latin typeface="+mj-ea"/>
                <a:ea typeface="+mj-ea"/>
                <a:cs typeface="Times New Roman"/>
              </a:rPr>
              <a:t>～４件</a:t>
            </a:r>
            <a:r>
              <a:rPr lang="ja-JP" altLang="ja-JP" sz="1600" kern="100" dirty="0" smtClean="0">
                <a:latin typeface="+mj-ea"/>
                <a:ea typeface="+mj-ea"/>
                <a:cs typeface="Times New Roman"/>
              </a:rPr>
              <a:t>成功</a:t>
            </a:r>
            <a:r>
              <a:rPr lang="ja-JP" altLang="en-US" sz="1600" kern="100" dirty="0" smtClean="0">
                <a:latin typeface="+mj-ea"/>
                <a:ea typeface="+mj-ea"/>
                <a:cs typeface="Times New Roman"/>
              </a:rPr>
              <a:t>／</a:t>
            </a:r>
            <a:r>
              <a:rPr lang="ja-JP" altLang="ja-JP" sz="1600" kern="100" dirty="0" smtClean="0">
                <a:latin typeface="+mj-ea"/>
                <a:ea typeface="+mj-ea"/>
                <a:cs typeface="Times New Roman"/>
              </a:rPr>
              <a:t>失敗</a:t>
            </a:r>
            <a:r>
              <a:rPr lang="ja-JP" altLang="ja-JP" sz="1600" kern="100" dirty="0">
                <a:latin typeface="+mj-ea"/>
                <a:ea typeface="+mj-ea"/>
                <a:cs typeface="Times New Roman"/>
              </a:rPr>
              <a:t>教訓事例を</a:t>
            </a:r>
            <a:r>
              <a:rPr lang="ja-JP" altLang="ja-JP" sz="1600" kern="100" dirty="0" smtClean="0">
                <a:latin typeface="+mj-ea"/>
                <a:ea typeface="+mj-ea"/>
                <a:cs typeface="Times New Roman"/>
              </a:rPr>
              <a:t>発表</a:t>
            </a:r>
            <a:r>
              <a:rPr lang="ja-JP" altLang="en-US" sz="1600" kern="100" dirty="0" smtClean="0">
                <a:latin typeface="+mj-ea"/>
                <a:ea typeface="+mj-ea"/>
                <a:cs typeface="Times New Roman"/>
              </a:rPr>
              <a:t>・討議</a:t>
            </a:r>
            <a:endParaRPr lang="ja-JP" altLang="ja-JP" sz="1600" kern="100" dirty="0">
              <a:latin typeface="+mj-ea"/>
              <a:ea typeface="+mj-ea"/>
              <a:cs typeface="Times New Roman"/>
            </a:endParaRPr>
          </a:p>
          <a:p>
            <a:pPr marL="0" indent="0" fontAlgn="auto">
              <a:spcAft>
                <a:spcPts val="0"/>
              </a:spcAft>
              <a:buFont typeface="Arial" pitchFamily="34" charset="0"/>
              <a:buNone/>
              <a:defRPr/>
            </a:pPr>
            <a:r>
              <a:rPr lang="ja-JP" altLang="en-US" sz="1600" dirty="0" smtClean="0">
                <a:latin typeface="+mj-ea"/>
                <a:ea typeface="+mj-ea"/>
                <a:cs typeface="Times New Roman"/>
              </a:rPr>
              <a:t>　　</a:t>
            </a:r>
            <a:r>
              <a:rPr lang="en-US" altLang="ja-JP" sz="1600" dirty="0" smtClean="0">
                <a:latin typeface="+mj-ea"/>
                <a:ea typeface="+mj-ea"/>
                <a:cs typeface="Times New Roman"/>
              </a:rPr>
              <a:t>-</a:t>
            </a:r>
            <a:r>
              <a:rPr lang="ja-JP" altLang="en-US" sz="1600" dirty="0" smtClean="0">
                <a:latin typeface="+mj-ea"/>
                <a:ea typeface="+mj-ea"/>
                <a:cs typeface="Times New Roman"/>
              </a:rPr>
              <a:t>部門</a:t>
            </a:r>
            <a:r>
              <a:rPr lang="ja-JP" altLang="ja-JP" sz="1600" dirty="0" smtClean="0">
                <a:latin typeface="+mj-ea"/>
                <a:ea typeface="+mj-ea"/>
                <a:cs typeface="Times New Roman"/>
              </a:rPr>
              <a:t>ナレッジ</a:t>
            </a:r>
            <a:r>
              <a:rPr lang="ja-JP" altLang="en-US" sz="1600" dirty="0" smtClean="0">
                <a:latin typeface="+mj-ea"/>
                <a:ea typeface="+mj-ea"/>
                <a:cs typeface="Times New Roman"/>
              </a:rPr>
              <a:t>の</a:t>
            </a:r>
            <a:r>
              <a:rPr lang="ja-JP" altLang="ja-JP" sz="1600" dirty="0" smtClean="0">
                <a:latin typeface="+mj-ea"/>
                <a:ea typeface="+mj-ea"/>
                <a:cs typeface="Times New Roman"/>
              </a:rPr>
              <a:t>活用</a:t>
            </a:r>
            <a:r>
              <a:rPr lang="ja-JP" altLang="en-US" sz="1600" dirty="0" smtClean="0">
                <a:latin typeface="+mj-ea"/>
                <a:ea typeface="+mj-ea"/>
                <a:cs typeface="Times New Roman"/>
              </a:rPr>
              <a:t>：共有ホルダ、管理者設置　（なかなか根付かず苦労）</a:t>
            </a:r>
            <a:endParaRPr lang="ja-JP" altLang="en-US" sz="1600" dirty="0">
              <a:latin typeface="+mj-ea"/>
              <a:ea typeface="+mj-ea"/>
            </a:endParaRPr>
          </a:p>
        </p:txBody>
      </p:sp>
      <p:sp>
        <p:nvSpPr>
          <p:cNvPr id="4" name="スライド番号プレースホルダー 3"/>
          <p:cNvSpPr>
            <a:spLocks noGrp="1"/>
          </p:cNvSpPr>
          <p:nvPr>
            <p:ph type="sldNum" sz="quarter" idx="12"/>
          </p:nvPr>
        </p:nvSpPr>
        <p:spPr/>
        <p:txBody>
          <a:bodyPr/>
          <a:lstStyle/>
          <a:p>
            <a:pPr>
              <a:defRPr/>
            </a:pPr>
            <a:fld id="{6C62D0EC-3A49-436F-840D-296769555004}" type="slidenum">
              <a:rPr lang="ja-JP" altLang="en-US"/>
              <a:pPr>
                <a:defRPr/>
              </a:pPr>
              <a:t>15</a:t>
            </a:fld>
            <a:endParaRPr lang="ja-JP" altLang="en-US"/>
          </a:p>
        </p:txBody>
      </p:sp>
      <p:sp>
        <p:nvSpPr>
          <p:cNvPr id="6" name="角丸四角形 5"/>
          <p:cNvSpPr/>
          <p:nvPr/>
        </p:nvSpPr>
        <p:spPr>
          <a:xfrm>
            <a:off x="7848600" y="4724400"/>
            <a:ext cx="1187450" cy="720725"/>
          </a:xfrm>
          <a:prstGeom prst="roundRect">
            <a:avLst/>
          </a:prstGeom>
          <a:solidFill>
            <a:srgbClr val="FFFFCC"/>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rgbClr val="0070C0"/>
                </a:solidFill>
                <a:latin typeface="+mj-ea"/>
                <a:ea typeface="+mj-ea"/>
              </a:rPr>
              <a:t>学習する</a:t>
            </a:r>
            <a:endParaRPr lang="en-US" altLang="ja-JP" dirty="0">
              <a:solidFill>
                <a:srgbClr val="0070C0"/>
              </a:solidFill>
              <a:latin typeface="+mj-ea"/>
              <a:ea typeface="+mj-ea"/>
            </a:endParaRPr>
          </a:p>
          <a:p>
            <a:pPr algn="ctr" fontAlgn="auto">
              <a:spcBef>
                <a:spcPts val="0"/>
              </a:spcBef>
              <a:spcAft>
                <a:spcPts val="0"/>
              </a:spcAft>
              <a:defRPr/>
            </a:pPr>
            <a:r>
              <a:rPr lang="ja-JP" altLang="en-US" dirty="0">
                <a:solidFill>
                  <a:srgbClr val="0070C0"/>
                </a:solidFill>
                <a:latin typeface="+mj-ea"/>
                <a:ea typeface="+mj-ea"/>
              </a:rPr>
              <a:t>組織作り</a:t>
            </a:r>
          </a:p>
        </p:txBody>
      </p:sp>
      <p:sp>
        <p:nvSpPr>
          <p:cNvPr id="7" name="右中かっこ 6"/>
          <p:cNvSpPr/>
          <p:nvPr/>
        </p:nvSpPr>
        <p:spPr>
          <a:xfrm>
            <a:off x="7451725" y="4149725"/>
            <a:ext cx="360363" cy="2016125"/>
          </a:xfrm>
          <a:prstGeom prst="rightBrace">
            <a:avLst>
              <a:gd name="adj1" fmla="val 8333"/>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115888"/>
            <a:ext cx="8229600" cy="779462"/>
          </a:xfrm>
        </p:spPr>
        <p:txBody>
          <a:bodyPr rtlCol="0">
            <a:normAutofit/>
          </a:bodyPr>
          <a:lstStyle/>
          <a:p>
            <a:pPr fontAlgn="auto">
              <a:spcAft>
                <a:spcPts val="0"/>
              </a:spcAft>
              <a:defRPr/>
            </a:pPr>
            <a:r>
              <a:rPr lang="ja-JP" altLang="en-US" sz="3200" dirty="0">
                <a:solidFill>
                  <a:prstClr val="black"/>
                </a:solidFill>
                <a:latin typeface="HGP創英角ｺﾞｼｯｸUB" pitchFamily="50" charset="-128"/>
                <a:cs typeface="Times New Roman"/>
              </a:rPr>
              <a:t>４．</a:t>
            </a:r>
            <a:r>
              <a:rPr lang="ja-JP" altLang="ja-JP" sz="3200" dirty="0">
                <a:solidFill>
                  <a:prstClr val="black"/>
                </a:solidFill>
                <a:latin typeface="HGP創英角ｺﾞｼｯｸUB" pitchFamily="50" charset="-128"/>
                <a:cs typeface="Times New Roman"/>
              </a:rPr>
              <a:t>開発現場の改革への</a:t>
            </a:r>
            <a:r>
              <a:rPr lang="ja-JP" altLang="ja-JP" sz="3200" dirty="0">
                <a:solidFill>
                  <a:prstClr val="black"/>
                </a:solidFill>
                <a:latin typeface="HGP創英角ｺﾞｼｯｸUB"/>
                <a:cs typeface="Times New Roman"/>
              </a:rPr>
              <a:t>取組</a:t>
            </a:r>
            <a:r>
              <a:rPr lang="ja-JP" altLang="ja-JP" sz="3200" dirty="0" smtClean="0">
                <a:solidFill>
                  <a:prstClr val="black"/>
                </a:solidFill>
                <a:latin typeface="HGP創英角ｺﾞｼｯｸUB"/>
                <a:cs typeface="Times New Roman"/>
              </a:rPr>
              <a:t>事例</a:t>
            </a:r>
            <a:r>
              <a:rPr lang="ja-JP" altLang="en-US" sz="3200" dirty="0" smtClean="0">
                <a:solidFill>
                  <a:prstClr val="black"/>
                </a:solidFill>
                <a:latin typeface="HGP創英角ｺﾞｼｯｸUB"/>
                <a:cs typeface="Times New Roman"/>
              </a:rPr>
              <a:t>　</a:t>
            </a:r>
            <a:r>
              <a:rPr lang="ja-JP" altLang="en-US" sz="2400" dirty="0" smtClean="0">
                <a:solidFill>
                  <a:prstClr val="black"/>
                </a:solidFill>
                <a:latin typeface="HGP創英角ｺﾞｼｯｸUB"/>
                <a:cs typeface="Times New Roman"/>
              </a:rPr>
              <a:t>（</a:t>
            </a:r>
            <a:r>
              <a:rPr lang="en-US" altLang="ja-JP" sz="2400" dirty="0" smtClean="0">
                <a:solidFill>
                  <a:prstClr val="black"/>
                </a:solidFill>
                <a:latin typeface="HGP創英角ｺﾞｼｯｸUB"/>
                <a:cs typeface="Times New Roman"/>
              </a:rPr>
              <a:t>7/8</a:t>
            </a:r>
            <a:r>
              <a:rPr lang="ja-JP" altLang="en-US" sz="2400" dirty="0" smtClean="0">
                <a:solidFill>
                  <a:prstClr val="black"/>
                </a:solidFill>
                <a:latin typeface="HGP創英角ｺﾞｼｯｸUB"/>
                <a:cs typeface="Times New Roman"/>
              </a:rPr>
              <a:t>）</a:t>
            </a:r>
            <a:endParaRPr lang="ja-JP" altLang="en-US" sz="2400" dirty="0">
              <a:latin typeface="+mj-ea"/>
            </a:endParaRPr>
          </a:p>
        </p:txBody>
      </p:sp>
      <p:sp>
        <p:nvSpPr>
          <p:cNvPr id="3" name="コンテンツ プレースホルダー 2"/>
          <p:cNvSpPr>
            <a:spLocks noGrp="1"/>
          </p:cNvSpPr>
          <p:nvPr>
            <p:ph idx="1"/>
          </p:nvPr>
        </p:nvSpPr>
        <p:spPr>
          <a:xfrm>
            <a:off x="468313" y="981075"/>
            <a:ext cx="8229600" cy="5256213"/>
          </a:xfrm>
        </p:spPr>
        <p:txBody>
          <a:bodyPr rtlCol="0">
            <a:normAutofit fontScale="32500" lnSpcReduction="20000"/>
          </a:bodyPr>
          <a:lstStyle/>
          <a:p>
            <a:pPr marL="0" indent="0" algn="just" fontAlgn="auto">
              <a:spcAft>
                <a:spcPts val="0"/>
              </a:spcAft>
              <a:buFont typeface="Arial" pitchFamily="34" charset="0"/>
              <a:buNone/>
              <a:defRPr/>
            </a:pPr>
            <a:r>
              <a:rPr lang="ja-JP" altLang="en-US" sz="6000" kern="100" dirty="0" smtClean="0">
                <a:latin typeface="+mj-ea"/>
                <a:ea typeface="+mj-ea"/>
                <a:cs typeface="Times New Roman"/>
              </a:rPr>
              <a:t>４．４　成果</a:t>
            </a:r>
            <a:endParaRPr lang="en-US" altLang="ja-JP" sz="6000" kern="100" dirty="0" smtClean="0">
              <a:latin typeface="+mj-ea"/>
              <a:ea typeface="+mj-ea"/>
              <a:cs typeface="Times New Roman"/>
            </a:endParaRPr>
          </a:p>
          <a:p>
            <a:pPr marL="0" indent="0" fontAlgn="auto">
              <a:spcAft>
                <a:spcPts val="0"/>
              </a:spcAft>
              <a:buFont typeface="Arial" pitchFamily="34" charset="0"/>
              <a:buNone/>
              <a:defRPr/>
            </a:pPr>
            <a:endParaRPr lang="en-US" altLang="ja-JP" sz="2800" dirty="0" smtClean="0">
              <a:latin typeface="+mj-ea"/>
              <a:ea typeface="+mj-ea"/>
            </a:endParaRPr>
          </a:p>
          <a:p>
            <a:pPr marL="0" indent="0" fontAlgn="auto">
              <a:spcAft>
                <a:spcPts val="0"/>
              </a:spcAft>
              <a:buFont typeface="Arial" pitchFamily="34" charset="0"/>
              <a:buNone/>
              <a:defRPr/>
            </a:pPr>
            <a:r>
              <a:rPr lang="ja-JP" altLang="en-US" sz="6000" dirty="0" smtClean="0">
                <a:latin typeface="+mj-ea"/>
                <a:ea typeface="+mj-ea"/>
              </a:rPr>
              <a:t>　</a:t>
            </a:r>
            <a:r>
              <a:rPr lang="ja-JP" altLang="en-US" sz="6000" dirty="0">
                <a:latin typeface="+mj-ea"/>
                <a:ea typeface="+mj-ea"/>
              </a:rPr>
              <a:t>　</a:t>
            </a:r>
            <a:r>
              <a:rPr lang="ja-JP" altLang="en-US" sz="6000" dirty="0" smtClean="0">
                <a:latin typeface="+mj-ea"/>
                <a:ea typeface="+mj-ea"/>
              </a:rPr>
              <a:t>①開発体質指標が大幅改善</a:t>
            </a:r>
            <a:endParaRPr lang="en-US" altLang="ja-JP" sz="6000" dirty="0" smtClean="0">
              <a:latin typeface="+mj-ea"/>
              <a:ea typeface="+mj-ea"/>
            </a:endParaRPr>
          </a:p>
          <a:p>
            <a:pPr marL="0" indent="0" fontAlgn="auto">
              <a:spcAft>
                <a:spcPts val="0"/>
              </a:spcAft>
              <a:buFont typeface="Arial" pitchFamily="34" charset="0"/>
              <a:buNone/>
              <a:defRPr/>
            </a:pPr>
            <a:r>
              <a:rPr lang="ja-JP" altLang="en-US" sz="6000" dirty="0">
                <a:latin typeface="+mj-ea"/>
                <a:ea typeface="+mj-ea"/>
              </a:rPr>
              <a:t>　</a:t>
            </a:r>
            <a:r>
              <a:rPr lang="ja-JP" altLang="en-US" sz="6000" dirty="0" smtClean="0">
                <a:latin typeface="+mj-ea"/>
                <a:ea typeface="+mj-ea"/>
              </a:rPr>
              <a:t>　　・納期遵守率大幅改善　　　</a:t>
            </a:r>
            <a:endParaRPr lang="en-US" altLang="ja-JP" sz="6000" dirty="0" smtClean="0">
              <a:latin typeface="+mj-ea"/>
              <a:ea typeface="+mj-ea"/>
            </a:endParaRPr>
          </a:p>
          <a:p>
            <a:pPr marL="0" indent="0" fontAlgn="auto">
              <a:spcAft>
                <a:spcPts val="0"/>
              </a:spcAft>
              <a:buFont typeface="Arial" pitchFamily="34" charset="0"/>
              <a:buNone/>
              <a:defRPr/>
            </a:pPr>
            <a:r>
              <a:rPr lang="ja-JP" altLang="en-US" sz="6000" dirty="0" smtClean="0">
                <a:latin typeface="+mj-ea"/>
                <a:ea typeface="+mj-ea"/>
              </a:rPr>
              <a:t>　　</a:t>
            </a:r>
            <a:r>
              <a:rPr lang="ja-JP" altLang="en-US" sz="6000" dirty="0">
                <a:latin typeface="+mj-ea"/>
                <a:ea typeface="+mj-ea"/>
              </a:rPr>
              <a:t>　</a:t>
            </a:r>
            <a:r>
              <a:rPr lang="ja-JP" altLang="en-US" sz="6000" dirty="0" smtClean="0">
                <a:latin typeface="+mj-ea"/>
                <a:ea typeface="+mj-ea"/>
              </a:rPr>
              <a:t>・重要障害件数激減　</a:t>
            </a:r>
            <a:endParaRPr lang="en-US" altLang="ja-JP" sz="6000" dirty="0" smtClean="0">
              <a:solidFill>
                <a:prstClr val="black"/>
              </a:solidFill>
              <a:latin typeface="+mj-ea"/>
              <a:ea typeface="+mj-ea"/>
            </a:endParaRPr>
          </a:p>
          <a:p>
            <a:pPr marL="0" indent="0" fontAlgn="auto">
              <a:spcAft>
                <a:spcPts val="0"/>
              </a:spcAft>
              <a:buFont typeface="Arial" pitchFamily="34" charset="0"/>
              <a:buNone/>
              <a:defRPr/>
            </a:pPr>
            <a:endParaRPr lang="en-US" altLang="ja-JP" sz="6000" dirty="0" smtClean="0">
              <a:solidFill>
                <a:prstClr val="black"/>
              </a:solidFill>
              <a:latin typeface="+mj-ea"/>
              <a:ea typeface="+mj-ea"/>
            </a:endParaRPr>
          </a:p>
          <a:p>
            <a:pPr marL="0" indent="0" fontAlgn="auto">
              <a:spcAft>
                <a:spcPts val="0"/>
              </a:spcAft>
              <a:buFont typeface="Arial" pitchFamily="34" charset="0"/>
              <a:buNone/>
              <a:defRPr/>
            </a:pPr>
            <a:r>
              <a:rPr lang="ja-JP" altLang="en-US" sz="6000" dirty="0" smtClean="0">
                <a:solidFill>
                  <a:prstClr val="black"/>
                </a:solidFill>
                <a:latin typeface="+mj-ea"/>
                <a:ea typeface="+mj-ea"/>
              </a:rPr>
              <a:t>　</a:t>
            </a:r>
            <a:r>
              <a:rPr lang="ja-JP" altLang="en-US" sz="6000" dirty="0">
                <a:solidFill>
                  <a:prstClr val="black"/>
                </a:solidFill>
                <a:latin typeface="+mj-ea"/>
                <a:ea typeface="+mj-ea"/>
              </a:rPr>
              <a:t>　</a:t>
            </a:r>
            <a:r>
              <a:rPr lang="ja-JP" altLang="en-US" sz="6000" dirty="0" smtClean="0">
                <a:solidFill>
                  <a:prstClr val="black"/>
                </a:solidFill>
                <a:latin typeface="+mj-ea"/>
                <a:ea typeface="+mj-ea"/>
              </a:rPr>
              <a:t>②成功ＰＪの事例発表継続開催</a:t>
            </a:r>
            <a:endParaRPr lang="en-US" altLang="ja-JP" sz="6000" dirty="0" smtClean="0">
              <a:solidFill>
                <a:prstClr val="black"/>
              </a:solidFill>
              <a:latin typeface="+mj-ea"/>
              <a:ea typeface="+mj-ea"/>
            </a:endParaRPr>
          </a:p>
          <a:p>
            <a:pPr marL="0" indent="0" fontAlgn="auto">
              <a:spcAft>
                <a:spcPts val="0"/>
              </a:spcAft>
              <a:buFont typeface="Arial" pitchFamily="34" charset="0"/>
              <a:buNone/>
              <a:defRPr/>
            </a:pPr>
            <a:endParaRPr lang="en-US" altLang="ja-JP" sz="6000" dirty="0" smtClean="0">
              <a:solidFill>
                <a:prstClr val="black"/>
              </a:solidFill>
              <a:latin typeface="+mj-ea"/>
              <a:ea typeface="+mj-ea"/>
            </a:endParaRPr>
          </a:p>
          <a:p>
            <a:pPr marL="0" indent="0" fontAlgn="auto">
              <a:spcAft>
                <a:spcPts val="0"/>
              </a:spcAft>
              <a:buFont typeface="Arial" pitchFamily="34" charset="0"/>
              <a:buNone/>
              <a:defRPr/>
            </a:pPr>
            <a:r>
              <a:rPr lang="ja-JP" altLang="en-US" sz="6000" dirty="0" smtClean="0">
                <a:solidFill>
                  <a:prstClr val="black"/>
                </a:solidFill>
                <a:latin typeface="+mj-ea"/>
                <a:ea typeface="+mj-ea"/>
              </a:rPr>
              <a:t>　</a:t>
            </a:r>
            <a:r>
              <a:rPr lang="ja-JP" altLang="en-US" sz="6000" dirty="0">
                <a:solidFill>
                  <a:prstClr val="black"/>
                </a:solidFill>
                <a:latin typeface="+mj-ea"/>
                <a:ea typeface="+mj-ea"/>
              </a:rPr>
              <a:t>　</a:t>
            </a:r>
            <a:r>
              <a:rPr lang="ja-JP" altLang="en-US" sz="6000" dirty="0" smtClean="0">
                <a:solidFill>
                  <a:prstClr val="black"/>
                </a:solidFill>
                <a:latin typeface="+mj-ea"/>
                <a:ea typeface="+mj-ea"/>
              </a:rPr>
              <a:t>③社員満足度調査（ＥＳ）結果の改善　</a:t>
            </a:r>
            <a:endParaRPr lang="en-US" altLang="ja-JP" sz="6000" dirty="0" smtClean="0">
              <a:solidFill>
                <a:prstClr val="black"/>
              </a:solidFill>
              <a:latin typeface="+mj-ea"/>
              <a:ea typeface="+mj-ea"/>
            </a:endParaRPr>
          </a:p>
          <a:p>
            <a:pPr marL="0" indent="0" fontAlgn="auto">
              <a:spcAft>
                <a:spcPts val="0"/>
              </a:spcAft>
              <a:buFont typeface="Arial" pitchFamily="34" charset="0"/>
              <a:buNone/>
              <a:defRPr/>
            </a:pPr>
            <a:endParaRPr lang="en-US" altLang="ja-JP" sz="6000" dirty="0" smtClean="0">
              <a:latin typeface="+mj-ea"/>
              <a:ea typeface="+mj-ea"/>
            </a:endParaRPr>
          </a:p>
          <a:p>
            <a:pPr marL="0" indent="0" fontAlgn="auto">
              <a:spcAft>
                <a:spcPts val="0"/>
              </a:spcAft>
              <a:buFont typeface="Arial" pitchFamily="34" charset="0"/>
              <a:buNone/>
              <a:defRPr/>
            </a:pPr>
            <a:r>
              <a:rPr lang="ja-JP" altLang="en-US" sz="6000" dirty="0" smtClean="0">
                <a:latin typeface="+mj-ea"/>
                <a:ea typeface="+mj-ea"/>
              </a:rPr>
              <a:t>　</a:t>
            </a:r>
            <a:r>
              <a:rPr lang="ja-JP" altLang="en-US" sz="6000" dirty="0">
                <a:latin typeface="+mj-ea"/>
                <a:ea typeface="+mj-ea"/>
              </a:rPr>
              <a:t>　</a:t>
            </a:r>
            <a:r>
              <a:rPr lang="ja-JP" altLang="en-US" sz="6000" dirty="0" smtClean="0">
                <a:latin typeface="+mj-ea"/>
                <a:ea typeface="+mj-ea"/>
              </a:rPr>
              <a:t>④事業部門損益の改善</a:t>
            </a:r>
            <a:endParaRPr lang="en-US" altLang="ja-JP" sz="6000" dirty="0" smtClean="0">
              <a:latin typeface="+mj-ea"/>
              <a:ea typeface="+mj-ea"/>
            </a:endParaRPr>
          </a:p>
          <a:p>
            <a:pPr marL="0" indent="0" fontAlgn="auto">
              <a:spcAft>
                <a:spcPts val="0"/>
              </a:spcAft>
              <a:buFont typeface="Arial" pitchFamily="34" charset="0"/>
              <a:buNone/>
              <a:defRPr/>
            </a:pPr>
            <a:r>
              <a:rPr lang="ja-JP" altLang="en-US" sz="5000" dirty="0" smtClean="0">
                <a:latin typeface="+mj-ea"/>
                <a:ea typeface="+mj-ea"/>
              </a:rPr>
              <a:t>　　　</a:t>
            </a:r>
            <a:endParaRPr lang="en-US" altLang="ja-JP" sz="5000" dirty="0" smtClean="0">
              <a:latin typeface="+mj-ea"/>
              <a:ea typeface="+mj-ea"/>
            </a:endParaRPr>
          </a:p>
          <a:p>
            <a:pPr marL="0" indent="0" fontAlgn="auto">
              <a:spcAft>
                <a:spcPts val="0"/>
              </a:spcAft>
              <a:buFont typeface="Arial" pitchFamily="34" charset="0"/>
              <a:buNone/>
              <a:defRPr/>
            </a:pPr>
            <a:endParaRPr lang="en-US" altLang="ja-JP" sz="2200" dirty="0" smtClean="0">
              <a:solidFill>
                <a:prstClr val="black"/>
              </a:solidFill>
              <a:latin typeface="HGP創英角ｺﾞｼｯｸUB"/>
              <a:ea typeface="HGP創英角ｺﾞｼｯｸUB"/>
            </a:endParaRPr>
          </a:p>
          <a:p>
            <a:pPr marL="0" indent="0" fontAlgn="auto">
              <a:spcAft>
                <a:spcPts val="0"/>
              </a:spcAft>
              <a:buFont typeface="Arial" pitchFamily="34" charset="0"/>
              <a:buNone/>
              <a:defRPr/>
            </a:pPr>
            <a:endParaRPr lang="en-US" altLang="ja-JP" sz="2200" dirty="0" smtClean="0">
              <a:solidFill>
                <a:prstClr val="black"/>
              </a:solidFill>
              <a:latin typeface="HGP創英角ｺﾞｼｯｸUB"/>
              <a:ea typeface="HGP創英角ｺﾞｼｯｸUB"/>
            </a:endParaRPr>
          </a:p>
          <a:p>
            <a:pPr marL="0" indent="0" fontAlgn="auto">
              <a:spcAft>
                <a:spcPts val="0"/>
              </a:spcAft>
              <a:buFont typeface="Arial" pitchFamily="34" charset="0"/>
              <a:buNone/>
              <a:defRPr/>
            </a:pPr>
            <a:endParaRPr lang="en-US" altLang="ja-JP" sz="2200" dirty="0" smtClean="0">
              <a:solidFill>
                <a:prstClr val="black"/>
              </a:solidFill>
              <a:latin typeface="HGP創英角ｺﾞｼｯｸUB"/>
              <a:ea typeface="HGP創英角ｺﾞｼｯｸUB"/>
            </a:endParaRPr>
          </a:p>
          <a:p>
            <a:pPr marL="0" indent="0" fontAlgn="auto">
              <a:spcAft>
                <a:spcPts val="0"/>
              </a:spcAft>
              <a:buFont typeface="Arial" pitchFamily="34" charset="0"/>
              <a:buNone/>
              <a:defRPr/>
            </a:pPr>
            <a:endParaRPr lang="en-US" altLang="ja-JP" sz="2200" dirty="0">
              <a:solidFill>
                <a:prstClr val="black"/>
              </a:solidFill>
              <a:latin typeface="HGP創英角ｺﾞｼｯｸUB"/>
              <a:ea typeface="HGP創英角ｺﾞｼｯｸUB"/>
            </a:endParaRPr>
          </a:p>
          <a:p>
            <a:pPr marL="0" indent="0" fontAlgn="auto">
              <a:spcAft>
                <a:spcPts val="0"/>
              </a:spcAft>
              <a:buFont typeface="Arial" pitchFamily="34" charset="0"/>
              <a:buNone/>
              <a:defRPr/>
            </a:pPr>
            <a:r>
              <a:rPr lang="ja-JP" altLang="en-US" sz="2600" dirty="0" smtClean="0">
                <a:solidFill>
                  <a:prstClr val="black"/>
                </a:solidFill>
                <a:latin typeface="HGP創英角ｺﾞｼｯｸUB"/>
                <a:ea typeface="HGP創英角ｺﾞｼｯｸUB"/>
              </a:rPr>
              <a:t>　　</a:t>
            </a:r>
            <a:r>
              <a:rPr lang="ja-JP" altLang="en-US" sz="6000" dirty="0" smtClean="0">
                <a:solidFill>
                  <a:srgbClr val="0070C0"/>
                </a:solidFill>
                <a:latin typeface="HGP創英角ｺﾞｼｯｸUB"/>
                <a:ea typeface="HGP創英角ｺﾞｼｯｸUB"/>
              </a:rPr>
              <a:t>★部門経営から開発までのプロセスの標準が図られ、</a:t>
            </a:r>
            <a:endParaRPr lang="en-US" altLang="ja-JP" sz="6000" dirty="0">
              <a:solidFill>
                <a:srgbClr val="0070C0"/>
              </a:solidFill>
              <a:latin typeface="HGP創英角ｺﾞｼｯｸUB"/>
              <a:ea typeface="HGP創英角ｺﾞｼｯｸUB"/>
            </a:endParaRPr>
          </a:p>
          <a:p>
            <a:pPr marL="0" indent="0" fontAlgn="auto">
              <a:spcAft>
                <a:spcPts val="0"/>
              </a:spcAft>
              <a:buFont typeface="Arial" pitchFamily="34" charset="0"/>
              <a:buNone/>
              <a:defRPr/>
            </a:pPr>
            <a:r>
              <a:rPr lang="ja-JP" altLang="en-US" sz="6000" dirty="0">
                <a:solidFill>
                  <a:srgbClr val="0070C0"/>
                </a:solidFill>
                <a:latin typeface="HGP創英角ｺﾞｼｯｸUB"/>
                <a:ea typeface="HGP創英角ｺﾞｼｯｸUB"/>
              </a:rPr>
              <a:t>　</a:t>
            </a:r>
            <a:r>
              <a:rPr lang="ja-JP" altLang="en-US" sz="6000" dirty="0" smtClean="0">
                <a:solidFill>
                  <a:srgbClr val="0070C0"/>
                </a:solidFill>
                <a:latin typeface="HGP創英角ｺﾞｼｯｸUB"/>
                <a:ea typeface="HGP創英角ｺﾞｼｯｸUB"/>
              </a:rPr>
              <a:t>　　組織として学習する体質ができた。</a:t>
            </a:r>
            <a:endParaRPr lang="en-US" altLang="ja-JP" sz="6000" dirty="0">
              <a:solidFill>
                <a:srgbClr val="0070C0"/>
              </a:solidFill>
              <a:latin typeface="HGP創英角ｺﾞｼｯｸUB"/>
              <a:ea typeface="HGP創英角ｺﾞｼｯｸUB"/>
            </a:endParaRPr>
          </a:p>
          <a:p>
            <a:pPr marL="0" indent="0" fontAlgn="auto">
              <a:spcAft>
                <a:spcPts val="0"/>
              </a:spcAft>
              <a:buFont typeface="Arial" pitchFamily="34" charset="0"/>
              <a:buNone/>
              <a:defRPr/>
            </a:pPr>
            <a:endParaRPr lang="en-US" altLang="ja-JP" dirty="0">
              <a:latin typeface="+mj-ea"/>
              <a:ea typeface="+mj-ea"/>
            </a:endParaRPr>
          </a:p>
          <a:p>
            <a:pPr marL="0" indent="0" fontAlgn="auto">
              <a:spcAft>
                <a:spcPts val="0"/>
              </a:spcAft>
              <a:buFont typeface="Arial" pitchFamily="34" charset="0"/>
              <a:buNone/>
              <a:defRPr/>
            </a:pPr>
            <a:endParaRPr lang="ja-JP" altLang="en-US" dirty="0">
              <a:latin typeface="+mj-ea"/>
              <a:ea typeface="+mj-ea"/>
            </a:endParaRPr>
          </a:p>
        </p:txBody>
      </p:sp>
      <p:sp>
        <p:nvSpPr>
          <p:cNvPr id="56323" name="スライド番号プレースホルダー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E30CC77-1B6F-40E4-B2DB-15054555D350}" type="slidenum">
              <a:rPr lang="ja-JP" altLang="en-US">
                <a:solidFill>
                  <a:srgbClr val="898989"/>
                </a:solidFill>
              </a:rPr>
              <a:pPr fontAlgn="base">
                <a:spcBef>
                  <a:spcPct val="0"/>
                </a:spcBef>
                <a:spcAft>
                  <a:spcPct val="0"/>
                </a:spcAft>
              </a:pPr>
              <a:t>16</a:t>
            </a:fld>
            <a:endParaRPr lang="en-US" altLang="ja-JP">
              <a:solidFill>
                <a:srgbClr val="898989"/>
              </a:solidFill>
            </a:endParaRPr>
          </a:p>
        </p:txBody>
      </p:sp>
      <p:sp>
        <p:nvSpPr>
          <p:cNvPr id="5" name="下矢印 4"/>
          <p:cNvSpPr/>
          <p:nvPr/>
        </p:nvSpPr>
        <p:spPr>
          <a:xfrm>
            <a:off x="2987675" y="4292600"/>
            <a:ext cx="1871663" cy="360363"/>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2205038"/>
            <a:ext cx="8507413" cy="4525962"/>
          </a:xfrm>
        </p:spPr>
        <p:txBody>
          <a:bodyPr rtlCol="0">
            <a:normAutofit lnSpcReduction="10000"/>
          </a:bodyPr>
          <a:lstStyle/>
          <a:p>
            <a:pPr algn="just" fontAlgn="auto">
              <a:spcAft>
                <a:spcPts val="0"/>
              </a:spcAft>
              <a:buFont typeface="Arial" pitchFamily="34" charset="0"/>
              <a:buChar char="•"/>
              <a:defRPr/>
            </a:pPr>
            <a:r>
              <a:rPr lang="ja-JP" altLang="en-US" sz="2400" kern="100" dirty="0" smtClean="0">
                <a:latin typeface="+mj-ea"/>
                <a:ea typeface="+mj-ea"/>
                <a:cs typeface="Times New Roman"/>
              </a:rPr>
              <a:t>対応策の提言</a:t>
            </a: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400" kern="100" dirty="0">
                <a:latin typeface="+mj-ea"/>
                <a:ea typeface="+mj-ea"/>
                <a:cs typeface="Times New Roman"/>
              </a:rPr>
              <a:t>　</a:t>
            </a:r>
            <a:r>
              <a:rPr lang="ja-JP" altLang="en-US" sz="2400" kern="100" dirty="0" smtClean="0">
                <a:latin typeface="+mj-ea"/>
                <a:ea typeface="+mj-ea"/>
                <a:cs typeface="Times New Roman"/>
              </a:rPr>
              <a:t>　</a:t>
            </a:r>
            <a:r>
              <a:rPr lang="ja-JP" altLang="en-US" sz="2400" kern="100" dirty="0">
                <a:latin typeface="+mj-ea"/>
                <a:ea typeface="+mj-ea"/>
                <a:cs typeface="Times New Roman"/>
              </a:rPr>
              <a:t>①</a:t>
            </a:r>
            <a:r>
              <a:rPr lang="ja-JP" altLang="en-US" sz="2400" kern="100" dirty="0" smtClean="0">
                <a:latin typeface="+mj-ea"/>
                <a:ea typeface="+mj-ea"/>
                <a:cs typeface="Times New Roman"/>
              </a:rPr>
              <a:t>政府や業界が指針を示しそれに基づいて</a:t>
            </a:r>
            <a:r>
              <a:rPr lang="ja-JP" altLang="en-US" sz="2400" kern="100" dirty="0" smtClean="0">
                <a:solidFill>
                  <a:srgbClr val="0070C0"/>
                </a:solidFill>
                <a:latin typeface="+mj-ea"/>
                <a:ea typeface="+mj-ea"/>
                <a:cs typeface="Times New Roman"/>
              </a:rPr>
              <a:t>部品化を推進する</a:t>
            </a:r>
            <a:endParaRPr lang="en-US" altLang="ja-JP" sz="2400"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2400" kern="100" dirty="0" smtClean="0">
                <a:solidFill>
                  <a:srgbClr val="0070C0"/>
                </a:solidFill>
                <a:latin typeface="+mj-ea"/>
                <a:ea typeface="+mj-ea"/>
                <a:cs typeface="Times New Roman"/>
              </a:rPr>
              <a:t>　　</a:t>
            </a:r>
            <a:r>
              <a:rPr lang="ja-JP" altLang="en-US" sz="2400" kern="100" dirty="0">
                <a:solidFill>
                  <a:srgbClr val="0070C0"/>
                </a:solidFill>
                <a:latin typeface="+mj-ea"/>
                <a:ea typeface="+mj-ea"/>
                <a:cs typeface="Times New Roman"/>
              </a:rPr>
              <a:t>②</a:t>
            </a:r>
            <a:r>
              <a:rPr lang="ja-JP" altLang="en-US" sz="2400" kern="100" dirty="0" smtClean="0">
                <a:solidFill>
                  <a:srgbClr val="0070C0"/>
                </a:solidFill>
                <a:latin typeface="+mj-ea"/>
                <a:ea typeface="+mj-ea"/>
                <a:cs typeface="Times New Roman"/>
              </a:rPr>
              <a:t>品質管理は工程全体を通じて複合的に実施する</a:t>
            </a:r>
            <a:endParaRPr lang="en-US" altLang="ja-JP" sz="2400"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2400" kern="100" dirty="0">
                <a:solidFill>
                  <a:srgbClr val="0070C0"/>
                </a:solidFill>
                <a:latin typeface="+mj-ea"/>
                <a:ea typeface="+mj-ea"/>
                <a:cs typeface="Times New Roman"/>
              </a:rPr>
              <a:t>　</a:t>
            </a:r>
            <a:r>
              <a:rPr lang="ja-JP" altLang="en-US" sz="2400" kern="100" dirty="0" smtClean="0">
                <a:solidFill>
                  <a:srgbClr val="0070C0"/>
                </a:solidFill>
                <a:latin typeface="+mj-ea"/>
                <a:ea typeface="+mj-ea"/>
                <a:cs typeface="Times New Roman"/>
              </a:rPr>
              <a:t>　</a:t>
            </a:r>
            <a:r>
              <a:rPr lang="ja-JP" altLang="en-US" sz="2400" kern="100" dirty="0">
                <a:solidFill>
                  <a:srgbClr val="0070C0"/>
                </a:solidFill>
                <a:latin typeface="+mj-ea"/>
                <a:ea typeface="+mj-ea"/>
                <a:cs typeface="Times New Roman"/>
              </a:rPr>
              <a:t>③</a:t>
            </a:r>
            <a:r>
              <a:rPr lang="ja-JP" altLang="en-US" sz="2400" kern="100" dirty="0" smtClean="0">
                <a:solidFill>
                  <a:srgbClr val="0070C0"/>
                </a:solidFill>
                <a:latin typeface="+mj-ea"/>
                <a:ea typeface="+mj-ea"/>
                <a:cs typeface="Times New Roman"/>
              </a:rPr>
              <a:t>大規模プロジェクトのマネジメントと人材確保</a:t>
            </a:r>
            <a:endParaRPr lang="en-US" altLang="ja-JP" sz="2400"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2400" kern="100" dirty="0">
                <a:solidFill>
                  <a:srgbClr val="0070C0"/>
                </a:solidFill>
                <a:latin typeface="+mj-ea"/>
                <a:ea typeface="+mj-ea"/>
                <a:cs typeface="Times New Roman"/>
              </a:rPr>
              <a:t>　</a:t>
            </a:r>
            <a:r>
              <a:rPr lang="ja-JP" altLang="en-US" sz="2400" kern="100" dirty="0" smtClean="0">
                <a:solidFill>
                  <a:srgbClr val="0070C0"/>
                </a:solidFill>
                <a:latin typeface="+mj-ea"/>
                <a:ea typeface="+mj-ea"/>
                <a:cs typeface="Times New Roman"/>
              </a:rPr>
              <a:t>　</a:t>
            </a:r>
            <a:r>
              <a:rPr lang="ja-JP" altLang="en-US" sz="2400" kern="100" dirty="0">
                <a:latin typeface="+mj-ea"/>
                <a:ea typeface="+mj-ea"/>
                <a:cs typeface="Times New Roman"/>
              </a:rPr>
              <a:t>④</a:t>
            </a:r>
            <a:r>
              <a:rPr lang="ja-JP" altLang="en-US" sz="2400" kern="100" dirty="0" smtClean="0">
                <a:latin typeface="+mj-ea"/>
                <a:ea typeface="+mj-ea"/>
                <a:cs typeface="Times New Roman"/>
              </a:rPr>
              <a:t>ソフトウェアの知財化を急ぐ</a:t>
            </a: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400" kern="100" dirty="0">
                <a:latin typeface="+mj-ea"/>
                <a:ea typeface="+mj-ea"/>
                <a:cs typeface="Times New Roman"/>
              </a:rPr>
              <a:t>　</a:t>
            </a:r>
            <a:r>
              <a:rPr lang="ja-JP" altLang="en-US" sz="2400" kern="100" dirty="0" smtClean="0">
                <a:latin typeface="+mj-ea"/>
                <a:ea typeface="+mj-ea"/>
                <a:cs typeface="Times New Roman"/>
              </a:rPr>
              <a:t>　</a:t>
            </a:r>
            <a:r>
              <a:rPr lang="ja-JP" altLang="en-US" sz="2400" kern="100" dirty="0">
                <a:latin typeface="+mj-ea"/>
                <a:ea typeface="+mj-ea"/>
                <a:cs typeface="Times New Roman"/>
              </a:rPr>
              <a:t>⑤</a:t>
            </a:r>
            <a:r>
              <a:rPr lang="ja-JP" altLang="en-US" sz="2400" kern="100" dirty="0" smtClean="0">
                <a:latin typeface="+mj-ea"/>
                <a:ea typeface="+mj-ea"/>
                <a:cs typeface="Times New Roman"/>
              </a:rPr>
              <a:t>コンテクスト・アウェアとデータ処理に留意する</a:t>
            </a: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400" kern="100" dirty="0" smtClean="0">
                <a:latin typeface="+mj-ea"/>
                <a:ea typeface="+mj-ea"/>
                <a:cs typeface="Times New Roman"/>
              </a:rPr>
              <a:t>　　</a:t>
            </a:r>
            <a:r>
              <a:rPr lang="ja-JP" altLang="en-US" sz="2400" kern="100" dirty="0">
                <a:solidFill>
                  <a:srgbClr val="0070C0"/>
                </a:solidFill>
                <a:latin typeface="+mj-ea"/>
                <a:ea typeface="+mj-ea"/>
                <a:cs typeface="Times New Roman"/>
              </a:rPr>
              <a:t>⑥</a:t>
            </a:r>
            <a:r>
              <a:rPr lang="ja-JP" altLang="en-US" sz="2400" kern="100" dirty="0" smtClean="0">
                <a:solidFill>
                  <a:srgbClr val="0070C0"/>
                </a:solidFill>
                <a:latin typeface="+mj-ea"/>
                <a:ea typeface="+mj-ea"/>
                <a:cs typeface="Times New Roman"/>
              </a:rPr>
              <a:t>セキュリティ対策</a:t>
            </a:r>
            <a:endParaRPr lang="en-US" altLang="ja-JP" sz="2400"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endParaRPr lang="en-US" altLang="ja-JP" sz="1400"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2400" kern="100" dirty="0" smtClean="0">
                <a:solidFill>
                  <a:srgbClr val="0070C0"/>
                </a:solidFill>
                <a:latin typeface="+mj-ea"/>
                <a:ea typeface="+mj-ea"/>
                <a:cs typeface="Times New Roman"/>
              </a:rPr>
              <a:t>　　</a:t>
            </a:r>
            <a:r>
              <a:rPr lang="ja-JP" altLang="en-US" sz="2400" u="sng" kern="100" dirty="0" smtClean="0">
                <a:solidFill>
                  <a:srgbClr val="FF0000"/>
                </a:solidFill>
                <a:latin typeface="+mj-ea"/>
                <a:ea typeface="+mj-ea"/>
                <a:cs typeface="Times New Roman"/>
              </a:rPr>
              <a:t>⑦学習する組織、チーム作り</a:t>
            </a:r>
            <a:endParaRPr lang="en-US" altLang="ja-JP" sz="2400" u="sng" kern="100" dirty="0" smtClean="0">
              <a:solidFill>
                <a:srgbClr val="FF0000"/>
              </a:solidFill>
              <a:latin typeface="+mj-ea"/>
              <a:ea typeface="+mj-ea"/>
              <a:cs typeface="Times New Roman"/>
            </a:endParaRPr>
          </a:p>
          <a:p>
            <a:pPr marL="0" indent="0" algn="just" fontAlgn="auto">
              <a:spcAft>
                <a:spcPts val="0"/>
              </a:spcAft>
              <a:buFont typeface="Arial" pitchFamily="34" charset="0"/>
              <a:buNone/>
              <a:defRPr/>
            </a:pPr>
            <a:r>
              <a:rPr lang="ja-JP" altLang="en-US" sz="2400" kern="100" dirty="0" smtClean="0">
                <a:solidFill>
                  <a:srgbClr val="0070C0"/>
                </a:solidFill>
                <a:latin typeface="+mj-ea"/>
                <a:ea typeface="+mj-ea"/>
                <a:cs typeface="Times New Roman"/>
              </a:rPr>
              <a:t>　　</a:t>
            </a:r>
            <a:r>
              <a:rPr lang="ja-JP" altLang="en-US" sz="2400" u="sng" kern="100" dirty="0" smtClean="0">
                <a:solidFill>
                  <a:srgbClr val="FF0000"/>
                </a:solidFill>
                <a:latin typeface="+mj-ea"/>
                <a:ea typeface="+mj-ea"/>
                <a:cs typeface="Times New Roman"/>
              </a:rPr>
              <a:t>⑧組込みソフト開発部門の地位向上</a:t>
            </a:r>
            <a:r>
              <a:rPr lang="ja-JP" altLang="en-US" sz="2400" kern="100" dirty="0" smtClean="0">
                <a:solidFill>
                  <a:srgbClr val="FF0000"/>
                </a:solidFill>
                <a:latin typeface="+mj-ea"/>
                <a:ea typeface="+mj-ea"/>
                <a:cs typeface="Times New Roman"/>
              </a:rPr>
              <a:t>　</a:t>
            </a:r>
            <a:endParaRPr lang="en-US" altLang="ja-JP" sz="2400" kern="100" dirty="0" smtClean="0">
              <a:solidFill>
                <a:srgbClr val="FF0000"/>
              </a:solidFill>
              <a:latin typeface="+mj-ea"/>
              <a:ea typeface="+mj-ea"/>
              <a:cs typeface="Times New Roman"/>
            </a:endParaRPr>
          </a:p>
          <a:p>
            <a:pPr marL="0" indent="0" algn="just" fontAlgn="auto">
              <a:spcAft>
                <a:spcPts val="0"/>
              </a:spcAft>
              <a:buFont typeface="Arial" pitchFamily="34" charset="0"/>
              <a:buNone/>
              <a:defRPr/>
            </a:pPr>
            <a:r>
              <a:rPr lang="ja-JP" altLang="en-US" sz="2400" kern="100" dirty="0" smtClean="0">
                <a:latin typeface="+mj-ea"/>
                <a:ea typeface="+mj-ea"/>
                <a:cs typeface="Times New Roman"/>
              </a:rPr>
              <a:t>　　</a:t>
            </a:r>
            <a:endParaRPr lang="ja-JP" altLang="en-US" sz="2400" dirty="0">
              <a:latin typeface="+mj-ea"/>
              <a:ea typeface="+mj-ea"/>
            </a:endParaRPr>
          </a:p>
        </p:txBody>
      </p:sp>
      <p:sp>
        <p:nvSpPr>
          <p:cNvPr id="5" name="タイトル 1"/>
          <p:cNvSpPr>
            <a:spLocks noGrp="1"/>
          </p:cNvSpPr>
          <p:nvPr>
            <p:ph type="title"/>
          </p:nvPr>
        </p:nvSpPr>
        <p:spPr>
          <a:xfrm>
            <a:off x="477838" y="1052513"/>
            <a:ext cx="8229600" cy="1008062"/>
          </a:xfrm>
        </p:spPr>
        <p:txBody>
          <a:bodyPr rtlCol="0">
            <a:normAutofit/>
          </a:bodyPr>
          <a:lstStyle/>
          <a:p>
            <a:pPr fontAlgn="auto">
              <a:spcAft>
                <a:spcPts val="0"/>
              </a:spcAft>
              <a:defRPr/>
            </a:pPr>
            <a:r>
              <a:rPr lang="ja-JP" altLang="en-US" sz="2800" dirty="0" smtClean="0">
                <a:latin typeface="+mj-ea"/>
              </a:rPr>
              <a:t>社会への提言の対応策の内、いくつかを実践している</a:t>
            </a:r>
            <a:r>
              <a:rPr lang="en-US" altLang="ja-JP" sz="2800" dirty="0">
                <a:latin typeface="+mj-ea"/>
              </a:rPr>
              <a:t/>
            </a:r>
            <a:br>
              <a:rPr lang="en-US" altLang="ja-JP" sz="2800" dirty="0">
                <a:latin typeface="+mj-ea"/>
              </a:rPr>
            </a:br>
            <a:r>
              <a:rPr lang="ja-JP" altLang="en-US" sz="2800" dirty="0" smtClean="0">
                <a:latin typeface="+mj-ea"/>
              </a:rPr>
              <a:t>（</a:t>
            </a:r>
            <a:r>
              <a:rPr lang="ja-JP" altLang="en-US" sz="2800" dirty="0" smtClean="0">
                <a:solidFill>
                  <a:srgbClr val="0070C0"/>
                </a:solidFill>
                <a:latin typeface="+mj-ea"/>
              </a:rPr>
              <a:t>青色の部分</a:t>
            </a:r>
            <a:r>
              <a:rPr lang="ja-JP" altLang="en-US" sz="2800" dirty="0" smtClean="0">
                <a:latin typeface="+mj-ea"/>
              </a:rPr>
              <a:t>）</a:t>
            </a:r>
            <a:endParaRPr lang="ja-JP" altLang="en-US" sz="2800" dirty="0">
              <a:latin typeface="+mj-ea"/>
            </a:endParaRPr>
          </a:p>
        </p:txBody>
      </p:sp>
      <p:sp>
        <p:nvSpPr>
          <p:cNvPr id="57347" name="スライド番号プレースホルダー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B0D7F7-7031-495D-A7F7-A761F253AA0C}" type="slidenum">
              <a:rPr lang="ja-JP" altLang="en-US">
                <a:solidFill>
                  <a:srgbClr val="898989"/>
                </a:solidFill>
              </a:rPr>
              <a:pPr fontAlgn="base">
                <a:spcBef>
                  <a:spcPct val="0"/>
                </a:spcBef>
                <a:spcAft>
                  <a:spcPct val="0"/>
                </a:spcAft>
              </a:pPr>
              <a:t>17</a:t>
            </a:fld>
            <a:endParaRPr lang="en-US" altLang="ja-JP">
              <a:solidFill>
                <a:srgbClr val="898989"/>
              </a:solidFill>
            </a:endParaRPr>
          </a:p>
        </p:txBody>
      </p:sp>
      <p:sp>
        <p:nvSpPr>
          <p:cNvPr id="6" name="タイトル 1"/>
          <p:cNvSpPr>
            <a:spLocks noGrp="1"/>
          </p:cNvSpPr>
          <p:nvPr/>
        </p:nvSpPr>
        <p:spPr>
          <a:xfrm>
            <a:off x="457200" y="130175"/>
            <a:ext cx="8229600" cy="777875"/>
          </a:xfrm>
          <a:prstGeom prst="rect">
            <a:avLst/>
          </a:prstGeom>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defRPr/>
            </a:pPr>
            <a:r>
              <a:rPr lang="ja-JP" altLang="en-US" sz="3200" dirty="0">
                <a:solidFill>
                  <a:prstClr val="black"/>
                </a:solidFill>
                <a:latin typeface="HGP創英角ｺﾞｼｯｸUB" pitchFamily="50" charset="-128"/>
                <a:cs typeface="Times New Roman"/>
              </a:rPr>
              <a:t>４．</a:t>
            </a:r>
            <a:r>
              <a:rPr lang="ja-JP" altLang="ja-JP" sz="3200" dirty="0">
                <a:solidFill>
                  <a:prstClr val="black"/>
                </a:solidFill>
                <a:latin typeface="HGP創英角ｺﾞｼｯｸUB" pitchFamily="50" charset="-128"/>
                <a:cs typeface="Times New Roman"/>
              </a:rPr>
              <a:t>開発現場の改革への</a:t>
            </a:r>
            <a:r>
              <a:rPr lang="ja-JP" altLang="ja-JP" sz="3200" dirty="0">
                <a:solidFill>
                  <a:prstClr val="black"/>
                </a:solidFill>
                <a:latin typeface="HGP創英角ｺﾞｼｯｸUB"/>
                <a:cs typeface="Times New Roman"/>
              </a:rPr>
              <a:t>取組</a:t>
            </a:r>
            <a:r>
              <a:rPr lang="ja-JP" altLang="ja-JP" sz="3200" dirty="0" smtClean="0">
                <a:solidFill>
                  <a:prstClr val="black"/>
                </a:solidFill>
                <a:latin typeface="HGP創英角ｺﾞｼｯｸUB"/>
                <a:cs typeface="Times New Roman"/>
              </a:rPr>
              <a:t>事例</a:t>
            </a:r>
            <a:r>
              <a:rPr lang="ja-JP" altLang="en-US" sz="3200" dirty="0" smtClean="0">
                <a:solidFill>
                  <a:prstClr val="black"/>
                </a:solidFill>
                <a:latin typeface="HGP創英角ｺﾞｼｯｸUB"/>
                <a:cs typeface="Times New Roman"/>
              </a:rPr>
              <a:t>　</a:t>
            </a:r>
            <a:r>
              <a:rPr lang="ja-JP" altLang="en-US" sz="2400" dirty="0" smtClean="0">
                <a:solidFill>
                  <a:prstClr val="black"/>
                </a:solidFill>
                <a:latin typeface="HGP創英角ｺﾞｼｯｸUB"/>
                <a:cs typeface="Times New Roman"/>
              </a:rPr>
              <a:t>（</a:t>
            </a:r>
            <a:r>
              <a:rPr lang="en-US" altLang="ja-JP" sz="2400" dirty="0" smtClean="0">
                <a:solidFill>
                  <a:prstClr val="black"/>
                </a:solidFill>
                <a:latin typeface="HGP創英角ｺﾞｼｯｸUB"/>
                <a:cs typeface="Times New Roman"/>
              </a:rPr>
              <a:t>8/8</a:t>
            </a:r>
            <a:r>
              <a:rPr lang="ja-JP" altLang="en-US" sz="2400" dirty="0" smtClean="0">
                <a:solidFill>
                  <a:prstClr val="black"/>
                </a:solidFill>
                <a:latin typeface="HGP創英角ｺﾞｼｯｸUB"/>
                <a:cs typeface="Times New Roman"/>
              </a:rPr>
              <a:t>）</a:t>
            </a:r>
            <a:endParaRPr lang="ja-JP" altLang="en-US" sz="2400" dirty="0">
              <a:latin typeface="+mj-ea"/>
            </a:endParaRPr>
          </a:p>
        </p:txBody>
      </p:sp>
      <p:sp>
        <p:nvSpPr>
          <p:cNvPr id="4" name="四角形吹き出し 3"/>
          <p:cNvSpPr/>
          <p:nvPr/>
        </p:nvSpPr>
        <p:spPr>
          <a:xfrm>
            <a:off x="6443663" y="5373688"/>
            <a:ext cx="2449512" cy="576262"/>
          </a:xfrm>
          <a:prstGeom prst="wedgeRectCallout">
            <a:avLst>
              <a:gd name="adj1" fmla="val -60367"/>
              <a:gd name="adj2" fmla="val 25692"/>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dirty="0">
                <a:solidFill>
                  <a:srgbClr val="FF0000"/>
                </a:solidFill>
                <a:latin typeface="+mj-ea"/>
                <a:ea typeface="+mj-ea"/>
              </a:rPr>
              <a:t>2</a:t>
            </a:r>
            <a:r>
              <a:rPr lang="ja-JP" altLang="en-US" dirty="0">
                <a:solidFill>
                  <a:srgbClr val="FF0000"/>
                </a:solidFill>
                <a:latin typeface="+mj-ea"/>
                <a:ea typeface="+mj-ea"/>
              </a:rPr>
              <a:t>点追加：重要なテーマ</a:t>
            </a:r>
          </a:p>
        </p:txBody>
      </p:sp>
      <p:sp>
        <p:nvSpPr>
          <p:cNvPr id="7" name="右中かっこ 6"/>
          <p:cNvSpPr/>
          <p:nvPr/>
        </p:nvSpPr>
        <p:spPr>
          <a:xfrm>
            <a:off x="5795963" y="5445125"/>
            <a:ext cx="360362" cy="720725"/>
          </a:xfrm>
          <a:prstGeom prst="rightBrace">
            <a:avLst/>
          </a:prstGeom>
          <a:noFill/>
          <a:ln w="1905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4463" y="115888"/>
            <a:ext cx="8891587" cy="706437"/>
          </a:xfrm>
        </p:spPr>
        <p:txBody>
          <a:bodyPr rtlCol="0">
            <a:noAutofit/>
          </a:bodyPr>
          <a:lstStyle/>
          <a:p>
            <a:pPr fontAlgn="auto">
              <a:spcAft>
                <a:spcPts val="0"/>
              </a:spcAft>
              <a:defRPr/>
            </a:pPr>
            <a:r>
              <a:rPr lang="ja-JP" altLang="en-US" sz="2800" dirty="0" smtClean="0">
                <a:latin typeface="+mj-ea"/>
                <a:cs typeface="Times New Roman"/>
              </a:rPr>
              <a:t>５．</a:t>
            </a:r>
            <a:r>
              <a:rPr lang="ja-JP" altLang="ja-JP" sz="2800" dirty="0" smtClean="0">
                <a:latin typeface="+mj-ea"/>
                <a:cs typeface="Times New Roman"/>
              </a:rPr>
              <a:t>組込み</a:t>
            </a:r>
            <a:r>
              <a:rPr lang="ja-JP" altLang="ja-JP" sz="2800" dirty="0">
                <a:latin typeface="+mj-ea"/>
                <a:cs typeface="Times New Roman"/>
              </a:rPr>
              <a:t>ソフト企業の改革、改善</a:t>
            </a:r>
            <a:r>
              <a:rPr lang="ja-JP" altLang="ja-JP" sz="2800" dirty="0" smtClean="0">
                <a:latin typeface="+mj-ea"/>
                <a:cs typeface="Times New Roman"/>
              </a:rPr>
              <a:t>アプローチで</a:t>
            </a:r>
            <a:r>
              <a:rPr lang="ja-JP" altLang="en-US" sz="2800" dirty="0" smtClean="0">
                <a:latin typeface="+mj-ea"/>
                <a:cs typeface="Times New Roman"/>
              </a:rPr>
              <a:t>気付いた点</a:t>
            </a:r>
            <a:r>
              <a:rPr lang="ja-JP" altLang="ja-JP" sz="2800" dirty="0">
                <a:latin typeface="+mj-ea"/>
                <a:cs typeface="Times New Roman"/>
              </a:rPr>
              <a:t>　</a:t>
            </a:r>
            <a:endParaRPr lang="ja-JP" altLang="en-US" sz="2800" dirty="0">
              <a:latin typeface="+mj-ea"/>
            </a:endParaRPr>
          </a:p>
        </p:txBody>
      </p:sp>
      <p:sp>
        <p:nvSpPr>
          <p:cNvPr id="3" name="コンテンツ プレースホルダー 2"/>
          <p:cNvSpPr>
            <a:spLocks noGrp="1"/>
          </p:cNvSpPr>
          <p:nvPr>
            <p:ph idx="1"/>
          </p:nvPr>
        </p:nvSpPr>
        <p:spPr>
          <a:xfrm>
            <a:off x="323850" y="981075"/>
            <a:ext cx="8569325" cy="5688013"/>
          </a:xfrm>
        </p:spPr>
        <p:txBody>
          <a:bodyPr rtlCol="0">
            <a:noAutofit/>
          </a:bodyPr>
          <a:lstStyle/>
          <a:p>
            <a:pPr marL="0" indent="0" algn="just" fontAlgn="auto">
              <a:spcAft>
                <a:spcPts val="0"/>
              </a:spcAft>
              <a:buFont typeface="Arial" pitchFamily="34" charset="0"/>
              <a:buNone/>
              <a:defRPr/>
            </a:pPr>
            <a:r>
              <a:rPr lang="ja-JP" altLang="ja-JP" sz="2000" kern="100" dirty="0">
                <a:latin typeface="+mj-ea"/>
                <a:ea typeface="+mj-ea"/>
                <a:cs typeface="Times New Roman"/>
              </a:rPr>
              <a:t>～</a:t>
            </a:r>
            <a:r>
              <a:rPr lang="ja-JP" altLang="ja-JP" sz="2000" kern="100" dirty="0" smtClean="0">
                <a:latin typeface="+mj-ea"/>
                <a:ea typeface="+mj-ea"/>
                <a:cs typeface="Times New Roman"/>
              </a:rPr>
              <a:t>この</a:t>
            </a:r>
            <a:r>
              <a:rPr lang="ja-JP" altLang="en-US" sz="2000" kern="100" dirty="0">
                <a:latin typeface="+mj-ea"/>
                <a:ea typeface="+mj-ea"/>
                <a:cs typeface="Times New Roman"/>
              </a:rPr>
              <a:t>実</a:t>
            </a:r>
            <a:r>
              <a:rPr lang="ja-JP" altLang="en-US" sz="2000" kern="100" dirty="0" smtClean="0">
                <a:latin typeface="+mj-ea"/>
                <a:ea typeface="+mj-ea"/>
                <a:cs typeface="Times New Roman"/>
              </a:rPr>
              <a:t>例経験と</a:t>
            </a:r>
            <a:r>
              <a:rPr lang="ja-JP" altLang="ja-JP" sz="2000" kern="100" dirty="0" smtClean="0">
                <a:latin typeface="+mj-ea"/>
                <a:ea typeface="+mj-ea"/>
                <a:cs typeface="Times New Roman"/>
              </a:rPr>
              <a:t>見聞</a:t>
            </a:r>
            <a:r>
              <a:rPr lang="ja-JP" altLang="ja-JP" sz="2000" kern="100" dirty="0">
                <a:latin typeface="+mj-ea"/>
                <a:ea typeface="+mj-ea"/>
                <a:cs typeface="Times New Roman"/>
              </a:rPr>
              <a:t>した</a:t>
            </a:r>
            <a:r>
              <a:rPr lang="ja-JP" altLang="ja-JP" sz="2000" kern="100" dirty="0" smtClean="0">
                <a:latin typeface="+mj-ea"/>
                <a:ea typeface="+mj-ea"/>
                <a:cs typeface="Times New Roman"/>
              </a:rPr>
              <a:t>情報から～</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1000" kern="100" dirty="0" smtClean="0">
              <a:latin typeface="+mj-ea"/>
              <a:ea typeface="+mj-ea"/>
              <a:cs typeface="Times New Roman"/>
            </a:endParaRPr>
          </a:p>
          <a:p>
            <a:pPr marL="0" indent="0" algn="just" fontAlgn="auto">
              <a:spcAft>
                <a:spcPts val="0"/>
              </a:spcAft>
              <a:buFont typeface="Arial" pitchFamily="34" charset="0"/>
              <a:buNone/>
              <a:defRPr/>
            </a:pPr>
            <a:r>
              <a:rPr lang="ja-JP" altLang="en-US" sz="1800" dirty="0" smtClean="0">
                <a:latin typeface="+mj-ea"/>
                <a:ea typeface="+mj-ea"/>
                <a:cs typeface="Times New Roman"/>
              </a:rPr>
              <a:t>　</a:t>
            </a:r>
            <a:r>
              <a:rPr lang="ja-JP" altLang="en-US" sz="2000" u="sng" dirty="0" smtClean="0">
                <a:solidFill>
                  <a:srgbClr val="0070C0"/>
                </a:solidFill>
                <a:latin typeface="+mj-ea"/>
                <a:ea typeface="+mj-ea"/>
                <a:cs typeface="Times New Roman"/>
              </a:rPr>
              <a:t>①現場の実態把握に工夫を</a:t>
            </a:r>
            <a:endParaRPr lang="en-US" altLang="ja-JP" sz="500" u="sng"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1800" dirty="0">
                <a:solidFill>
                  <a:prstClr val="black"/>
                </a:solidFill>
                <a:latin typeface="+mj-ea"/>
                <a:ea typeface="+mj-ea"/>
                <a:cs typeface="Times New Roman"/>
              </a:rPr>
              <a:t>　</a:t>
            </a:r>
            <a:r>
              <a:rPr lang="ja-JP" altLang="en-US" sz="1800" dirty="0" smtClean="0">
                <a:solidFill>
                  <a:prstClr val="black"/>
                </a:solidFill>
                <a:latin typeface="+mj-ea"/>
                <a:ea typeface="+mj-ea"/>
                <a:cs typeface="Times New Roman"/>
              </a:rPr>
              <a:t>　・現場の一番困っている点を引出し、助けになる意見や具体参考例を出すこと</a:t>
            </a:r>
            <a:endParaRPr lang="en-US" altLang="ja-JP" sz="1800" dirty="0" smtClean="0">
              <a:solidFill>
                <a:prstClr val="black"/>
              </a:solidFill>
              <a:latin typeface="+mj-ea"/>
              <a:ea typeface="+mj-ea"/>
              <a:cs typeface="Times New Roman"/>
            </a:endParaRPr>
          </a:p>
          <a:p>
            <a:pPr marL="0" indent="0" algn="just" fontAlgn="auto">
              <a:spcAft>
                <a:spcPts val="0"/>
              </a:spcAft>
              <a:buFont typeface="Arial" pitchFamily="34" charset="0"/>
              <a:buNone/>
              <a:defRPr/>
            </a:pPr>
            <a:r>
              <a:rPr lang="ja-JP" altLang="en-US" sz="1800" dirty="0">
                <a:solidFill>
                  <a:prstClr val="black"/>
                </a:solidFill>
                <a:latin typeface="+mj-ea"/>
                <a:ea typeface="+mj-ea"/>
                <a:cs typeface="Times New Roman"/>
              </a:rPr>
              <a:t>　</a:t>
            </a:r>
            <a:r>
              <a:rPr lang="ja-JP" altLang="en-US" sz="1800" dirty="0" smtClean="0">
                <a:solidFill>
                  <a:prstClr val="black"/>
                </a:solidFill>
                <a:latin typeface="+mj-ea"/>
                <a:ea typeface="+mj-ea"/>
                <a:cs typeface="Times New Roman"/>
              </a:rPr>
              <a:t>　・組織での裏番長、改革への抵抗者こそ接触を多くし丁寧に対話すること</a:t>
            </a:r>
            <a:endParaRPr lang="en-US" altLang="ja-JP" sz="1800" dirty="0" smtClean="0">
              <a:solidFill>
                <a:prstClr val="black"/>
              </a:solidFill>
              <a:latin typeface="+mj-ea"/>
              <a:ea typeface="+mj-ea"/>
              <a:cs typeface="Times New Roman"/>
            </a:endParaRPr>
          </a:p>
          <a:p>
            <a:pPr marL="0" indent="0" algn="just" fontAlgn="auto">
              <a:spcAft>
                <a:spcPts val="0"/>
              </a:spcAft>
              <a:buFont typeface="Arial" pitchFamily="34" charset="0"/>
              <a:buNone/>
              <a:defRPr/>
            </a:pPr>
            <a:endParaRPr lang="en-US" altLang="ja-JP" sz="700" dirty="0" smtClean="0">
              <a:solidFill>
                <a:prstClr val="black"/>
              </a:solidFill>
              <a:latin typeface="+mj-ea"/>
              <a:ea typeface="+mj-ea"/>
              <a:cs typeface="Times New Roman"/>
            </a:endParaRPr>
          </a:p>
          <a:p>
            <a:pPr marL="0" indent="0" algn="just" fontAlgn="auto">
              <a:spcAft>
                <a:spcPts val="0"/>
              </a:spcAft>
              <a:buFont typeface="Arial" pitchFamily="34" charset="0"/>
              <a:buNone/>
              <a:defRPr/>
            </a:pPr>
            <a:r>
              <a:rPr lang="ja-JP" altLang="en-US" sz="1800" kern="100" dirty="0" smtClean="0">
                <a:solidFill>
                  <a:prstClr val="black"/>
                </a:solidFill>
                <a:latin typeface="+mj-ea"/>
                <a:ea typeface="+mj-ea"/>
                <a:cs typeface="Times New Roman"/>
              </a:rPr>
              <a:t>　</a:t>
            </a:r>
            <a:r>
              <a:rPr lang="ja-JP" altLang="en-US" sz="2000" u="sng" kern="100" dirty="0" smtClean="0">
                <a:solidFill>
                  <a:srgbClr val="0070C0"/>
                </a:solidFill>
                <a:latin typeface="+mj-ea"/>
                <a:ea typeface="+mj-ea"/>
                <a:cs typeface="Times New Roman"/>
              </a:rPr>
              <a:t>②経営、事業運営を構造的に捉えること</a:t>
            </a:r>
            <a:endParaRPr lang="en-US" altLang="ja-JP" sz="2000" u="sng" kern="100" dirty="0">
              <a:solidFill>
                <a:srgbClr val="0070C0"/>
              </a:solidFill>
              <a:latin typeface="HGP創英角ｺﾞｼｯｸUB"/>
              <a:ea typeface="HGP創英角ｺﾞｼｯｸUB"/>
              <a:cs typeface="Times New Roman"/>
            </a:endParaRPr>
          </a:p>
          <a:p>
            <a:pPr marL="0" indent="0" algn="just" fontAlgn="auto">
              <a:spcAft>
                <a:spcPts val="0"/>
              </a:spcAft>
              <a:buFont typeface="Arial" pitchFamily="34" charset="0"/>
              <a:buNone/>
              <a:defRPr/>
            </a:pPr>
            <a:r>
              <a:rPr lang="ja-JP" altLang="en-US" sz="1800" kern="100" dirty="0">
                <a:solidFill>
                  <a:prstClr val="black"/>
                </a:solidFill>
                <a:latin typeface="HGP創英角ｺﾞｼｯｸUB"/>
                <a:ea typeface="HGP創英角ｺﾞｼｯｸUB"/>
                <a:cs typeface="Times New Roman"/>
              </a:rPr>
              <a:t>　　</a:t>
            </a:r>
            <a:r>
              <a:rPr lang="ja-JP" altLang="ja-JP" sz="1800" kern="100" dirty="0">
                <a:solidFill>
                  <a:prstClr val="black"/>
                </a:solidFill>
                <a:latin typeface="HGP創英角ｺﾞｼｯｸUB"/>
                <a:ea typeface="HGP創英角ｺﾞｼｯｸUB"/>
                <a:cs typeface="Times New Roman"/>
              </a:rPr>
              <a:t>・</a:t>
            </a:r>
            <a:r>
              <a:rPr lang="ja-JP" altLang="ja-JP" sz="1800" kern="100" dirty="0" smtClean="0">
                <a:solidFill>
                  <a:prstClr val="black"/>
                </a:solidFill>
                <a:latin typeface="HGP創英角ｺﾞｼｯｸUB"/>
                <a:ea typeface="HGP創英角ｺﾞｼｯｸUB"/>
                <a:cs typeface="Times New Roman"/>
              </a:rPr>
              <a:t>経営</a:t>
            </a:r>
            <a:r>
              <a:rPr lang="ja-JP" altLang="en-US" sz="1800" kern="100" dirty="0" smtClean="0">
                <a:solidFill>
                  <a:prstClr val="black"/>
                </a:solidFill>
                <a:latin typeface="HGP創英角ｺﾞｼｯｸUB"/>
                <a:ea typeface="HGP創英角ｺﾞｼｯｸUB"/>
                <a:cs typeface="Times New Roman"/>
              </a:rPr>
              <a:t>の成熟度</a:t>
            </a:r>
            <a:r>
              <a:rPr lang="ja-JP" altLang="ja-JP" sz="1800" kern="100" dirty="0" smtClean="0">
                <a:solidFill>
                  <a:prstClr val="black"/>
                </a:solidFill>
                <a:latin typeface="HGP創英角ｺﾞｼｯｸUB"/>
                <a:ea typeface="HGP創英角ｺﾞｼｯｸUB"/>
                <a:cs typeface="Times New Roman"/>
              </a:rPr>
              <a:t>分析</a:t>
            </a:r>
            <a:r>
              <a:rPr lang="ja-JP" altLang="en-US" sz="1800" kern="100" dirty="0" smtClean="0">
                <a:solidFill>
                  <a:prstClr val="black"/>
                </a:solidFill>
                <a:latin typeface="HGP創英角ｺﾞｼｯｸUB"/>
                <a:ea typeface="HGP創英角ｺﾞｼｯｸUB"/>
                <a:cs typeface="Times New Roman"/>
              </a:rPr>
              <a:t>に日本経営品質賞の８つのフレームワークは有効</a:t>
            </a:r>
            <a:endParaRPr lang="en-US" altLang="ja-JP" sz="1800" kern="100" dirty="0" smtClean="0">
              <a:solidFill>
                <a:prstClr val="black"/>
              </a:solidFill>
              <a:latin typeface="HGP創英角ｺﾞｼｯｸUB"/>
              <a:ea typeface="HGP創英角ｺﾞｼｯｸUB"/>
              <a:cs typeface="Times New Roman"/>
            </a:endParaRPr>
          </a:p>
          <a:p>
            <a:pPr marL="0" indent="0" algn="just" fontAlgn="auto">
              <a:spcAft>
                <a:spcPts val="0"/>
              </a:spcAft>
              <a:buFont typeface="Arial" pitchFamily="34" charset="0"/>
              <a:buNone/>
              <a:defRPr/>
            </a:pPr>
            <a:r>
              <a:rPr lang="ja-JP" altLang="en-US" sz="1800" kern="100" dirty="0">
                <a:solidFill>
                  <a:prstClr val="black"/>
                </a:solidFill>
                <a:latin typeface="HGP創英角ｺﾞｼｯｸUB"/>
                <a:ea typeface="HGP創英角ｺﾞｼｯｸUB"/>
                <a:cs typeface="Times New Roman"/>
              </a:rPr>
              <a:t>　</a:t>
            </a:r>
            <a:r>
              <a:rPr lang="ja-JP" altLang="en-US" sz="1800" kern="100" dirty="0" smtClean="0">
                <a:solidFill>
                  <a:prstClr val="black"/>
                </a:solidFill>
                <a:latin typeface="HGP創英角ｺﾞｼｯｸUB"/>
                <a:ea typeface="HGP創英角ｺﾞｼｯｸUB"/>
                <a:cs typeface="Times New Roman"/>
              </a:rPr>
              <a:t>　・全社、対象事業部門の年度計画、中計の策定や展開の中身の精査が重要</a:t>
            </a:r>
            <a:endParaRPr lang="en-US" altLang="ja-JP" sz="1800" kern="100" dirty="0" smtClean="0">
              <a:solidFill>
                <a:prstClr val="black"/>
              </a:solidFill>
              <a:latin typeface="HGP創英角ｺﾞｼｯｸUB"/>
              <a:ea typeface="HGP創英角ｺﾞｼｯｸUB"/>
              <a:cs typeface="Times New Roman"/>
            </a:endParaRPr>
          </a:p>
          <a:p>
            <a:pPr marL="0" indent="0" algn="just" fontAlgn="auto">
              <a:spcAft>
                <a:spcPts val="0"/>
              </a:spcAft>
              <a:buFont typeface="Arial" pitchFamily="34" charset="0"/>
              <a:buNone/>
              <a:defRPr/>
            </a:pPr>
            <a:r>
              <a:rPr lang="ja-JP" altLang="en-US" sz="1800" kern="100" dirty="0">
                <a:solidFill>
                  <a:prstClr val="black"/>
                </a:solidFill>
                <a:latin typeface="HGP創英角ｺﾞｼｯｸUB"/>
                <a:ea typeface="HGP創英角ｺﾞｼｯｸUB"/>
                <a:cs typeface="Times New Roman"/>
              </a:rPr>
              <a:t>　</a:t>
            </a:r>
            <a:r>
              <a:rPr lang="ja-JP" altLang="en-US" sz="1800" kern="100" dirty="0" smtClean="0">
                <a:solidFill>
                  <a:prstClr val="black"/>
                </a:solidFill>
                <a:latin typeface="HGP創英角ｺﾞｼｯｸUB"/>
                <a:ea typeface="HGP創英角ｺﾞｼｯｸUB"/>
                <a:cs typeface="Times New Roman"/>
              </a:rPr>
              <a:t>　・</a:t>
            </a:r>
            <a:r>
              <a:rPr lang="ja-JP" altLang="ja-JP" sz="1800" kern="100" dirty="0" smtClean="0">
                <a:latin typeface="+mj-ea"/>
                <a:ea typeface="+mj-ea"/>
                <a:cs typeface="Times New Roman"/>
              </a:rPr>
              <a:t>事業部横断、会社横断</a:t>
            </a:r>
            <a:r>
              <a:rPr lang="ja-JP" altLang="en-US" sz="1800" kern="100" dirty="0" smtClean="0">
                <a:latin typeface="+mj-ea"/>
                <a:ea typeface="+mj-ea"/>
                <a:cs typeface="Times New Roman"/>
              </a:rPr>
              <a:t>組織等タテ、ヨコ、斜めの機能とｲﾝﾀﾌｪｰｽを把握すること</a:t>
            </a:r>
            <a:endParaRPr lang="en-US" altLang="ja-JP" sz="1800" kern="100" dirty="0" smtClean="0">
              <a:latin typeface="+mj-ea"/>
              <a:ea typeface="+mj-ea"/>
              <a:cs typeface="Times New Roman"/>
            </a:endParaRPr>
          </a:p>
          <a:p>
            <a:pPr marL="0" indent="0" algn="just" fontAlgn="auto">
              <a:spcAft>
                <a:spcPts val="0"/>
              </a:spcAft>
              <a:buFont typeface="Arial" pitchFamily="34" charset="0"/>
              <a:buNone/>
              <a:defRPr/>
            </a:pPr>
            <a:r>
              <a:rPr lang="ja-JP" altLang="en-US" sz="1800" kern="100" dirty="0">
                <a:latin typeface="+mj-ea"/>
                <a:ea typeface="+mj-ea"/>
                <a:cs typeface="Times New Roman"/>
              </a:rPr>
              <a:t>　</a:t>
            </a:r>
            <a:r>
              <a:rPr lang="ja-JP" altLang="en-US" sz="1800" kern="100" dirty="0" smtClean="0">
                <a:latin typeface="+mj-ea"/>
                <a:ea typeface="+mj-ea"/>
                <a:cs typeface="Times New Roman"/>
              </a:rPr>
              <a:t>　　力関係でﾊｰﾄﾞ部門が強いｹｰｽあり、ｿﾌﾄ部門の正当な見解を主張、調整すること</a:t>
            </a:r>
            <a:endParaRPr lang="en-US" altLang="ja-JP" sz="18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800" kern="100" dirty="0" smtClean="0">
              <a:latin typeface="+mj-ea"/>
              <a:ea typeface="+mj-ea"/>
              <a:cs typeface="Times New Roman"/>
            </a:endParaRPr>
          </a:p>
          <a:p>
            <a:pPr marL="0" indent="0" algn="just" fontAlgn="auto">
              <a:spcAft>
                <a:spcPts val="0"/>
              </a:spcAft>
              <a:buFont typeface="Arial" pitchFamily="34" charset="0"/>
              <a:buNone/>
              <a:defRPr/>
            </a:pPr>
            <a:r>
              <a:rPr lang="ja-JP" altLang="en-US" sz="1800" kern="100" dirty="0">
                <a:solidFill>
                  <a:prstClr val="black"/>
                </a:solidFill>
                <a:latin typeface="+mj-ea"/>
                <a:ea typeface="+mj-ea"/>
                <a:cs typeface="Times New Roman"/>
              </a:rPr>
              <a:t>　</a:t>
            </a:r>
            <a:r>
              <a:rPr lang="ja-JP" altLang="en-US" sz="2000" u="sng" kern="100" dirty="0" smtClean="0">
                <a:solidFill>
                  <a:srgbClr val="0070C0"/>
                </a:solidFill>
                <a:latin typeface="+mj-ea"/>
                <a:ea typeface="+mj-ea"/>
                <a:cs typeface="Times New Roman"/>
              </a:rPr>
              <a:t>③</a:t>
            </a:r>
            <a:r>
              <a:rPr lang="ja-JP" altLang="ja-JP" sz="2000" u="sng" kern="100" dirty="0" smtClean="0">
                <a:solidFill>
                  <a:srgbClr val="0070C0"/>
                </a:solidFill>
                <a:latin typeface="+mj-ea"/>
                <a:ea typeface="+mj-ea"/>
                <a:cs typeface="Times New Roman"/>
              </a:rPr>
              <a:t>チーム力</a:t>
            </a:r>
            <a:r>
              <a:rPr lang="ja-JP" altLang="ja-JP" sz="2000" u="sng" kern="100" dirty="0">
                <a:solidFill>
                  <a:srgbClr val="0070C0"/>
                </a:solidFill>
                <a:latin typeface="+mj-ea"/>
                <a:ea typeface="+mj-ea"/>
                <a:cs typeface="Times New Roman"/>
              </a:rPr>
              <a:t>、組織力の</a:t>
            </a:r>
            <a:r>
              <a:rPr lang="ja-JP" altLang="ja-JP" sz="2000" u="sng" kern="100" dirty="0" smtClean="0">
                <a:solidFill>
                  <a:srgbClr val="0070C0"/>
                </a:solidFill>
                <a:latin typeface="+mj-ea"/>
                <a:ea typeface="+mj-ea"/>
                <a:cs typeface="Times New Roman"/>
              </a:rPr>
              <a:t>弱さ</a:t>
            </a:r>
            <a:r>
              <a:rPr lang="ja-JP" altLang="en-US" sz="2000" u="sng" kern="100" dirty="0" smtClean="0">
                <a:solidFill>
                  <a:srgbClr val="0070C0"/>
                </a:solidFill>
                <a:latin typeface="+mj-ea"/>
                <a:ea typeface="+mj-ea"/>
                <a:cs typeface="Times New Roman"/>
              </a:rPr>
              <a:t>（仮説）に対する対策に集中</a:t>
            </a:r>
            <a:endParaRPr lang="en-US" altLang="ja-JP" sz="2000" u="sng"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1800" kern="100" dirty="0" smtClean="0">
                <a:solidFill>
                  <a:prstClr val="black"/>
                </a:solidFill>
                <a:latin typeface="HGP創英角ｺﾞｼｯｸUB"/>
                <a:ea typeface="HGP創英角ｺﾞｼｯｸUB"/>
                <a:cs typeface="Times New Roman"/>
              </a:rPr>
              <a:t>　　・担当Ｇに</a:t>
            </a:r>
            <a:r>
              <a:rPr lang="ja-JP" altLang="en-US" sz="1800" kern="100" dirty="0">
                <a:solidFill>
                  <a:prstClr val="black"/>
                </a:solidFill>
                <a:latin typeface="HGP創英角ｺﾞｼｯｸUB"/>
                <a:ea typeface="HGP創英角ｺﾞｼｯｸUB"/>
                <a:cs typeface="Times New Roman"/>
              </a:rPr>
              <a:t>自分達で考えさせ実行させ、多少失敗</a:t>
            </a:r>
            <a:r>
              <a:rPr lang="ja-JP" altLang="en-US" sz="1800" kern="100" dirty="0" smtClean="0">
                <a:solidFill>
                  <a:prstClr val="black"/>
                </a:solidFill>
                <a:latin typeface="HGP創英角ｺﾞｼｯｸUB"/>
                <a:ea typeface="HGP創英角ｺﾞｼｯｸUB"/>
                <a:cs typeface="Times New Roman"/>
              </a:rPr>
              <a:t>しても許し</a:t>
            </a:r>
            <a:r>
              <a:rPr lang="ja-JP" altLang="en-US" sz="1800" kern="100" dirty="0">
                <a:solidFill>
                  <a:prstClr val="black"/>
                </a:solidFill>
                <a:latin typeface="HGP創英角ｺﾞｼｯｸUB"/>
                <a:ea typeface="HGP創英角ｺﾞｼｯｸUB"/>
                <a:cs typeface="Times New Roman"/>
              </a:rPr>
              <a:t>前向きに改善させること</a:t>
            </a:r>
            <a:endParaRPr lang="en-US" altLang="ja-JP" sz="2000" u="sng" kern="100" dirty="0" smtClean="0">
              <a:solidFill>
                <a:prstClr val="black"/>
              </a:solidFill>
              <a:latin typeface="+mj-ea"/>
              <a:ea typeface="+mj-ea"/>
              <a:cs typeface="Times New Roman"/>
            </a:endParaRPr>
          </a:p>
          <a:p>
            <a:pPr marL="0" indent="0" algn="just" fontAlgn="auto">
              <a:spcAft>
                <a:spcPts val="0"/>
              </a:spcAft>
              <a:buFont typeface="Arial" pitchFamily="34" charset="0"/>
              <a:buNone/>
              <a:defRPr/>
            </a:pPr>
            <a:r>
              <a:rPr lang="ja-JP" altLang="en-US" sz="1800" kern="100" dirty="0">
                <a:solidFill>
                  <a:prstClr val="black"/>
                </a:solidFill>
                <a:latin typeface="+mj-ea"/>
                <a:ea typeface="+mj-ea"/>
                <a:cs typeface="Times New Roman"/>
              </a:rPr>
              <a:t>　</a:t>
            </a:r>
            <a:r>
              <a:rPr lang="ja-JP" altLang="en-US" sz="1800" kern="100" dirty="0" smtClean="0">
                <a:solidFill>
                  <a:prstClr val="black"/>
                </a:solidFill>
                <a:latin typeface="+mj-ea"/>
                <a:ea typeface="+mj-ea"/>
                <a:cs typeface="Times New Roman"/>
              </a:rPr>
              <a:t>　・自分が考える方法論でその組織にうまく適用できないと判断したら、簡易版や他の　　</a:t>
            </a:r>
            <a:endParaRPr lang="en-US" altLang="ja-JP" sz="1800" kern="100" dirty="0" smtClean="0">
              <a:solidFill>
                <a:prstClr val="black"/>
              </a:solidFill>
              <a:latin typeface="+mj-ea"/>
              <a:ea typeface="+mj-ea"/>
              <a:cs typeface="Times New Roman"/>
            </a:endParaRPr>
          </a:p>
          <a:p>
            <a:pPr marL="0" indent="0" algn="just" fontAlgn="auto">
              <a:spcAft>
                <a:spcPts val="0"/>
              </a:spcAft>
              <a:buFont typeface="Arial" pitchFamily="34" charset="0"/>
              <a:buNone/>
              <a:defRPr/>
            </a:pPr>
            <a:r>
              <a:rPr lang="ja-JP" altLang="en-US" sz="1800" kern="100" dirty="0">
                <a:solidFill>
                  <a:prstClr val="black"/>
                </a:solidFill>
                <a:latin typeface="+mj-ea"/>
                <a:ea typeface="+mj-ea"/>
                <a:cs typeface="Times New Roman"/>
              </a:rPr>
              <a:t>　</a:t>
            </a:r>
            <a:r>
              <a:rPr lang="ja-JP" altLang="en-US" sz="1800" kern="100" dirty="0" smtClean="0">
                <a:solidFill>
                  <a:prstClr val="black"/>
                </a:solidFill>
                <a:latin typeface="+mj-ea"/>
                <a:ea typeface="+mj-ea"/>
                <a:cs typeface="Times New Roman"/>
              </a:rPr>
              <a:t>　　方法に柔軟に切り替えること</a:t>
            </a:r>
            <a:endParaRPr lang="en-US" altLang="ja-JP" sz="1800" kern="100" dirty="0" smtClean="0">
              <a:solidFill>
                <a:prstClr val="black"/>
              </a:solidFill>
              <a:latin typeface="+mj-ea"/>
              <a:ea typeface="+mj-ea"/>
              <a:cs typeface="Times New Roman"/>
            </a:endParaRPr>
          </a:p>
          <a:p>
            <a:pPr marL="0" indent="0" algn="just" fontAlgn="auto">
              <a:spcAft>
                <a:spcPts val="0"/>
              </a:spcAft>
              <a:buFont typeface="Arial" pitchFamily="34" charset="0"/>
              <a:buNone/>
              <a:defRPr/>
            </a:pPr>
            <a:endParaRPr lang="en-US" altLang="ja-JP" sz="800" kern="100" dirty="0" smtClean="0">
              <a:solidFill>
                <a:prstClr val="black"/>
              </a:solidFill>
              <a:latin typeface="+mj-ea"/>
              <a:ea typeface="+mj-ea"/>
              <a:cs typeface="Times New Roman"/>
            </a:endParaRPr>
          </a:p>
          <a:p>
            <a:pPr marL="0" indent="0" algn="just" fontAlgn="auto">
              <a:spcAft>
                <a:spcPts val="0"/>
              </a:spcAft>
              <a:buFont typeface="Arial" pitchFamily="34" charset="0"/>
              <a:buNone/>
              <a:defRPr/>
            </a:pPr>
            <a:r>
              <a:rPr lang="ja-JP" altLang="en-US" sz="1800" kern="100" dirty="0" smtClean="0">
                <a:solidFill>
                  <a:prstClr val="black"/>
                </a:solidFill>
                <a:latin typeface="+mj-ea"/>
                <a:ea typeface="+mj-ea"/>
                <a:cs typeface="Times New Roman"/>
              </a:rPr>
              <a:t>　</a:t>
            </a:r>
            <a:r>
              <a:rPr lang="ja-JP" altLang="en-US" sz="2000" u="sng" kern="100" dirty="0" smtClean="0">
                <a:solidFill>
                  <a:srgbClr val="0070C0"/>
                </a:solidFill>
                <a:latin typeface="+mj-ea"/>
                <a:ea typeface="+mj-ea"/>
                <a:cs typeface="Times New Roman"/>
              </a:rPr>
              <a:t>④迷ったら、（自分を含めて、）中期計画</a:t>
            </a:r>
            <a:r>
              <a:rPr lang="ja-JP" altLang="ja-JP" sz="2000" u="sng" kern="100" dirty="0" smtClean="0">
                <a:solidFill>
                  <a:srgbClr val="0070C0"/>
                </a:solidFill>
                <a:latin typeface="+mj-ea"/>
                <a:ea typeface="+mj-ea"/>
                <a:cs typeface="Times New Roman"/>
              </a:rPr>
              <a:t>のロードマップ</a:t>
            </a:r>
            <a:r>
              <a:rPr lang="ja-JP" altLang="en-US" sz="2000" u="sng" kern="100" dirty="0" smtClean="0">
                <a:solidFill>
                  <a:srgbClr val="0070C0"/>
                </a:solidFill>
                <a:latin typeface="+mj-ea"/>
                <a:ea typeface="+mj-ea"/>
                <a:cs typeface="Times New Roman"/>
              </a:rPr>
              <a:t>に戻り</a:t>
            </a:r>
            <a:r>
              <a:rPr lang="ja-JP" altLang="ja-JP" sz="2000" u="sng" kern="100" dirty="0" smtClean="0">
                <a:solidFill>
                  <a:srgbClr val="0070C0"/>
                </a:solidFill>
                <a:latin typeface="+mj-ea"/>
                <a:ea typeface="+mj-ea"/>
                <a:cs typeface="Times New Roman"/>
              </a:rPr>
              <a:t>見せること</a:t>
            </a:r>
            <a:endParaRPr lang="ja-JP" altLang="ja-JP" sz="2000" u="sng" kern="100" dirty="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1800" kern="100" dirty="0" smtClean="0">
                <a:latin typeface="+mj-ea"/>
                <a:ea typeface="+mj-ea"/>
                <a:cs typeface="Times New Roman"/>
              </a:rPr>
              <a:t>　</a:t>
            </a:r>
            <a:endParaRPr lang="ja-JP" altLang="en-US" sz="1800" dirty="0">
              <a:latin typeface="+mj-ea"/>
              <a:ea typeface="+mj-ea"/>
            </a:endParaRPr>
          </a:p>
        </p:txBody>
      </p:sp>
      <p:sp>
        <p:nvSpPr>
          <p:cNvPr id="4" name="スライド番号プレースホルダー 3"/>
          <p:cNvSpPr>
            <a:spLocks noGrp="1"/>
          </p:cNvSpPr>
          <p:nvPr>
            <p:ph type="sldNum" sz="quarter" idx="12"/>
          </p:nvPr>
        </p:nvSpPr>
        <p:spPr/>
        <p:txBody>
          <a:bodyPr/>
          <a:lstStyle/>
          <a:p>
            <a:pPr>
              <a:defRPr/>
            </a:pPr>
            <a:fld id="{01529547-A360-4145-85AE-836759953302}" type="slidenum">
              <a:rPr lang="ja-JP" altLang="en-US"/>
              <a:pPr>
                <a:defRPr/>
              </a:pPr>
              <a:t>18</a:t>
            </a:fld>
            <a:endParaRPr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38"/>
            <a:ext cx="8229600" cy="836612"/>
          </a:xfrm>
        </p:spPr>
        <p:txBody>
          <a:bodyPr rtlCol="0">
            <a:normAutofit fontScale="90000"/>
          </a:bodyPr>
          <a:lstStyle/>
          <a:p>
            <a:pPr fontAlgn="auto">
              <a:spcAft>
                <a:spcPts val="0"/>
              </a:spcAft>
              <a:defRPr/>
            </a:pPr>
            <a:r>
              <a:rPr lang="ja-JP" altLang="en-US" sz="3200" dirty="0" smtClean="0"/>
              <a:t>６．組込みソフト業界改革へのアプローチ策の検討</a:t>
            </a:r>
            <a:endParaRPr lang="ja-JP" altLang="en-US" sz="3200" dirty="0"/>
          </a:p>
        </p:txBody>
      </p:sp>
      <p:sp>
        <p:nvSpPr>
          <p:cNvPr id="3" name="コンテンツ プレースホルダー 2"/>
          <p:cNvSpPr>
            <a:spLocks noGrp="1"/>
          </p:cNvSpPr>
          <p:nvPr>
            <p:ph idx="1"/>
          </p:nvPr>
        </p:nvSpPr>
        <p:spPr>
          <a:xfrm>
            <a:off x="395288" y="836613"/>
            <a:ext cx="8569325" cy="5976937"/>
          </a:xfrm>
        </p:spPr>
        <p:txBody>
          <a:bodyPr>
            <a:noAutofit/>
          </a:bodyPr>
          <a:lstStyle/>
          <a:p>
            <a:pPr marL="0" indent="0" algn="just">
              <a:buFont typeface="Arial" charset="0"/>
              <a:buNone/>
            </a:pPr>
            <a:r>
              <a:rPr lang="ja-JP" altLang="en-US" sz="1800" smtClean="0">
                <a:solidFill>
                  <a:srgbClr val="000000"/>
                </a:solidFill>
                <a:latin typeface="HGP創英角ｺﾞｼｯｸUB" pitchFamily="50" charset="-128"/>
                <a:ea typeface="HGP創英角ｺﾞｼｯｸUB" pitchFamily="50" charset="-128"/>
                <a:cs typeface="Times New Roman" pitchFamily="18" charset="0"/>
              </a:rPr>
              <a:t>◆命題：業務</a:t>
            </a:r>
            <a:r>
              <a:rPr lang="ja-JP" altLang="ja-JP" sz="1800" smtClean="0">
                <a:solidFill>
                  <a:srgbClr val="000000"/>
                </a:solidFill>
                <a:latin typeface="HGP創英角ｺﾞｼｯｸUB" pitchFamily="50" charset="-128"/>
                <a:ea typeface="HGP創英角ｺﾞｼｯｸUB" pitchFamily="50" charset="-128"/>
                <a:cs typeface="Times New Roman" pitchFamily="18" charset="0"/>
              </a:rPr>
              <a:t>系システムでのプロジェクト管理、開発プロセス</a:t>
            </a:r>
            <a:r>
              <a:rPr lang="ja-JP" altLang="en-US" sz="1800" smtClean="0">
                <a:solidFill>
                  <a:srgbClr val="000000"/>
                </a:solidFill>
                <a:latin typeface="HGP創英角ｺﾞｼｯｸUB" pitchFamily="50" charset="-128"/>
                <a:ea typeface="HGP創英角ｺﾞｼｯｸUB" pitchFamily="50" charset="-128"/>
                <a:cs typeface="Times New Roman" pitchFamily="18" charset="0"/>
              </a:rPr>
              <a:t>、部品化、セキュリティ</a:t>
            </a:r>
            <a:r>
              <a:rPr lang="ja-JP" altLang="ja-JP" sz="1800" smtClean="0">
                <a:solidFill>
                  <a:srgbClr val="000000"/>
                </a:solidFill>
                <a:latin typeface="HGP創英角ｺﾞｼｯｸUB" pitchFamily="50" charset="-128"/>
                <a:ea typeface="HGP創英角ｺﾞｼｯｸUB" pitchFamily="50" charset="-128"/>
                <a:cs typeface="Times New Roman" pitchFamily="18" charset="0"/>
              </a:rPr>
              <a:t>等の</a:t>
            </a:r>
            <a:endParaRPr lang="en-US" altLang="ja-JP" sz="1800" smtClean="0">
              <a:solidFill>
                <a:srgbClr val="00000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800" smtClean="0">
                <a:solidFill>
                  <a:srgbClr val="000000"/>
                </a:solidFill>
                <a:latin typeface="HGP創英角ｺﾞｼｯｸUB" pitchFamily="50" charset="-128"/>
                <a:ea typeface="HGP創英角ｺﾞｼｯｸUB" pitchFamily="50" charset="-128"/>
                <a:cs typeface="Times New Roman" pitchFamily="18" charset="0"/>
              </a:rPr>
              <a:t>　　　　　</a:t>
            </a:r>
            <a:r>
              <a:rPr lang="ja-JP" altLang="ja-JP" sz="1800" smtClean="0">
                <a:solidFill>
                  <a:srgbClr val="000000"/>
                </a:solidFill>
                <a:latin typeface="HGP創英角ｺﾞｼｯｸUB" pitchFamily="50" charset="-128"/>
                <a:ea typeface="HGP創英角ｺﾞｼｯｸUB" pitchFamily="50" charset="-128"/>
                <a:cs typeface="Times New Roman" pitchFamily="18" charset="0"/>
              </a:rPr>
              <a:t>資産を組込み系ソフト開発企業にトランスファすること</a:t>
            </a:r>
          </a:p>
          <a:p>
            <a:pPr marL="0" indent="0" algn="just">
              <a:buFont typeface="Arial" charset="0"/>
              <a:buNone/>
            </a:pPr>
            <a:r>
              <a:rPr lang="ja-JP" altLang="en-US" sz="1800" smtClean="0">
                <a:latin typeface="HGP創英角ｺﾞｼｯｸUB" pitchFamily="50" charset="-128"/>
                <a:ea typeface="HGP創英角ｺﾞｼｯｸUB" pitchFamily="50" charset="-128"/>
                <a:cs typeface="Times New Roman" pitchFamily="18" charset="0"/>
              </a:rPr>
              <a:t>◆ターゲット</a:t>
            </a:r>
            <a:r>
              <a:rPr lang="ja-JP" altLang="ja-JP" sz="1800" smtClean="0">
                <a:latin typeface="HGP創英角ｺﾞｼｯｸUB" pitchFamily="50" charset="-128"/>
                <a:ea typeface="HGP創英角ｺﾞｼｯｸUB" pitchFamily="50" charset="-128"/>
                <a:cs typeface="Times New Roman" pitchFamily="18" charset="0"/>
              </a:rPr>
              <a:t>業種</a:t>
            </a:r>
            <a:r>
              <a:rPr lang="ja-JP" altLang="en-US" sz="1800" smtClean="0">
                <a:latin typeface="HGP創英角ｺﾞｼｯｸUB" pitchFamily="50" charset="-128"/>
                <a:ea typeface="HGP創英角ｺﾞｼｯｸUB" pitchFamily="50" charset="-128"/>
                <a:cs typeface="Times New Roman" pitchFamily="18" charset="0"/>
              </a:rPr>
              <a:t>と企業規模レベルの</a:t>
            </a:r>
            <a:r>
              <a:rPr lang="ja-JP" altLang="ja-JP" sz="1800" smtClean="0">
                <a:latin typeface="HGP創英角ｺﾞｼｯｸUB" pitchFamily="50" charset="-128"/>
                <a:ea typeface="HGP創英角ｺﾞｼｯｸUB" pitchFamily="50" charset="-128"/>
                <a:cs typeface="Times New Roman" pitchFamily="18" charset="0"/>
              </a:rPr>
              <a:t>絞り込み</a:t>
            </a:r>
          </a:p>
          <a:p>
            <a:pPr marL="0" indent="0" algn="just">
              <a:buFont typeface="Arial" charset="0"/>
              <a:buNone/>
            </a:pPr>
            <a:r>
              <a:rPr lang="ja-JP" altLang="ja-JP" sz="1800" smtClean="0">
                <a:latin typeface="HGP創英角ｺﾞｼｯｸUB" pitchFamily="50" charset="-128"/>
                <a:ea typeface="HGP創英角ｺﾞｼｯｸUB" pitchFamily="50" charset="-128"/>
                <a:cs typeface="Times New Roman" pitchFamily="18" charset="0"/>
              </a:rPr>
              <a:t>　</a:t>
            </a:r>
            <a:r>
              <a:rPr lang="ja-JP" altLang="en-US" sz="1800" smtClean="0">
                <a:latin typeface="HGP創英角ｺﾞｼｯｸUB" pitchFamily="50" charset="-128"/>
                <a:ea typeface="HGP創英角ｺﾞｼｯｸUB" pitchFamily="50" charset="-128"/>
                <a:cs typeface="Times New Roman" pitchFamily="18" charset="0"/>
              </a:rPr>
              <a:t>　　　　アセンブリメーカーは比較的進んでいるが</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部品メーカー</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以下</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がまだ遅れている。</a:t>
            </a:r>
            <a:endParaRPr lang="en-US" altLang="ja-JP" sz="1800" u="sng" smtClean="0">
              <a:solidFill>
                <a:srgbClr val="0070C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endParaRPr lang="ja-JP" altLang="ja-JP" sz="18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800" smtClean="0">
                <a:latin typeface="HGP創英角ｺﾞｼｯｸUB" pitchFamily="50" charset="-128"/>
                <a:ea typeface="HGP創英角ｺﾞｼｯｸUB" pitchFamily="50" charset="-128"/>
                <a:cs typeface="Times New Roman" pitchFamily="18" charset="0"/>
              </a:rPr>
              <a:t>◆</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経験、ノウハウ、資産などの</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トランスファ</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方法を検討したい</a:t>
            </a:r>
            <a:endParaRPr lang="en-US" altLang="ja-JP" sz="1800" u="sng" smtClean="0">
              <a:solidFill>
                <a:srgbClr val="0070C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800" smtClean="0">
                <a:solidFill>
                  <a:srgbClr val="000000"/>
                </a:solidFill>
                <a:latin typeface="HGP創英角ｺﾞｼｯｸUB" pitchFamily="50" charset="-128"/>
                <a:ea typeface="HGP創英角ｺﾞｼｯｸUB" pitchFamily="50" charset="-128"/>
                <a:cs typeface="Times New Roman" pitchFamily="18" charset="0"/>
              </a:rPr>
              <a:t>　</a:t>
            </a:r>
            <a:r>
              <a:rPr lang="ja-JP" altLang="en-US" sz="1800" smtClean="0">
                <a:solidFill>
                  <a:srgbClr val="FF0000"/>
                </a:solidFill>
                <a:latin typeface="HGP創英角ｺﾞｼｯｸUB" pitchFamily="50" charset="-128"/>
                <a:ea typeface="HGP創英角ｺﾞｼｯｸUB" pitchFamily="50" charset="-128"/>
                <a:cs typeface="Times New Roman" pitchFamily="18" charset="0"/>
              </a:rPr>
              <a:t>★変革できる人が</a:t>
            </a:r>
            <a:r>
              <a:rPr lang="ja-JP" altLang="ja-JP" sz="1800" smtClean="0">
                <a:solidFill>
                  <a:srgbClr val="FF0000"/>
                </a:solidFill>
                <a:latin typeface="HGP創英角ｺﾞｼｯｸUB" pitchFamily="50" charset="-128"/>
                <a:ea typeface="HGP創英角ｺﾞｼｯｸUB" pitchFamily="50" charset="-128"/>
                <a:cs typeface="Times New Roman" pitchFamily="18" charset="0"/>
              </a:rPr>
              <a:t>実際に</a:t>
            </a:r>
            <a:r>
              <a:rPr lang="ja-JP" altLang="en-US" sz="1800" smtClean="0">
                <a:solidFill>
                  <a:srgbClr val="FF0000"/>
                </a:solidFill>
                <a:latin typeface="HGP創英角ｺﾞｼｯｸUB" pitchFamily="50" charset="-128"/>
                <a:ea typeface="HGP創英角ｺﾞｼｯｸUB" pitchFamily="50" charset="-128"/>
                <a:cs typeface="Times New Roman" pitchFamily="18" charset="0"/>
              </a:rPr>
              <a:t>組織体に</a:t>
            </a:r>
            <a:r>
              <a:rPr lang="ja-JP" altLang="ja-JP" sz="1800" smtClean="0">
                <a:solidFill>
                  <a:srgbClr val="FF0000"/>
                </a:solidFill>
                <a:latin typeface="HGP創英角ｺﾞｼｯｸUB" pitchFamily="50" charset="-128"/>
                <a:ea typeface="HGP創英角ｺﾞｼｯｸUB" pitchFamily="50" charset="-128"/>
                <a:cs typeface="Times New Roman" pitchFamily="18" charset="0"/>
              </a:rPr>
              <a:t>入ってゆく</a:t>
            </a:r>
            <a:r>
              <a:rPr lang="ja-JP" altLang="en-US" sz="1800" smtClean="0">
                <a:solidFill>
                  <a:srgbClr val="FF0000"/>
                </a:solidFill>
                <a:latin typeface="HGP創英角ｺﾞｼｯｸUB" pitchFamily="50" charset="-128"/>
                <a:ea typeface="HGP創英角ｺﾞｼｯｸUB" pitchFamily="50" charset="-128"/>
                <a:cs typeface="Times New Roman" pitchFamily="18" charset="0"/>
              </a:rPr>
              <a:t>ことが有効であると考える</a:t>
            </a:r>
            <a:endParaRPr lang="ja-JP" altLang="ja-JP" sz="1800" smtClean="0">
              <a:solidFill>
                <a:srgbClr val="FF000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ja-JP" sz="1800" smtClean="0">
                <a:latin typeface="HGP創英角ｺﾞｼｯｸUB" pitchFamily="50" charset="-128"/>
                <a:ea typeface="HGP創英角ｺﾞｼｯｸUB" pitchFamily="50" charset="-128"/>
                <a:cs typeface="Times New Roman" pitchFamily="18" charset="0"/>
              </a:rPr>
              <a:t>　パタン１：</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ベンダー系企業人材（退職者含む）を意識した転職、採用の促進</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を</a:t>
            </a:r>
            <a:endParaRPr lang="en-US" altLang="ja-JP" sz="1800" u="sng" smtClean="0">
              <a:solidFill>
                <a:srgbClr val="0070C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800" smtClean="0">
                <a:latin typeface="HGP創英角ｺﾞｼｯｸUB" pitchFamily="50" charset="-128"/>
                <a:ea typeface="HGP創英角ｺﾞｼｯｸUB" pitchFamily="50" charset="-128"/>
                <a:cs typeface="Times New Roman" pitchFamily="18" charset="0"/>
              </a:rPr>
              <a:t>　　　　　　　</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政府、地方公共団体</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等に</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当学会など</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から</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働きかけ</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る。</a:t>
            </a:r>
            <a:endParaRPr lang="en-US" altLang="ja-JP" sz="1800" u="sng" smtClean="0">
              <a:solidFill>
                <a:srgbClr val="0070C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800" smtClean="0">
                <a:latin typeface="HGP創英角ｺﾞｼｯｸUB" pitchFamily="50" charset="-128"/>
                <a:ea typeface="HGP創英角ｺﾞｼｯｸUB" pitchFamily="50" charset="-128"/>
                <a:cs typeface="Times New Roman" pitchFamily="18" charset="0"/>
              </a:rPr>
              <a:t>　　　　</a:t>
            </a:r>
            <a:r>
              <a:rPr lang="ja-JP" altLang="en-US" sz="1600" smtClean="0">
                <a:latin typeface="HGP創英角ｺﾞｼｯｸUB" pitchFamily="50" charset="-128"/>
                <a:ea typeface="HGP創英角ｺﾞｼｯｸUB" pitchFamily="50" charset="-128"/>
                <a:cs typeface="Times New Roman" pitchFamily="18" charset="0"/>
              </a:rPr>
              <a:t>　備考：・</a:t>
            </a:r>
            <a:r>
              <a:rPr lang="ja-JP" altLang="ja-JP" sz="1600" smtClean="0">
                <a:latin typeface="HGP創英角ｺﾞｼｯｸUB" pitchFamily="50" charset="-128"/>
                <a:ea typeface="HGP創英角ｺﾞｼｯｸUB" pitchFamily="50" charset="-128"/>
                <a:cs typeface="Times New Roman" pitchFamily="18" charset="0"/>
              </a:rPr>
              <a:t>間接部門人材であってもベンダ系の</a:t>
            </a:r>
            <a:r>
              <a:rPr lang="ja-JP" altLang="en-US" sz="1600" smtClean="0">
                <a:latin typeface="HGP創英角ｺﾞｼｯｸUB" pitchFamily="50" charset="-128"/>
                <a:ea typeface="HGP創英角ｺﾞｼｯｸUB" pitchFamily="50" charset="-128"/>
                <a:cs typeface="Times New Roman" pitchFamily="18" charset="0"/>
              </a:rPr>
              <a:t>ノウハウを</a:t>
            </a:r>
            <a:r>
              <a:rPr lang="ja-JP" altLang="ja-JP" sz="1600" smtClean="0">
                <a:latin typeface="HGP創英角ｺﾞｼｯｸUB" pitchFamily="50" charset="-128"/>
                <a:ea typeface="HGP創英角ｺﾞｼｯｸUB" pitchFamily="50" charset="-128"/>
                <a:cs typeface="Times New Roman" pitchFamily="18" charset="0"/>
              </a:rPr>
              <a:t>ユーザ企業の</a:t>
            </a:r>
            <a:r>
              <a:rPr lang="ja-JP" altLang="en-US" sz="1600" smtClean="0">
                <a:latin typeface="HGP創英角ｺﾞｼｯｸUB" pitchFamily="50" charset="-128"/>
                <a:ea typeface="HGP創英角ｺﾞｼｯｸUB" pitchFamily="50" charset="-128"/>
                <a:cs typeface="Times New Roman" pitchFamily="18" charset="0"/>
              </a:rPr>
              <a:t>現場や</a:t>
            </a:r>
            <a:r>
              <a:rPr lang="ja-JP" altLang="ja-JP" sz="1600" smtClean="0">
                <a:latin typeface="HGP創英角ｺﾞｼｯｸUB" pitchFamily="50" charset="-128"/>
                <a:ea typeface="HGP創英角ｺﾞｼｯｸUB" pitchFamily="50" charset="-128"/>
                <a:cs typeface="Times New Roman" pitchFamily="18" charset="0"/>
              </a:rPr>
              <a:t>ＩＳ部</a:t>
            </a:r>
            <a:endParaRPr lang="en-US" altLang="ja-JP" sz="16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600" smtClean="0">
                <a:latin typeface="HGP創英角ｺﾞｼｯｸUB" pitchFamily="50" charset="-128"/>
                <a:ea typeface="HGP創英角ｺﾞｼｯｸUB" pitchFamily="50" charset="-128"/>
                <a:cs typeface="Times New Roman" pitchFamily="18" charset="0"/>
              </a:rPr>
              <a:t>　　　　　　　　　　</a:t>
            </a:r>
            <a:r>
              <a:rPr lang="ja-JP" altLang="ja-JP" sz="1600" smtClean="0">
                <a:latin typeface="HGP創英角ｺﾞｼｯｸUB" pitchFamily="50" charset="-128"/>
                <a:ea typeface="HGP創英角ｺﾞｼｯｸUB" pitchFamily="50" charset="-128"/>
                <a:cs typeface="Times New Roman" pitchFamily="18" charset="0"/>
              </a:rPr>
              <a:t>門へトランスファする価値はある。</a:t>
            </a:r>
            <a:endParaRPr lang="en-US" altLang="ja-JP" sz="16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600" smtClean="0">
                <a:latin typeface="HGP創英角ｺﾞｼｯｸUB" pitchFamily="50" charset="-128"/>
                <a:ea typeface="HGP創英角ｺﾞｼｯｸUB" pitchFamily="50" charset="-128"/>
                <a:cs typeface="Times New Roman" pitchFamily="18" charset="0"/>
              </a:rPr>
              <a:t>　　　　　 　　　　・</a:t>
            </a:r>
            <a:r>
              <a:rPr lang="ja-JP" altLang="ja-JP" sz="1600" smtClean="0">
                <a:latin typeface="HGP創英角ｺﾞｼｯｸUB" pitchFamily="50" charset="-128"/>
                <a:ea typeface="HGP創英角ｺﾞｼｯｸUB" pitchFamily="50" charset="-128"/>
                <a:cs typeface="Times New Roman" pitchFamily="18" charset="0"/>
              </a:rPr>
              <a:t>異業種交流会での</a:t>
            </a:r>
            <a:r>
              <a:rPr lang="ja-JP" altLang="en-US" sz="1600" smtClean="0">
                <a:latin typeface="HGP創英角ｺﾞｼｯｸUB" pitchFamily="50" charset="-128"/>
                <a:ea typeface="HGP創英角ｺﾞｼｯｸUB" pitchFamily="50" charset="-128"/>
                <a:cs typeface="Times New Roman" pitchFamily="18" charset="0"/>
              </a:rPr>
              <a:t>この取組の</a:t>
            </a:r>
            <a:r>
              <a:rPr lang="ja-JP" altLang="ja-JP" sz="1600" smtClean="0">
                <a:latin typeface="HGP創英角ｺﾞｼｯｸUB" pitchFamily="50" charset="-128"/>
                <a:ea typeface="HGP創英角ｺﾞｼｯｸUB" pitchFamily="50" charset="-128"/>
                <a:cs typeface="Times New Roman" pitchFamily="18" charset="0"/>
              </a:rPr>
              <a:t>アピール</a:t>
            </a:r>
            <a:r>
              <a:rPr lang="ja-JP" altLang="en-US" sz="1600" smtClean="0">
                <a:latin typeface="HGP創英角ｺﾞｼｯｸUB" pitchFamily="50" charset="-128"/>
                <a:ea typeface="HGP創英角ｺﾞｼｯｸUB" pitchFamily="50" charset="-128"/>
                <a:cs typeface="Times New Roman" pitchFamily="18" charset="0"/>
              </a:rPr>
              <a:t>。例：</a:t>
            </a:r>
            <a:r>
              <a:rPr lang="ja-JP" altLang="ja-JP" sz="1600" smtClean="0">
                <a:latin typeface="HGP創英角ｺﾞｼｯｸUB" pitchFamily="50" charset="-128"/>
                <a:ea typeface="HGP創英角ｺﾞｼｯｸUB" pitchFamily="50" charset="-128"/>
                <a:cs typeface="Times New Roman" pitchFamily="18" charset="0"/>
              </a:rPr>
              <a:t>山元学校（</a:t>
            </a:r>
            <a:r>
              <a:rPr lang="ja-JP" altLang="en-US" sz="1600" smtClean="0">
                <a:latin typeface="HGP創英角ｺﾞｼｯｸUB" pitchFamily="50" charset="-128"/>
                <a:ea typeface="HGP創英角ｺﾞｼｯｸUB" pitchFamily="50" charset="-128"/>
                <a:cs typeface="Times New Roman" pitchFamily="18" charset="0"/>
              </a:rPr>
              <a:t>国会議員などが</a:t>
            </a:r>
            <a:r>
              <a:rPr lang="ja-JP" altLang="ja-JP" sz="1600" smtClean="0">
                <a:latin typeface="HGP創英角ｺﾞｼｯｸUB" pitchFamily="50" charset="-128"/>
                <a:ea typeface="HGP創英角ｺﾞｼｯｸUB" pitchFamily="50" charset="-128"/>
                <a:cs typeface="Times New Roman" pitchFamily="18" charset="0"/>
              </a:rPr>
              <a:t>参加）</a:t>
            </a:r>
            <a:endParaRPr lang="en-US" altLang="ja-JP" sz="18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800" smtClean="0">
                <a:latin typeface="HGP創英角ｺﾞｼｯｸUB" pitchFamily="50" charset="-128"/>
                <a:ea typeface="HGP創英角ｺﾞｼｯｸUB" pitchFamily="50" charset="-128"/>
                <a:cs typeface="Times New Roman" pitchFamily="18" charset="0"/>
              </a:rPr>
              <a:t>　</a:t>
            </a:r>
            <a:r>
              <a:rPr lang="ja-JP" altLang="ja-JP" sz="1800" smtClean="0">
                <a:latin typeface="HGP創英角ｺﾞｼｯｸUB" pitchFamily="50" charset="-128"/>
                <a:ea typeface="HGP創英角ｺﾞｼｯｸUB" pitchFamily="50" charset="-128"/>
                <a:cs typeface="Times New Roman" pitchFamily="18" charset="0"/>
              </a:rPr>
              <a:t>パタン</a:t>
            </a:r>
            <a:r>
              <a:rPr lang="ja-JP" altLang="en-US" sz="1800" smtClean="0">
                <a:latin typeface="HGP創英角ｺﾞｼｯｸUB" pitchFamily="50" charset="-128"/>
                <a:ea typeface="HGP創英角ｺﾞｼｯｸUB" pitchFamily="50" charset="-128"/>
                <a:cs typeface="Times New Roman" pitchFamily="18" charset="0"/>
              </a:rPr>
              <a:t>２</a:t>
            </a:r>
            <a:r>
              <a:rPr lang="ja-JP" altLang="ja-JP" sz="1800" smtClean="0">
                <a:latin typeface="HGP創英角ｺﾞｼｯｸUB" pitchFamily="50" charset="-128"/>
                <a:ea typeface="HGP創英角ｺﾞｼｯｸUB" pitchFamily="50" charset="-128"/>
                <a:cs typeface="Times New Roman" pitchFamily="18" charset="0"/>
              </a:rPr>
              <a:t>：</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ＪＵＡＳ、</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ＪＡＳＡ、</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業種毎の横断団体</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、組込み系主要企業等でノウハウ保有</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者</a:t>
            </a:r>
            <a:endParaRPr lang="en-US" altLang="ja-JP" sz="1800" u="sng" smtClean="0">
              <a:solidFill>
                <a:srgbClr val="0070C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800" smtClean="0">
                <a:solidFill>
                  <a:srgbClr val="0070C0"/>
                </a:solidFill>
                <a:latin typeface="HGP創英角ｺﾞｼｯｸUB" pitchFamily="50" charset="-128"/>
                <a:ea typeface="HGP創英角ｺﾞｼｯｸUB" pitchFamily="50" charset="-128"/>
                <a:cs typeface="Times New Roman" pitchFamily="18" charset="0"/>
              </a:rPr>
              <a:t>　　　　　　　</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が</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講演や</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セミナーを開催する。</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それをキッカケに支援やコンサルも検討する。</a:t>
            </a:r>
            <a:endParaRPr lang="ja-JP" altLang="ja-JP" sz="18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ja-JP" sz="1800" smtClean="0">
                <a:latin typeface="HGP創英角ｺﾞｼｯｸUB" pitchFamily="50" charset="-128"/>
                <a:ea typeface="HGP創英角ｺﾞｼｯｸUB" pitchFamily="50" charset="-128"/>
                <a:cs typeface="Times New Roman" pitchFamily="18" charset="0"/>
              </a:rPr>
              <a:t>　パタン</a:t>
            </a:r>
            <a:r>
              <a:rPr lang="ja-JP" altLang="en-US" sz="1800" smtClean="0">
                <a:latin typeface="HGP創英角ｺﾞｼｯｸUB" pitchFamily="50" charset="-128"/>
                <a:ea typeface="HGP創英角ｺﾞｼｯｸUB" pitchFamily="50" charset="-128"/>
                <a:cs typeface="Times New Roman" pitchFamily="18" charset="0"/>
              </a:rPr>
              <a:t>３</a:t>
            </a:r>
            <a:r>
              <a:rPr lang="ja-JP" altLang="ja-JP" sz="1800" smtClean="0">
                <a:latin typeface="HGP創英角ｺﾞｼｯｸUB" pitchFamily="50" charset="-128"/>
                <a:ea typeface="HGP創英角ｺﾞｼｯｸUB" pitchFamily="50" charset="-128"/>
                <a:cs typeface="Times New Roman" pitchFamily="18" charset="0"/>
              </a:rPr>
              <a:t>：</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中小企業向けには自治体</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の</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中小企業振興公社等でＩＳ技術支援センター</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等</a:t>
            </a:r>
            <a:r>
              <a:rPr lang="ja-JP" altLang="en-US" sz="1800" smtClean="0">
                <a:solidFill>
                  <a:srgbClr val="0070C0"/>
                </a:solidFill>
                <a:latin typeface="HGP創英角ｺﾞｼｯｸUB" pitchFamily="50" charset="-128"/>
                <a:ea typeface="HGP創英角ｺﾞｼｯｸUB" pitchFamily="50" charset="-128"/>
                <a:cs typeface="Times New Roman" pitchFamily="18" charset="0"/>
              </a:rPr>
              <a:t>　　</a:t>
            </a:r>
            <a:endParaRPr lang="en-US" altLang="ja-JP" sz="1800" smtClean="0">
              <a:solidFill>
                <a:srgbClr val="0070C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800" smtClean="0">
                <a:solidFill>
                  <a:srgbClr val="0070C0"/>
                </a:solidFill>
                <a:latin typeface="HGP創英角ｺﾞｼｯｸUB" pitchFamily="50" charset="-128"/>
                <a:ea typeface="HGP創英角ｺﾞｼｯｸUB" pitchFamily="50" charset="-128"/>
                <a:cs typeface="Times New Roman" pitchFamily="18" charset="0"/>
              </a:rPr>
              <a:t>　　　　　　　</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の</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組織を作り、複数企業向けに支援させる</a:t>
            </a:r>
            <a:r>
              <a:rPr lang="ja-JP" altLang="en-US" sz="1800" u="sng" smtClean="0">
                <a:solidFill>
                  <a:srgbClr val="0070C0"/>
                </a:solidFill>
                <a:latin typeface="HGP創英角ｺﾞｼｯｸUB" pitchFamily="50" charset="-128"/>
                <a:ea typeface="HGP創英角ｺﾞｼｯｸUB" pitchFamily="50" charset="-128"/>
                <a:cs typeface="Times New Roman" pitchFamily="18" charset="0"/>
              </a:rPr>
              <a:t>方法もある</a:t>
            </a:r>
            <a:r>
              <a:rPr lang="ja-JP" altLang="ja-JP" sz="1800" u="sng" smtClean="0">
                <a:solidFill>
                  <a:srgbClr val="0070C0"/>
                </a:solidFill>
                <a:latin typeface="HGP創英角ｺﾞｼｯｸUB" pitchFamily="50" charset="-128"/>
                <a:ea typeface="HGP創英角ｺﾞｼｯｸUB" pitchFamily="50" charset="-128"/>
                <a:cs typeface="Times New Roman" pitchFamily="18" charset="0"/>
              </a:rPr>
              <a:t>。</a:t>
            </a:r>
          </a:p>
          <a:p>
            <a:pPr marL="0" indent="0" algn="just">
              <a:buFont typeface="Arial" charset="0"/>
              <a:buNone/>
            </a:pPr>
            <a:r>
              <a:rPr lang="ja-JP" altLang="ja-JP" sz="1800" smtClean="0">
                <a:latin typeface="HGP創英角ｺﾞｼｯｸUB" pitchFamily="50" charset="-128"/>
                <a:ea typeface="HGP創英角ｺﾞｼｯｸUB" pitchFamily="50" charset="-128"/>
                <a:cs typeface="Times New Roman" pitchFamily="18" charset="0"/>
              </a:rPr>
              <a:t>　</a:t>
            </a:r>
            <a:endParaRPr lang="en-US" altLang="ja-JP" sz="18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200" smtClean="0">
                <a:latin typeface="HGP創英角ｺﾞｼｯｸUB" pitchFamily="50" charset="-128"/>
                <a:ea typeface="HGP創英角ｺﾞｼｯｸUB" pitchFamily="50" charset="-128"/>
                <a:cs typeface="Times New Roman" pitchFamily="18" charset="0"/>
              </a:rPr>
              <a:t>　 </a:t>
            </a:r>
            <a:r>
              <a:rPr lang="ja-JP" altLang="ja-JP" sz="1200" smtClean="0">
                <a:latin typeface="HGP創英角ｺﾞｼｯｸUB" pitchFamily="50" charset="-128"/>
                <a:ea typeface="HGP創英角ｺﾞｼｯｸUB" pitchFamily="50" charset="-128"/>
                <a:cs typeface="Times New Roman" pitchFamily="18" charset="0"/>
              </a:rPr>
              <a:t>参考</a:t>
            </a:r>
            <a:r>
              <a:rPr lang="ja-JP" altLang="en-US" sz="1200" smtClean="0">
                <a:latin typeface="HGP創英角ｺﾞｼｯｸUB" pitchFamily="50" charset="-128"/>
                <a:ea typeface="HGP創英角ｺﾞｼｯｸUB" pitchFamily="50" charset="-128"/>
                <a:cs typeface="Times New Roman" pitchFamily="18" charset="0"/>
              </a:rPr>
              <a:t>好事例：</a:t>
            </a:r>
            <a:r>
              <a:rPr lang="ja-JP" altLang="ja-JP" sz="1200" smtClean="0">
                <a:latin typeface="HGP創英角ｺﾞｼｯｸUB" pitchFamily="50" charset="-128"/>
                <a:ea typeface="HGP創英角ｺﾞｼｯｸUB" pitchFamily="50" charset="-128"/>
                <a:cs typeface="Times New Roman" pitchFamily="18" charset="0"/>
              </a:rPr>
              <a:t>　富士通のＦＩの取り組み（</a:t>
            </a:r>
            <a:r>
              <a:rPr lang="en-US" altLang="ja-JP" sz="1200" smtClean="0">
                <a:latin typeface="HGP創英角ｺﾞｼｯｸUB" pitchFamily="50" charset="-128"/>
                <a:ea typeface="HGP創英角ｺﾞｼｯｸUB" pitchFamily="50" charset="-128"/>
                <a:cs typeface="Times New Roman" pitchFamily="18" charset="0"/>
              </a:rPr>
              <a:t>13/2/20</a:t>
            </a:r>
            <a:r>
              <a:rPr lang="ja-JP" altLang="ja-JP" sz="1200" smtClean="0">
                <a:latin typeface="HGP創英角ｺﾞｼｯｸUB" pitchFamily="50" charset="-128"/>
                <a:ea typeface="HGP創英角ｺﾞｼｯｸUB" pitchFamily="50" charset="-128"/>
                <a:cs typeface="Times New Roman" pitchFamily="18" charset="0"/>
              </a:rPr>
              <a:t>研究会）</a:t>
            </a:r>
            <a:r>
              <a:rPr lang="ja-JP" altLang="en-US" sz="1200" smtClean="0">
                <a:latin typeface="HGP創英角ｺﾞｼｯｸUB" pitchFamily="50" charset="-128"/>
                <a:ea typeface="HGP創英角ｺﾞｼｯｸUB" pitchFamily="50" charset="-128"/>
                <a:cs typeface="Times New Roman" pitchFamily="18" charset="0"/>
              </a:rPr>
              <a:t>　</a:t>
            </a:r>
            <a:r>
              <a:rPr lang="en-US" altLang="ja-JP" sz="1200" smtClean="0">
                <a:latin typeface="HGP創英角ｺﾞｼｯｸUB" pitchFamily="50" charset="-128"/>
                <a:ea typeface="HGP創英角ｺﾞｼｯｸUB" pitchFamily="50" charset="-128"/>
                <a:cs typeface="Times New Roman" pitchFamily="18" charset="0"/>
              </a:rPr>
              <a:t>IT</a:t>
            </a:r>
            <a:r>
              <a:rPr lang="ja-JP" altLang="ja-JP" sz="1200" smtClean="0">
                <a:latin typeface="HGP創英角ｺﾞｼｯｸUB" pitchFamily="50" charset="-128"/>
                <a:ea typeface="HGP創英角ｺﾞｼｯｸUB" pitchFamily="50" charset="-128"/>
                <a:cs typeface="Times New Roman" pitchFamily="18" charset="0"/>
              </a:rPr>
              <a:t>ﾍﾞﾝﾀﾞの力をユーザ企業の現場改善に生かす組織的な取り組み</a:t>
            </a:r>
          </a:p>
          <a:p>
            <a:pPr marL="0" indent="0" algn="just">
              <a:buFont typeface="Arial" charset="0"/>
              <a:buNone/>
            </a:pPr>
            <a:endParaRPr lang="ja-JP" altLang="en-US" sz="1600" smtClean="0">
              <a:latin typeface="HGP創英角ｺﾞｼｯｸUB" pitchFamily="50" charset="-128"/>
              <a:ea typeface="HGP創英角ｺﾞｼｯｸUB" pitchFamily="50" charset="-128"/>
              <a:cs typeface="Times New Roman" pitchFamily="18" charset="0"/>
            </a:endParaRPr>
          </a:p>
        </p:txBody>
      </p:sp>
      <p:sp>
        <p:nvSpPr>
          <p:cNvPr id="4" name="スライド番号プレースホルダー 3"/>
          <p:cNvSpPr>
            <a:spLocks noGrp="1"/>
          </p:cNvSpPr>
          <p:nvPr>
            <p:ph type="sldNum" sz="quarter" idx="12"/>
          </p:nvPr>
        </p:nvSpPr>
        <p:spPr/>
        <p:txBody>
          <a:bodyPr/>
          <a:lstStyle/>
          <a:p>
            <a:pPr>
              <a:defRPr/>
            </a:pPr>
            <a:fld id="{5912F527-6E3F-4036-BDBB-9F62F643972D}" type="slidenum">
              <a:rPr lang="ja-JP" altLang="en-US"/>
              <a:pPr>
                <a:defRPr/>
              </a:pPr>
              <a:t>19</a:t>
            </a:fld>
            <a:endParaRPr lang="ja-JP" altLang="en-US"/>
          </a:p>
        </p:txBody>
      </p:sp>
      <p:sp>
        <p:nvSpPr>
          <p:cNvPr id="5" name="四角形吹き出し 4"/>
          <p:cNvSpPr/>
          <p:nvPr/>
        </p:nvSpPr>
        <p:spPr>
          <a:xfrm>
            <a:off x="6875463" y="2276475"/>
            <a:ext cx="2017712" cy="504825"/>
          </a:xfrm>
          <a:prstGeom prst="wedgeRectCallout">
            <a:avLst>
              <a:gd name="adj1" fmla="val -60367"/>
              <a:gd name="adj2" fmla="val 48697"/>
            </a:avLst>
          </a:prstGeom>
          <a:solidFill>
            <a:srgbClr val="FFFF66"/>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rgbClr val="FF0000"/>
                </a:solidFill>
                <a:latin typeface="+mj-ea"/>
                <a:ea typeface="+mj-ea"/>
              </a:rPr>
              <a:t>人を動かすこと</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3412"/>
          </a:xfrm>
        </p:spPr>
        <p:txBody>
          <a:bodyPr rtlCol="0">
            <a:normAutofit fontScale="90000"/>
          </a:bodyPr>
          <a:lstStyle/>
          <a:p>
            <a:pPr fontAlgn="auto">
              <a:spcAft>
                <a:spcPts val="0"/>
              </a:spcAft>
              <a:defRPr/>
            </a:pPr>
            <a:r>
              <a:rPr lang="ja-JP" altLang="en-US" dirty="0" smtClean="0"/>
              <a:t>内容構成</a:t>
            </a:r>
            <a:endParaRPr lang="ja-JP" altLang="en-US" dirty="0"/>
          </a:p>
        </p:txBody>
      </p:sp>
      <p:sp>
        <p:nvSpPr>
          <p:cNvPr id="3" name="コンテンツ プレースホルダー 2"/>
          <p:cNvSpPr>
            <a:spLocks noGrp="1"/>
          </p:cNvSpPr>
          <p:nvPr>
            <p:ph idx="1"/>
          </p:nvPr>
        </p:nvSpPr>
        <p:spPr>
          <a:xfrm>
            <a:off x="179388" y="1341438"/>
            <a:ext cx="8893175" cy="4525962"/>
          </a:xfrm>
        </p:spPr>
        <p:txBody>
          <a:bodyPr rtlCol="0">
            <a:normAutofit/>
          </a:bodyPr>
          <a:lstStyle/>
          <a:p>
            <a:pPr marL="0" indent="0" fontAlgn="auto">
              <a:spcAft>
                <a:spcPts val="0"/>
              </a:spcAft>
              <a:buFont typeface="Arial" pitchFamily="34" charset="0"/>
              <a:buNone/>
              <a:defRPr/>
            </a:pPr>
            <a:r>
              <a:rPr lang="ja-JP" altLang="en-US" dirty="0">
                <a:solidFill>
                  <a:prstClr val="black"/>
                </a:solidFill>
                <a:latin typeface="+mj-ea"/>
                <a:ea typeface="+mj-ea"/>
                <a:cs typeface="+mj-cs"/>
              </a:rPr>
              <a:t>１．社会への提言の実践が</a:t>
            </a:r>
            <a:r>
              <a:rPr lang="ja-JP" altLang="en-US" dirty="0" smtClean="0">
                <a:solidFill>
                  <a:prstClr val="black"/>
                </a:solidFill>
                <a:latin typeface="+mj-ea"/>
                <a:ea typeface="+mj-ea"/>
                <a:cs typeface="+mj-cs"/>
              </a:rPr>
              <a:t>課題</a:t>
            </a:r>
            <a:endParaRPr lang="en-US" altLang="ja-JP" dirty="0" smtClean="0">
              <a:solidFill>
                <a:prstClr val="black"/>
              </a:solidFill>
              <a:latin typeface="+mj-ea"/>
              <a:ea typeface="+mj-ea"/>
              <a:cs typeface="+mj-cs"/>
            </a:endParaRPr>
          </a:p>
          <a:p>
            <a:pPr marL="0" indent="0" fontAlgn="auto">
              <a:spcAft>
                <a:spcPts val="0"/>
              </a:spcAft>
              <a:buFont typeface="Arial" pitchFamily="34" charset="0"/>
              <a:buNone/>
              <a:defRPr/>
            </a:pPr>
            <a:r>
              <a:rPr lang="ja-JP" altLang="en-US" dirty="0">
                <a:solidFill>
                  <a:prstClr val="black"/>
                </a:solidFill>
                <a:latin typeface="+mj-ea"/>
                <a:ea typeface="+mj-ea"/>
                <a:cs typeface="+mj-cs"/>
              </a:rPr>
              <a:t>２．組込みシステム関連企業、団体の</a:t>
            </a:r>
            <a:r>
              <a:rPr lang="ja-JP" altLang="en-US" dirty="0" smtClean="0">
                <a:solidFill>
                  <a:prstClr val="black"/>
                </a:solidFill>
                <a:latin typeface="+mj-ea"/>
                <a:ea typeface="+mj-ea"/>
                <a:cs typeface="+mj-cs"/>
              </a:rPr>
              <a:t>状況</a:t>
            </a:r>
            <a:endParaRPr lang="en-US" altLang="ja-JP" dirty="0" smtClean="0">
              <a:solidFill>
                <a:prstClr val="black"/>
              </a:solidFill>
              <a:latin typeface="+mj-ea"/>
              <a:ea typeface="+mj-ea"/>
              <a:cs typeface="+mj-cs"/>
            </a:endParaRPr>
          </a:p>
          <a:p>
            <a:pPr marL="0" indent="0" fontAlgn="auto">
              <a:spcAft>
                <a:spcPts val="0"/>
              </a:spcAft>
              <a:buFont typeface="Arial" pitchFamily="34" charset="0"/>
              <a:buNone/>
              <a:defRPr/>
            </a:pPr>
            <a:r>
              <a:rPr lang="ja-JP" altLang="en-US" dirty="0">
                <a:solidFill>
                  <a:prstClr val="black"/>
                </a:solidFill>
                <a:latin typeface="+mj-ea"/>
                <a:ea typeface="+mj-ea"/>
                <a:cs typeface="Times New Roman"/>
              </a:rPr>
              <a:t>３．ユーザ系企業への</a:t>
            </a:r>
            <a:r>
              <a:rPr lang="ja-JP" altLang="en-US" dirty="0" smtClean="0">
                <a:solidFill>
                  <a:prstClr val="black"/>
                </a:solidFill>
                <a:latin typeface="+mj-ea"/>
                <a:ea typeface="+mj-ea"/>
                <a:cs typeface="Times New Roman"/>
              </a:rPr>
              <a:t>アプローチ</a:t>
            </a:r>
            <a:endParaRPr lang="en-US" altLang="ja-JP" dirty="0" smtClean="0">
              <a:solidFill>
                <a:prstClr val="black"/>
              </a:solidFill>
              <a:latin typeface="+mj-ea"/>
              <a:ea typeface="+mj-ea"/>
              <a:cs typeface="Times New Roman"/>
            </a:endParaRPr>
          </a:p>
          <a:p>
            <a:pPr marL="0" indent="0" fontAlgn="auto">
              <a:spcAft>
                <a:spcPts val="0"/>
              </a:spcAft>
              <a:buFont typeface="Arial" pitchFamily="34" charset="0"/>
              <a:buNone/>
              <a:defRPr/>
            </a:pPr>
            <a:r>
              <a:rPr lang="ja-JP" altLang="en-US" dirty="0" smtClean="0">
                <a:solidFill>
                  <a:prstClr val="black"/>
                </a:solidFill>
                <a:latin typeface="+mj-ea"/>
                <a:ea typeface="+mj-ea"/>
                <a:cs typeface="Times New Roman"/>
              </a:rPr>
              <a:t>４．開発現場の改革への取組事例</a:t>
            </a:r>
            <a:endParaRPr lang="en-US" altLang="ja-JP" dirty="0" smtClean="0">
              <a:solidFill>
                <a:prstClr val="black"/>
              </a:solidFill>
              <a:latin typeface="+mj-ea"/>
              <a:ea typeface="+mj-ea"/>
              <a:cs typeface="Times New Roman"/>
            </a:endParaRPr>
          </a:p>
          <a:p>
            <a:pPr marL="0" indent="0" fontAlgn="auto">
              <a:spcAft>
                <a:spcPts val="0"/>
              </a:spcAft>
              <a:buFont typeface="Arial" pitchFamily="34" charset="0"/>
              <a:buNone/>
              <a:defRPr/>
            </a:pPr>
            <a:r>
              <a:rPr lang="ja-JP" altLang="en-US" dirty="0">
                <a:solidFill>
                  <a:prstClr val="black"/>
                </a:solidFill>
                <a:latin typeface="+mj-ea"/>
                <a:ea typeface="+mj-ea"/>
                <a:cs typeface="Times New Roman"/>
              </a:rPr>
              <a:t>５．</a:t>
            </a:r>
            <a:r>
              <a:rPr lang="ja-JP" altLang="ja-JP" dirty="0">
                <a:solidFill>
                  <a:prstClr val="black"/>
                </a:solidFill>
                <a:latin typeface="+mj-ea"/>
                <a:ea typeface="+mj-ea"/>
                <a:cs typeface="Times New Roman"/>
              </a:rPr>
              <a:t>組込みソフト企業の</a:t>
            </a:r>
            <a:r>
              <a:rPr lang="ja-JP" altLang="ja-JP" dirty="0" smtClean="0">
                <a:solidFill>
                  <a:prstClr val="black"/>
                </a:solidFill>
                <a:latin typeface="+mj-ea"/>
                <a:ea typeface="+mj-ea"/>
                <a:cs typeface="Times New Roman"/>
              </a:rPr>
              <a:t>改革</a:t>
            </a:r>
            <a:r>
              <a:rPr lang="ja-JP" altLang="en-US" dirty="0" smtClean="0">
                <a:solidFill>
                  <a:prstClr val="black"/>
                </a:solidFill>
                <a:latin typeface="+mj-ea"/>
                <a:ea typeface="+mj-ea"/>
                <a:cs typeface="Times New Roman"/>
              </a:rPr>
              <a:t>改善実践で気付いた点</a:t>
            </a:r>
            <a:endParaRPr lang="en-US" altLang="ja-JP" dirty="0" smtClean="0">
              <a:solidFill>
                <a:prstClr val="black"/>
              </a:solidFill>
              <a:latin typeface="+mj-ea"/>
              <a:ea typeface="+mj-ea"/>
              <a:cs typeface="Times New Roman"/>
            </a:endParaRPr>
          </a:p>
          <a:p>
            <a:pPr marL="0" indent="0" fontAlgn="auto">
              <a:spcAft>
                <a:spcPts val="0"/>
              </a:spcAft>
              <a:buFont typeface="Arial" pitchFamily="34" charset="0"/>
              <a:buNone/>
              <a:defRPr/>
            </a:pPr>
            <a:r>
              <a:rPr lang="ja-JP" altLang="en-US" dirty="0">
                <a:solidFill>
                  <a:prstClr val="black"/>
                </a:solidFill>
                <a:latin typeface="+mj-ea"/>
                <a:ea typeface="+mj-ea"/>
                <a:cs typeface="+mj-cs"/>
              </a:rPr>
              <a:t>６．組込みソフト</a:t>
            </a:r>
            <a:r>
              <a:rPr lang="ja-JP" altLang="en-US" dirty="0" smtClean="0">
                <a:solidFill>
                  <a:prstClr val="black"/>
                </a:solidFill>
                <a:latin typeface="+mj-ea"/>
                <a:ea typeface="+mj-ea"/>
                <a:cs typeface="+mj-cs"/>
              </a:rPr>
              <a:t>業界改革へ</a:t>
            </a:r>
            <a:r>
              <a:rPr lang="ja-JP" altLang="en-US" dirty="0">
                <a:solidFill>
                  <a:prstClr val="black"/>
                </a:solidFill>
                <a:latin typeface="+mj-ea"/>
                <a:ea typeface="+mj-ea"/>
                <a:cs typeface="+mj-cs"/>
              </a:rPr>
              <a:t>の</a:t>
            </a:r>
            <a:r>
              <a:rPr lang="ja-JP" altLang="en-US" dirty="0" smtClean="0">
                <a:solidFill>
                  <a:prstClr val="black"/>
                </a:solidFill>
                <a:latin typeface="+mj-ea"/>
                <a:ea typeface="+mj-ea"/>
                <a:cs typeface="+mj-cs"/>
              </a:rPr>
              <a:t>アプローチ策の検討</a:t>
            </a:r>
            <a:endParaRPr lang="en-US" altLang="ja-JP" dirty="0" smtClean="0">
              <a:solidFill>
                <a:prstClr val="black"/>
              </a:solidFill>
              <a:latin typeface="+mj-ea"/>
              <a:ea typeface="+mj-ea"/>
              <a:cs typeface="+mj-cs"/>
            </a:endParaRPr>
          </a:p>
          <a:p>
            <a:pPr marL="0" indent="0" fontAlgn="auto">
              <a:spcAft>
                <a:spcPts val="0"/>
              </a:spcAft>
              <a:buFont typeface="Arial" pitchFamily="34" charset="0"/>
              <a:buNone/>
              <a:defRPr/>
            </a:pPr>
            <a:r>
              <a:rPr lang="ja-JP" altLang="en-US" dirty="0">
                <a:solidFill>
                  <a:prstClr val="black"/>
                </a:solidFill>
                <a:latin typeface="+mj-ea"/>
                <a:ea typeface="+mj-ea"/>
                <a:cs typeface="+mj-cs"/>
              </a:rPr>
              <a:t>７</a:t>
            </a:r>
            <a:r>
              <a:rPr lang="ja-JP" altLang="en-US" dirty="0" smtClean="0">
                <a:solidFill>
                  <a:prstClr val="black"/>
                </a:solidFill>
                <a:latin typeface="+mj-ea"/>
                <a:ea typeface="+mj-ea"/>
                <a:cs typeface="+mj-cs"/>
              </a:rPr>
              <a:t>．参考資料</a:t>
            </a:r>
            <a:endParaRPr lang="ja-JP" altLang="en-US" dirty="0">
              <a:latin typeface="+mj-ea"/>
              <a:ea typeface="+mj-ea"/>
            </a:endParaRPr>
          </a:p>
        </p:txBody>
      </p:sp>
      <p:sp>
        <p:nvSpPr>
          <p:cNvPr id="4" name="スライド番号プレースホルダー 3"/>
          <p:cNvSpPr>
            <a:spLocks noGrp="1"/>
          </p:cNvSpPr>
          <p:nvPr>
            <p:ph type="sldNum" sz="quarter" idx="12"/>
          </p:nvPr>
        </p:nvSpPr>
        <p:spPr/>
        <p:txBody>
          <a:bodyPr/>
          <a:lstStyle/>
          <a:p>
            <a:pPr>
              <a:defRPr/>
            </a:pPr>
            <a:fld id="{EDF3DE1D-BFDA-47E4-86A8-D54593EDEE3C}" type="slidenum">
              <a:rPr lang="ja-JP" altLang="en-US"/>
              <a:pPr>
                <a:defRPr/>
              </a:pPr>
              <a:t>2</a:t>
            </a:fld>
            <a:endParaRPr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タイトル 1"/>
          <p:cNvSpPr>
            <a:spLocks noGrp="1"/>
          </p:cNvSpPr>
          <p:nvPr>
            <p:ph type="title"/>
          </p:nvPr>
        </p:nvSpPr>
        <p:spPr>
          <a:xfrm>
            <a:off x="457200" y="274638"/>
            <a:ext cx="8229600" cy="706437"/>
          </a:xfrm>
        </p:spPr>
        <p:txBody>
          <a:bodyPr/>
          <a:lstStyle/>
          <a:p>
            <a:r>
              <a:rPr lang="ja-JP" altLang="en-US" sz="3600" smtClean="0"/>
              <a:t>７．参考資料</a:t>
            </a:r>
          </a:p>
        </p:txBody>
      </p:sp>
      <p:sp>
        <p:nvSpPr>
          <p:cNvPr id="3" name="コンテンツ プレースホルダー 2"/>
          <p:cNvSpPr>
            <a:spLocks noGrp="1"/>
          </p:cNvSpPr>
          <p:nvPr>
            <p:ph idx="1"/>
          </p:nvPr>
        </p:nvSpPr>
        <p:spPr>
          <a:xfrm>
            <a:off x="323850" y="1206500"/>
            <a:ext cx="8640763" cy="4525963"/>
          </a:xfrm>
        </p:spPr>
        <p:txBody>
          <a:bodyPr>
            <a:normAutofit/>
          </a:bodyPr>
          <a:lstStyle/>
          <a:p>
            <a:pPr marL="0" indent="0" algn="just">
              <a:buFont typeface="Arial" charset="0"/>
              <a:buNone/>
            </a:pPr>
            <a:r>
              <a:rPr lang="ja-JP" altLang="ja-JP" sz="1800" smtClean="0">
                <a:latin typeface="HGP創英角ｺﾞｼｯｸUB" pitchFamily="50" charset="-128"/>
                <a:ea typeface="HGP創英角ｺﾞｼｯｸUB" pitchFamily="50" charset="-128"/>
                <a:cs typeface="Times New Roman" pitchFamily="18" charset="0"/>
              </a:rPr>
              <a:t>・ＩＳＳＪ社会への提言「岐路に立つ組込みソフトの開発現場」</a:t>
            </a:r>
            <a:r>
              <a:rPr lang="en-US" altLang="ja-JP" sz="1800" smtClean="0">
                <a:latin typeface="HGP創英角ｺﾞｼｯｸUB" pitchFamily="50" charset="-128"/>
                <a:ea typeface="HGP創英角ｺﾞｼｯｸUB" pitchFamily="50" charset="-128"/>
                <a:cs typeface="Times New Roman" pitchFamily="18" charset="0"/>
              </a:rPr>
              <a:t>2012</a:t>
            </a:r>
            <a:r>
              <a:rPr lang="ja-JP" altLang="ja-JP" sz="1800" smtClean="0">
                <a:latin typeface="HGP創英角ｺﾞｼｯｸUB" pitchFamily="50" charset="-128"/>
                <a:ea typeface="HGP創英角ｺﾞｼｯｸUB" pitchFamily="50" charset="-128"/>
                <a:cs typeface="Times New Roman" pitchFamily="18" charset="0"/>
              </a:rPr>
              <a:t>年</a:t>
            </a:r>
            <a:r>
              <a:rPr lang="en-US" altLang="ja-JP" sz="1800" smtClean="0">
                <a:latin typeface="HGP創英角ｺﾞｼｯｸUB" pitchFamily="50" charset="-128"/>
                <a:ea typeface="HGP創英角ｺﾞｼｯｸUB" pitchFamily="50" charset="-128"/>
                <a:cs typeface="Times New Roman" pitchFamily="18" charset="0"/>
              </a:rPr>
              <a:t>7</a:t>
            </a:r>
            <a:r>
              <a:rPr lang="ja-JP" altLang="ja-JP" sz="1800" smtClean="0">
                <a:latin typeface="HGP創英角ｺﾞｼｯｸUB" pitchFamily="50" charset="-128"/>
                <a:ea typeface="HGP創英角ｺﾞｼｯｸUB" pitchFamily="50" charset="-128"/>
                <a:cs typeface="Times New Roman" pitchFamily="18" charset="0"/>
              </a:rPr>
              <a:t>月</a:t>
            </a:r>
            <a:endParaRPr lang="en-US" altLang="ja-JP" sz="18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ja-JP" sz="1800" smtClean="0">
                <a:solidFill>
                  <a:srgbClr val="000000"/>
                </a:solidFill>
                <a:latin typeface="HGP創英角ｺﾞｼｯｸUB" pitchFamily="50" charset="-128"/>
                <a:ea typeface="HGP創英角ｺﾞｼｯｸUB" pitchFamily="50" charset="-128"/>
                <a:cs typeface="Times New Roman" pitchFamily="18" charset="0"/>
              </a:rPr>
              <a:t>・</a:t>
            </a:r>
            <a:r>
              <a:rPr lang="ja-JP" altLang="en-US" sz="1800" smtClean="0">
                <a:solidFill>
                  <a:srgbClr val="000000"/>
                </a:solidFill>
                <a:latin typeface="HGP創英角ｺﾞｼｯｸUB" pitchFamily="50" charset="-128"/>
                <a:ea typeface="HGP創英角ｺﾞｼｯｸUB" pitchFamily="50" charset="-128"/>
                <a:cs typeface="Times New Roman" pitchFamily="18" charset="0"/>
              </a:rPr>
              <a:t>ＩＳＳＪ研究会</a:t>
            </a:r>
            <a:r>
              <a:rPr lang="ja-JP" altLang="ja-JP" sz="1800" smtClean="0">
                <a:solidFill>
                  <a:srgbClr val="000000"/>
                </a:solidFill>
                <a:latin typeface="HGP創英角ｺﾞｼｯｸUB" pitchFamily="50" charset="-128"/>
                <a:ea typeface="HGP創英角ｺﾞｼｯｸUB" pitchFamily="50" charset="-128"/>
                <a:cs typeface="Times New Roman" pitchFamily="18" charset="0"/>
              </a:rPr>
              <a:t>「ＩＴ開発現場の状況」　渋谷照夫　</a:t>
            </a:r>
            <a:r>
              <a:rPr lang="en-US" altLang="ja-JP" sz="1800" smtClean="0">
                <a:solidFill>
                  <a:srgbClr val="000000"/>
                </a:solidFill>
                <a:latin typeface="HGP創英角ｺﾞｼｯｸUB" pitchFamily="50" charset="-128"/>
                <a:ea typeface="HGP創英角ｺﾞｼｯｸUB" pitchFamily="50" charset="-128"/>
                <a:cs typeface="Times New Roman" pitchFamily="18" charset="0"/>
              </a:rPr>
              <a:t>2007</a:t>
            </a:r>
            <a:r>
              <a:rPr lang="ja-JP" altLang="ja-JP" sz="1800" smtClean="0">
                <a:solidFill>
                  <a:srgbClr val="000000"/>
                </a:solidFill>
                <a:latin typeface="HGP創英角ｺﾞｼｯｸUB" pitchFamily="50" charset="-128"/>
                <a:ea typeface="HGP創英角ｺﾞｼｯｸUB" pitchFamily="50" charset="-128"/>
                <a:cs typeface="Times New Roman" pitchFamily="18" charset="0"/>
              </a:rPr>
              <a:t>年</a:t>
            </a:r>
            <a:r>
              <a:rPr lang="en-US" altLang="ja-JP" sz="1800" smtClean="0">
                <a:solidFill>
                  <a:srgbClr val="000000"/>
                </a:solidFill>
                <a:latin typeface="HGP創英角ｺﾞｼｯｸUB" pitchFamily="50" charset="-128"/>
                <a:ea typeface="HGP創英角ｺﾞｼｯｸUB" pitchFamily="50" charset="-128"/>
                <a:cs typeface="Times New Roman" pitchFamily="18" charset="0"/>
              </a:rPr>
              <a:t>1</a:t>
            </a:r>
            <a:r>
              <a:rPr lang="ja-JP" altLang="ja-JP" sz="1800" smtClean="0">
                <a:solidFill>
                  <a:srgbClr val="000000"/>
                </a:solidFill>
                <a:latin typeface="HGP創英角ｺﾞｼｯｸUB" pitchFamily="50" charset="-128"/>
                <a:ea typeface="HGP創英角ｺﾞｼｯｸUB" pitchFamily="50" charset="-128"/>
                <a:cs typeface="Times New Roman" pitchFamily="18" charset="0"/>
              </a:rPr>
              <a:t>月</a:t>
            </a:r>
            <a:endParaRPr lang="en-US" altLang="ja-JP" sz="1800" smtClean="0">
              <a:solidFill>
                <a:srgbClr val="00000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800" smtClean="0">
                <a:solidFill>
                  <a:srgbClr val="000000"/>
                </a:solidFill>
                <a:latin typeface="HGP創英角ｺﾞｼｯｸUB" pitchFamily="50" charset="-128"/>
                <a:ea typeface="HGP創英角ｺﾞｼｯｸUB" pitchFamily="50" charset="-128"/>
                <a:cs typeface="Times New Roman" pitchFamily="18" charset="0"/>
              </a:rPr>
              <a:t>・ＩＳＳＪメルマガ「評議員からのひとこと」　渋谷照夫　</a:t>
            </a:r>
            <a:r>
              <a:rPr lang="en-US" altLang="ja-JP" sz="1800" smtClean="0">
                <a:solidFill>
                  <a:srgbClr val="000000"/>
                </a:solidFill>
                <a:latin typeface="HGP創英角ｺﾞｼｯｸUB" pitchFamily="50" charset="-128"/>
                <a:ea typeface="HGP創英角ｺﾞｼｯｸUB" pitchFamily="50" charset="-128"/>
                <a:cs typeface="Times New Roman" pitchFamily="18" charset="0"/>
              </a:rPr>
              <a:t>2013</a:t>
            </a:r>
            <a:r>
              <a:rPr lang="ja-JP" altLang="en-US" sz="1800" smtClean="0">
                <a:solidFill>
                  <a:srgbClr val="000000"/>
                </a:solidFill>
                <a:latin typeface="HGP創英角ｺﾞｼｯｸUB" pitchFamily="50" charset="-128"/>
                <a:ea typeface="HGP創英角ｺﾞｼｯｸUB" pitchFamily="50" charset="-128"/>
                <a:cs typeface="Times New Roman" pitchFamily="18" charset="0"/>
              </a:rPr>
              <a:t>年</a:t>
            </a:r>
            <a:r>
              <a:rPr lang="en-US" altLang="ja-JP" sz="1800" smtClean="0">
                <a:solidFill>
                  <a:srgbClr val="000000"/>
                </a:solidFill>
                <a:latin typeface="HGP創英角ｺﾞｼｯｸUB" pitchFamily="50" charset="-128"/>
                <a:ea typeface="HGP創英角ｺﾞｼｯｸUB" pitchFamily="50" charset="-128"/>
                <a:cs typeface="Times New Roman" pitchFamily="18" charset="0"/>
              </a:rPr>
              <a:t>1</a:t>
            </a:r>
            <a:r>
              <a:rPr lang="ja-JP" altLang="en-US" sz="1800" smtClean="0">
                <a:solidFill>
                  <a:srgbClr val="000000"/>
                </a:solidFill>
                <a:latin typeface="HGP創英角ｺﾞｼｯｸUB" pitchFamily="50" charset="-128"/>
                <a:ea typeface="HGP創英角ｺﾞｼｯｸUB" pitchFamily="50" charset="-128"/>
                <a:cs typeface="Times New Roman" pitchFamily="18" charset="0"/>
              </a:rPr>
              <a:t>月</a:t>
            </a:r>
            <a:r>
              <a:rPr lang="en-US" altLang="ja-JP" sz="1800" smtClean="0">
                <a:solidFill>
                  <a:srgbClr val="000000"/>
                </a:solidFill>
                <a:latin typeface="HGP創英角ｺﾞｼｯｸUB" pitchFamily="50" charset="-128"/>
                <a:ea typeface="HGP創英角ｺﾞｼｯｸUB" pitchFamily="50" charset="-128"/>
                <a:cs typeface="Times New Roman" pitchFamily="18" charset="0"/>
              </a:rPr>
              <a:t>1</a:t>
            </a:r>
            <a:r>
              <a:rPr lang="ja-JP" altLang="en-US" sz="1800" smtClean="0">
                <a:solidFill>
                  <a:srgbClr val="000000"/>
                </a:solidFill>
                <a:latin typeface="HGP創英角ｺﾞｼｯｸUB" pitchFamily="50" charset="-128"/>
                <a:ea typeface="HGP創英角ｺﾞｼｯｸUB" pitchFamily="50" charset="-128"/>
                <a:cs typeface="Times New Roman" pitchFamily="18" charset="0"/>
              </a:rPr>
              <a:t>日</a:t>
            </a:r>
            <a:endParaRPr lang="en-US" altLang="ja-JP" sz="1800" smtClean="0">
              <a:solidFill>
                <a:srgbClr val="000000"/>
              </a:solidFill>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800" smtClean="0">
                <a:latin typeface="HGP創英角ｺﾞｼｯｸUB" pitchFamily="50" charset="-128"/>
                <a:ea typeface="HGP創英角ｺﾞｼｯｸUB" pitchFamily="50" charset="-128"/>
                <a:cs typeface="Times New Roman" pitchFamily="18" charset="0"/>
              </a:rPr>
              <a:t>・ＩＳＳＪ研究会「</a:t>
            </a:r>
            <a:r>
              <a:rPr lang="ja-JP" altLang="ja-JP" sz="1800" smtClean="0">
                <a:latin typeface="HGP創英角ｺﾞｼｯｸUB" pitchFamily="50" charset="-128"/>
                <a:ea typeface="HGP創英角ｺﾞｼｯｸUB" pitchFamily="50" charset="-128"/>
                <a:cs typeface="Times New Roman" pitchFamily="18" charset="0"/>
              </a:rPr>
              <a:t>富士通の</a:t>
            </a:r>
            <a:r>
              <a:rPr lang="ja-JP" altLang="en-US" sz="1800" smtClean="0">
                <a:latin typeface="HGP創英角ｺﾞｼｯｸUB" pitchFamily="50" charset="-128"/>
                <a:ea typeface="HGP創英角ｺﾞｼｯｸUB" pitchFamily="50" charset="-128"/>
                <a:cs typeface="Times New Roman" pitchFamily="18" charset="0"/>
              </a:rPr>
              <a:t>ﾌｨｰﾙﾄﾞｲﾉﾍﾞｰｼｮﾝへ</a:t>
            </a:r>
            <a:r>
              <a:rPr lang="ja-JP" altLang="ja-JP" sz="1800" smtClean="0">
                <a:latin typeface="HGP創英角ｺﾞｼｯｸUB" pitchFamily="50" charset="-128"/>
                <a:ea typeface="HGP創英角ｺﾞｼｯｸUB" pitchFamily="50" charset="-128"/>
                <a:cs typeface="Times New Roman" pitchFamily="18" charset="0"/>
              </a:rPr>
              <a:t>の取り組み</a:t>
            </a:r>
            <a:r>
              <a:rPr lang="ja-JP" altLang="en-US" sz="1800" smtClean="0">
                <a:latin typeface="HGP創英角ｺﾞｼｯｸUB" pitchFamily="50" charset="-128"/>
                <a:ea typeface="HGP創英角ｺﾞｼｯｸUB" pitchFamily="50" charset="-128"/>
                <a:cs typeface="Times New Roman" pitchFamily="18" charset="0"/>
              </a:rPr>
              <a:t>」富士通岸本孝治　</a:t>
            </a:r>
            <a:r>
              <a:rPr lang="en-US" altLang="ja-JP" sz="1800" smtClean="0">
                <a:latin typeface="HGP創英角ｺﾞｼｯｸUB" pitchFamily="50" charset="-128"/>
                <a:ea typeface="HGP創英角ｺﾞｼｯｸUB" pitchFamily="50" charset="-128"/>
                <a:cs typeface="Times New Roman" pitchFamily="18" charset="0"/>
              </a:rPr>
              <a:t>2013</a:t>
            </a:r>
            <a:r>
              <a:rPr lang="ja-JP" altLang="en-US" sz="1800" smtClean="0">
                <a:latin typeface="HGP創英角ｺﾞｼｯｸUB" pitchFamily="50" charset="-128"/>
                <a:ea typeface="HGP創英角ｺﾞｼｯｸUB" pitchFamily="50" charset="-128"/>
                <a:cs typeface="Times New Roman" pitchFamily="18" charset="0"/>
              </a:rPr>
              <a:t>年</a:t>
            </a:r>
            <a:r>
              <a:rPr lang="en-US" altLang="ja-JP" sz="1800" smtClean="0">
                <a:latin typeface="HGP創英角ｺﾞｼｯｸUB" pitchFamily="50" charset="-128"/>
                <a:ea typeface="HGP創英角ｺﾞｼｯｸUB" pitchFamily="50" charset="-128"/>
                <a:cs typeface="Times New Roman" pitchFamily="18" charset="0"/>
              </a:rPr>
              <a:t>2</a:t>
            </a:r>
            <a:r>
              <a:rPr lang="ja-JP" altLang="en-US" sz="1800" smtClean="0">
                <a:latin typeface="HGP創英角ｺﾞｼｯｸUB" pitchFamily="50" charset="-128"/>
                <a:ea typeface="HGP創英角ｺﾞｼｯｸUB" pitchFamily="50" charset="-128"/>
                <a:cs typeface="Times New Roman" pitchFamily="18" charset="0"/>
              </a:rPr>
              <a:t>月</a:t>
            </a:r>
            <a:endParaRPr lang="en-US" altLang="ja-JP" sz="18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ja-JP" sz="1800" smtClean="0">
                <a:latin typeface="HGP創英角ｺﾞｼｯｸUB" pitchFamily="50" charset="-128"/>
                <a:ea typeface="HGP創英角ｺﾞｼｯｸUB" pitchFamily="50" charset="-128"/>
                <a:cs typeface="Times New Roman" pitchFamily="18" charset="0"/>
              </a:rPr>
              <a:t>・「経済産業省・次世代高度ＩＴ人材・人材育成報告書」経済産業省　</a:t>
            </a:r>
            <a:r>
              <a:rPr lang="en-US" altLang="ja-JP" sz="1800" smtClean="0">
                <a:latin typeface="HGP創英角ｺﾞｼｯｸUB" pitchFamily="50" charset="-128"/>
                <a:ea typeface="HGP創英角ｺﾞｼｯｸUB" pitchFamily="50" charset="-128"/>
                <a:cs typeface="Times New Roman" pitchFamily="18" charset="0"/>
              </a:rPr>
              <a:t>2012</a:t>
            </a:r>
            <a:r>
              <a:rPr lang="ja-JP" altLang="ja-JP" sz="1800" smtClean="0">
                <a:latin typeface="HGP創英角ｺﾞｼｯｸUB" pitchFamily="50" charset="-128"/>
                <a:ea typeface="HGP創英角ｺﾞｼｯｸUB" pitchFamily="50" charset="-128"/>
                <a:cs typeface="Times New Roman" pitchFamily="18" charset="0"/>
              </a:rPr>
              <a:t>年</a:t>
            </a:r>
            <a:r>
              <a:rPr lang="en-US" altLang="ja-JP" sz="1800" smtClean="0">
                <a:latin typeface="HGP創英角ｺﾞｼｯｸUB" pitchFamily="50" charset="-128"/>
                <a:ea typeface="HGP創英角ｺﾞｼｯｸUB" pitchFamily="50" charset="-128"/>
                <a:cs typeface="Times New Roman" pitchFamily="18" charset="0"/>
              </a:rPr>
              <a:t>9</a:t>
            </a:r>
            <a:r>
              <a:rPr lang="ja-JP" altLang="ja-JP" sz="1800" smtClean="0">
                <a:latin typeface="HGP創英角ｺﾞｼｯｸUB" pitchFamily="50" charset="-128"/>
                <a:ea typeface="HGP創英角ｺﾞｼｯｸUB" pitchFamily="50" charset="-128"/>
                <a:cs typeface="Times New Roman" pitchFamily="18" charset="0"/>
              </a:rPr>
              <a:t>月</a:t>
            </a:r>
          </a:p>
          <a:p>
            <a:pPr marL="0" indent="0" algn="just">
              <a:buFont typeface="Arial" charset="0"/>
              <a:buNone/>
            </a:pPr>
            <a:r>
              <a:rPr lang="ja-JP" altLang="ja-JP" sz="1800" smtClean="0">
                <a:latin typeface="HGP創英角ｺﾞｼｯｸUB" pitchFamily="50" charset="-128"/>
                <a:ea typeface="HGP創英角ｺﾞｼｯｸUB" pitchFamily="50" charset="-128"/>
                <a:cs typeface="Times New Roman" pitchFamily="18" charset="0"/>
              </a:rPr>
              <a:t>・</a:t>
            </a:r>
            <a:r>
              <a:rPr lang="ja-JP" altLang="en-US" sz="1800" smtClean="0">
                <a:latin typeface="HGP創英角ｺﾞｼｯｸUB" pitchFamily="50" charset="-128"/>
                <a:ea typeface="HGP創英角ｺﾞｼｯｸUB" pitchFamily="50" charset="-128"/>
                <a:cs typeface="Times New Roman" pitchFamily="18" charset="0"/>
              </a:rPr>
              <a:t>「</a:t>
            </a:r>
            <a:r>
              <a:rPr lang="ja-JP" altLang="ja-JP" sz="1800" smtClean="0">
                <a:latin typeface="HGP創英角ｺﾞｼｯｸUB" pitchFamily="50" charset="-128"/>
                <a:ea typeface="HGP創英角ｺﾞｼｯｸUB" pitchFamily="50" charset="-128"/>
                <a:cs typeface="Times New Roman" pitchFamily="18" charset="0"/>
              </a:rPr>
              <a:t>組込み</a:t>
            </a:r>
            <a:r>
              <a:rPr lang="ja-JP" altLang="en-US" sz="1800" smtClean="0">
                <a:latin typeface="HGP創英角ｺﾞｼｯｸUB" pitchFamily="50" charset="-128"/>
                <a:ea typeface="HGP創英角ｺﾞｼｯｸUB" pitchFamily="50" charset="-128"/>
                <a:cs typeface="Times New Roman" pitchFamily="18" charset="0"/>
              </a:rPr>
              <a:t>システム技術協会」ＨＰ　</a:t>
            </a:r>
            <a:r>
              <a:rPr lang="en-US" altLang="ja-JP" sz="1800" smtClean="0">
                <a:latin typeface="HGP創英角ｺﾞｼｯｸUB" pitchFamily="50" charset="-128"/>
                <a:ea typeface="HGP創英角ｺﾞｼｯｸUB" pitchFamily="50" charset="-128"/>
                <a:cs typeface="Times New Roman" pitchFamily="18" charset="0"/>
              </a:rPr>
              <a:t>2013</a:t>
            </a:r>
            <a:r>
              <a:rPr lang="ja-JP" altLang="en-US" sz="1800" smtClean="0">
                <a:latin typeface="HGP創英角ｺﾞｼｯｸUB" pitchFamily="50" charset="-128"/>
                <a:ea typeface="HGP創英角ｺﾞｼｯｸUB" pitchFamily="50" charset="-128"/>
                <a:cs typeface="Times New Roman" pitchFamily="18" charset="0"/>
              </a:rPr>
              <a:t>年</a:t>
            </a:r>
            <a:endParaRPr lang="en-US" altLang="ja-JP" sz="18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en-US" sz="1800" smtClean="0">
                <a:latin typeface="HGP創英角ｺﾞｼｯｸUB" pitchFamily="50" charset="-128"/>
                <a:ea typeface="HGP創英角ｺﾞｼｯｸUB" pitchFamily="50" charset="-128"/>
                <a:cs typeface="Times New Roman" pitchFamily="18" charset="0"/>
              </a:rPr>
              <a:t>・「情報処理学会」ＨＰ　</a:t>
            </a:r>
            <a:r>
              <a:rPr lang="en-US" altLang="ja-JP" sz="1800" smtClean="0">
                <a:latin typeface="HGP創英角ｺﾞｼｯｸUB" pitchFamily="50" charset="-128"/>
                <a:ea typeface="HGP創英角ｺﾞｼｯｸUB" pitchFamily="50" charset="-128"/>
                <a:cs typeface="Times New Roman" pitchFamily="18" charset="0"/>
              </a:rPr>
              <a:t>2013</a:t>
            </a:r>
            <a:r>
              <a:rPr lang="ja-JP" altLang="en-US" sz="1800" smtClean="0">
                <a:latin typeface="HGP創英角ｺﾞｼｯｸUB" pitchFamily="50" charset="-128"/>
                <a:ea typeface="HGP創英角ｺﾞｼｯｸUB" pitchFamily="50" charset="-128"/>
                <a:cs typeface="Times New Roman" pitchFamily="18" charset="0"/>
              </a:rPr>
              <a:t>年</a:t>
            </a:r>
            <a:endParaRPr lang="en-US" altLang="ja-JP" sz="1800" smtClean="0">
              <a:latin typeface="HGP創英角ｺﾞｼｯｸUB" pitchFamily="50" charset="-128"/>
              <a:ea typeface="HGP創英角ｺﾞｼｯｸUB" pitchFamily="50" charset="-128"/>
              <a:cs typeface="Times New Roman" pitchFamily="18" charset="0"/>
            </a:endParaRPr>
          </a:p>
          <a:p>
            <a:pPr marL="0" indent="0" algn="just">
              <a:buFont typeface="Arial" charset="0"/>
              <a:buNone/>
            </a:pPr>
            <a:r>
              <a:rPr lang="ja-JP" altLang="ja-JP" sz="1800" smtClean="0">
                <a:solidFill>
                  <a:srgbClr val="000000"/>
                </a:solidFill>
                <a:latin typeface="HGP創英角ｺﾞｼｯｸUB" pitchFamily="50" charset="-128"/>
                <a:ea typeface="HGP創英角ｺﾞｼｯｸUB" pitchFamily="50" charset="-128"/>
                <a:cs typeface="Times New Roman" pitchFamily="18" charset="0"/>
              </a:rPr>
              <a:t>・「ザ・チェンジ！　人と職場がガラリと変わる１２週間プログラム」門田由貴子</a:t>
            </a:r>
            <a:r>
              <a:rPr lang="en-US" altLang="ja-JP" sz="1800" smtClean="0">
                <a:solidFill>
                  <a:srgbClr val="000000"/>
                </a:solidFill>
                <a:latin typeface="HGP創英角ｺﾞｼｯｸUB" pitchFamily="50" charset="-128"/>
                <a:ea typeface="HGP創英角ｺﾞｼｯｸUB" pitchFamily="50" charset="-128"/>
                <a:cs typeface="Times New Roman" pitchFamily="18" charset="0"/>
              </a:rPr>
              <a:t>2009</a:t>
            </a:r>
            <a:r>
              <a:rPr lang="ja-JP" altLang="ja-JP" sz="1800" smtClean="0">
                <a:solidFill>
                  <a:srgbClr val="000000"/>
                </a:solidFill>
                <a:latin typeface="HGP創英角ｺﾞｼｯｸUB" pitchFamily="50" charset="-128"/>
                <a:ea typeface="HGP創英角ｺﾞｼｯｸUB" pitchFamily="50" charset="-128"/>
                <a:cs typeface="Times New Roman" pitchFamily="18" charset="0"/>
              </a:rPr>
              <a:t>年</a:t>
            </a:r>
          </a:p>
          <a:p>
            <a:pPr marL="0" indent="0" algn="just">
              <a:buFont typeface="Arial" charset="0"/>
              <a:buNone/>
            </a:pPr>
            <a:r>
              <a:rPr lang="ja-JP" altLang="en-US" sz="1800" smtClean="0">
                <a:latin typeface="HGP創英角ｺﾞｼｯｸUB" pitchFamily="50" charset="-128"/>
                <a:ea typeface="HGP創英角ｺﾞｼｯｸUB" pitchFamily="50" charset="-128"/>
                <a:cs typeface="Times New Roman" pitchFamily="18" charset="0"/>
              </a:rPr>
              <a:t>・「日本経営品質賞</a:t>
            </a:r>
            <a:r>
              <a:rPr lang="en-US" altLang="ja-JP" sz="1800" smtClean="0">
                <a:latin typeface="HGP創英角ｺﾞｼｯｸUB" pitchFamily="50" charset="-128"/>
                <a:ea typeface="HGP創英角ｺﾞｼｯｸUB" pitchFamily="50" charset="-128"/>
                <a:cs typeface="Times New Roman" pitchFamily="18" charset="0"/>
              </a:rPr>
              <a:t>2012</a:t>
            </a:r>
            <a:r>
              <a:rPr lang="ja-JP" altLang="en-US" sz="1800" smtClean="0">
                <a:latin typeface="HGP創英角ｺﾞｼｯｸUB" pitchFamily="50" charset="-128"/>
                <a:ea typeface="HGP創英角ｺﾞｼｯｸUB" pitchFamily="50" charset="-128"/>
                <a:cs typeface="Times New Roman" pitchFamily="18" charset="0"/>
              </a:rPr>
              <a:t>年度版アセスメント基準書」日本経営品質賞委員会</a:t>
            </a:r>
            <a:r>
              <a:rPr lang="en-US" altLang="ja-JP" sz="1800" smtClean="0">
                <a:latin typeface="HGP創英角ｺﾞｼｯｸUB" pitchFamily="50" charset="-128"/>
                <a:ea typeface="HGP創英角ｺﾞｼｯｸUB" pitchFamily="50" charset="-128"/>
                <a:cs typeface="Times New Roman" pitchFamily="18" charset="0"/>
              </a:rPr>
              <a:t>2012</a:t>
            </a:r>
            <a:r>
              <a:rPr lang="ja-JP" altLang="en-US" sz="1800" smtClean="0">
                <a:latin typeface="HGP創英角ｺﾞｼｯｸUB" pitchFamily="50" charset="-128"/>
                <a:ea typeface="HGP創英角ｺﾞｼｯｸUB" pitchFamily="50" charset="-128"/>
                <a:cs typeface="Times New Roman" pitchFamily="18" charset="0"/>
              </a:rPr>
              <a:t>年</a:t>
            </a:r>
            <a:endParaRPr lang="ja-JP" altLang="ja-JP" sz="1800" smtClean="0">
              <a:latin typeface="HGP創英角ｺﾞｼｯｸUB" pitchFamily="50" charset="-128"/>
              <a:ea typeface="HGP創英角ｺﾞｼｯｸUB" pitchFamily="50" charset="-128"/>
              <a:cs typeface="Times New Roman" pitchFamily="18" charset="0"/>
            </a:endParaRPr>
          </a:p>
          <a:p>
            <a:pPr marL="0" indent="0">
              <a:buFont typeface="Arial" charset="0"/>
              <a:buNone/>
            </a:pPr>
            <a:endParaRPr lang="ja-JP" altLang="en-US" sz="1800" smtClean="0">
              <a:cs typeface="Times New Roman" pitchFamily="18" charset="0"/>
            </a:endParaRPr>
          </a:p>
        </p:txBody>
      </p:sp>
      <p:sp>
        <p:nvSpPr>
          <p:cNvPr id="4" name="スライド番号プレースホルダー 3"/>
          <p:cNvSpPr>
            <a:spLocks noGrp="1"/>
          </p:cNvSpPr>
          <p:nvPr>
            <p:ph type="sldNum" sz="quarter" idx="12"/>
          </p:nvPr>
        </p:nvSpPr>
        <p:spPr/>
        <p:txBody>
          <a:bodyPr/>
          <a:lstStyle/>
          <a:p>
            <a:pPr>
              <a:defRPr/>
            </a:pPr>
            <a:fld id="{3B6E2100-A6F9-4B29-8978-8FAF3347FA10}" type="slidenum">
              <a:rPr lang="ja-JP" altLang="en-US"/>
              <a:pPr>
                <a:defRPr/>
              </a:pPr>
              <a:t>20</a:t>
            </a:fld>
            <a:endParaRPr lang="ja-JP"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タイトル 1"/>
          <p:cNvSpPr>
            <a:spLocks noGrp="1"/>
          </p:cNvSpPr>
          <p:nvPr>
            <p:ph type="title"/>
          </p:nvPr>
        </p:nvSpPr>
        <p:spPr>
          <a:xfrm>
            <a:off x="468313" y="1989138"/>
            <a:ext cx="8229600" cy="1143000"/>
          </a:xfrm>
        </p:spPr>
        <p:txBody>
          <a:bodyPr/>
          <a:lstStyle/>
          <a:p>
            <a:r>
              <a:rPr lang="ja-JP" altLang="en-US" smtClean="0"/>
              <a:t>ご清聴有難うございました。</a:t>
            </a:r>
          </a:p>
        </p:txBody>
      </p:sp>
      <p:sp>
        <p:nvSpPr>
          <p:cNvPr id="3" name="スライド番号プレースホルダー 2"/>
          <p:cNvSpPr>
            <a:spLocks noGrp="1"/>
          </p:cNvSpPr>
          <p:nvPr>
            <p:ph type="sldNum" sz="quarter" idx="12"/>
          </p:nvPr>
        </p:nvSpPr>
        <p:spPr/>
        <p:txBody>
          <a:bodyPr/>
          <a:lstStyle/>
          <a:p>
            <a:pPr>
              <a:defRPr/>
            </a:pPr>
            <a:fld id="{2E876C7E-BAD6-4191-ADD9-A6562E0EC526}" type="slidenum">
              <a:rPr lang="ja-JP" altLang="en-US"/>
              <a:pPr>
                <a:defRPr/>
              </a:pPr>
              <a:t>21</a:t>
            </a:fld>
            <a:endParaRPr lang="ja-JP" altLang="en-US"/>
          </a:p>
        </p:txBody>
      </p:sp>
      <p:sp>
        <p:nvSpPr>
          <p:cNvPr id="4" name="タイトル 1"/>
          <p:cNvSpPr txBox="1">
            <a:spLocks/>
          </p:cNvSpPr>
          <p:nvPr/>
        </p:nvSpPr>
        <p:spPr>
          <a:xfrm>
            <a:off x="468313" y="476250"/>
            <a:ext cx="8229600" cy="1143000"/>
          </a:xfrm>
          <a:prstGeom prst="rect">
            <a:avLst/>
          </a:prstGeom>
        </p:spPr>
        <p:txBody>
          <a:bodyPr anchor="ctr">
            <a:normAutofit/>
          </a:bodyPr>
          <a:lstStyle/>
          <a:p>
            <a:pPr algn="ctr" fontAlgn="auto">
              <a:spcAft>
                <a:spcPts val="0"/>
              </a:spcAft>
              <a:defRPr/>
            </a:pPr>
            <a:r>
              <a:rPr lang="ja-JP" altLang="en-US" sz="4400" dirty="0">
                <a:latin typeface="+mj-lt"/>
                <a:ea typeface="+mj-ea"/>
                <a:cs typeface="+mj-cs"/>
              </a:rPr>
              <a:t>ＥＮＤ</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7875"/>
          </a:xfrm>
        </p:spPr>
        <p:txBody>
          <a:bodyPr rtlCol="0">
            <a:normAutofit/>
          </a:bodyPr>
          <a:lstStyle/>
          <a:p>
            <a:pPr fontAlgn="auto">
              <a:spcAft>
                <a:spcPts val="0"/>
              </a:spcAft>
              <a:defRPr/>
            </a:pPr>
            <a:r>
              <a:rPr lang="ja-JP" altLang="en-US" sz="3600" dirty="0" smtClean="0"/>
              <a:t>１．社会への提言の実践が課題　</a:t>
            </a:r>
            <a:r>
              <a:rPr lang="ja-JP" altLang="en-US" sz="2400" dirty="0" smtClean="0">
                <a:latin typeface="+mj-ea"/>
              </a:rPr>
              <a:t>（</a:t>
            </a:r>
            <a:r>
              <a:rPr lang="en-US" altLang="ja-JP" sz="2400" dirty="0" smtClean="0">
                <a:latin typeface="+mj-ea"/>
              </a:rPr>
              <a:t>1/3</a:t>
            </a:r>
            <a:r>
              <a:rPr lang="ja-JP" altLang="en-US" sz="2400" dirty="0" smtClean="0">
                <a:latin typeface="+mj-ea"/>
              </a:rPr>
              <a:t>）</a:t>
            </a:r>
            <a:endParaRPr lang="ja-JP" altLang="en-US" sz="2400" dirty="0">
              <a:latin typeface="+mj-ea"/>
            </a:endParaRPr>
          </a:p>
        </p:txBody>
      </p:sp>
      <p:sp>
        <p:nvSpPr>
          <p:cNvPr id="3" name="コンテンツ プレースホルダー 2"/>
          <p:cNvSpPr>
            <a:spLocks noGrp="1"/>
          </p:cNvSpPr>
          <p:nvPr>
            <p:ph idx="1"/>
          </p:nvPr>
        </p:nvSpPr>
        <p:spPr>
          <a:xfrm>
            <a:off x="457200" y="1125538"/>
            <a:ext cx="8229600" cy="5399087"/>
          </a:xfrm>
        </p:spPr>
        <p:txBody>
          <a:bodyPr rtlCol="0">
            <a:noAutofit/>
          </a:bodyPr>
          <a:lstStyle/>
          <a:p>
            <a:pPr marL="0" indent="0" algn="just" fontAlgn="auto">
              <a:spcAft>
                <a:spcPts val="0"/>
              </a:spcAft>
              <a:buFont typeface="Arial" pitchFamily="34" charset="0"/>
              <a:buNone/>
              <a:defRPr/>
            </a:pPr>
            <a:r>
              <a:rPr lang="ja-JP" altLang="en-US" sz="2400" kern="100" dirty="0" smtClean="0">
                <a:latin typeface="+mj-ea"/>
                <a:ea typeface="+mj-ea"/>
                <a:cs typeface="Times New Roman"/>
              </a:rPr>
              <a:t>・</a:t>
            </a:r>
            <a:r>
              <a:rPr lang="ja-JP" altLang="ja-JP" sz="2400" kern="100" dirty="0" smtClean="0">
                <a:latin typeface="+mj-ea"/>
                <a:ea typeface="+mj-ea"/>
                <a:cs typeface="Times New Roman"/>
              </a:rPr>
              <a:t>当情報</a:t>
            </a:r>
            <a:r>
              <a:rPr lang="ja-JP" altLang="ja-JP" sz="2400" kern="100" dirty="0">
                <a:latin typeface="+mj-ea"/>
                <a:ea typeface="+mj-ea"/>
                <a:cs typeface="Times New Roman"/>
              </a:rPr>
              <a:t>システム学会では「社会への提言」を積極的に進めているが、</a:t>
            </a:r>
            <a:r>
              <a:rPr lang="ja-JP" altLang="ja-JP" sz="2400" u="sng" kern="100" dirty="0">
                <a:latin typeface="+mj-ea"/>
                <a:ea typeface="+mj-ea"/>
                <a:cs typeface="Times New Roman"/>
              </a:rPr>
              <a:t>提言に加えて</a:t>
            </a:r>
            <a:r>
              <a:rPr lang="ja-JP" altLang="ja-JP" sz="2400" u="sng" kern="100" dirty="0" smtClean="0">
                <a:latin typeface="+mj-ea"/>
                <a:ea typeface="+mj-ea"/>
                <a:cs typeface="Times New Roman"/>
              </a:rPr>
              <a:t>、具体的</a:t>
            </a:r>
            <a:r>
              <a:rPr lang="ja-JP" altLang="ja-JP" sz="2400" u="sng" kern="100" dirty="0">
                <a:latin typeface="+mj-ea"/>
                <a:ea typeface="+mj-ea"/>
                <a:cs typeface="Times New Roman"/>
              </a:rPr>
              <a:t>施策を強く前進させたいと考える</a:t>
            </a:r>
            <a:r>
              <a:rPr lang="ja-JP" altLang="ja-JP" sz="2400" u="sng" kern="100" dirty="0" smtClean="0">
                <a:latin typeface="+mj-ea"/>
                <a:ea typeface="+mj-ea"/>
                <a:cs typeface="Times New Roman"/>
              </a:rPr>
              <a:t>。</a:t>
            </a:r>
            <a:endParaRPr lang="en-US" altLang="ja-JP" sz="2400" u="sng"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400" kern="100" dirty="0" smtClean="0">
                <a:solidFill>
                  <a:prstClr val="black"/>
                </a:solidFill>
                <a:latin typeface="HGP創英角ｺﾞｼｯｸUB"/>
                <a:ea typeface="HGP創英角ｺﾞｼｯｸUB"/>
                <a:cs typeface="Times New Roman"/>
              </a:rPr>
              <a:t>・２０１２年７月に当学会より</a:t>
            </a:r>
            <a:r>
              <a:rPr lang="ja-JP" altLang="ja-JP" sz="2400" u="sng" kern="100" dirty="0" smtClean="0">
                <a:solidFill>
                  <a:prstClr val="black"/>
                </a:solidFill>
                <a:latin typeface="HGP創英角ｺﾞｼｯｸUB"/>
                <a:ea typeface="HGP創英角ｺﾞｼｯｸUB"/>
                <a:cs typeface="Times New Roman"/>
              </a:rPr>
              <a:t>「岐路に立つ組込みソフトウェア開発現場」</a:t>
            </a:r>
            <a:r>
              <a:rPr lang="ja-JP" altLang="en-US" sz="2400" u="sng" kern="100" dirty="0" smtClean="0">
                <a:solidFill>
                  <a:prstClr val="black"/>
                </a:solidFill>
                <a:latin typeface="HGP創英角ｺﾞｼｯｸUB"/>
                <a:ea typeface="HGP創英角ｺﾞｼｯｸUB"/>
                <a:cs typeface="Times New Roman"/>
              </a:rPr>
              <a:t>の内容が発信された</a:t>
            </a:r>
            <a:r>
              <a:rPr lang="ja-JP" altLang="en-US" sz="2400" kern="100" dirty="0" smtClean="0">
                <a:solidFill>
                  <a:prstClr val="black"/>
                </a:solidFill>
                <a:latin typeface="HGP創英角ｺﾞｼｯｸUB"/>
                <a:ea typeface="HGP創英角ｺﾞｼｯｸUB"/>
                <a:cs typeface="Times New Roman"/>
              </a:rPr>
              <a:t>が、</a:t>
            </a:r>
            <a:r>
              <a:rPr lang="ja-JP" altLang="ja-JP" sz="2400" kern="100" dirty="0" smtClean="0">
                <a:solidFill>
                  <a:prstClr val="black"/>
                </a:solidFill>
                <a:latin typeface="HGP創英角ｺﾞｼｯｸUB"/>
                <a:ea typeface="HGP創英角ｺﾞｼｯｸUB"/>
                <a:cs typeface="Times New Roman"/>
              </a:rPr>
              <a:t>組込み</a:t>
            </a:r>
            <a:r>
              <a:rPr lang="ja-JP" altLang="ja-JP" sz="2400" kern="100" dirty="0">
                <a:solidFill>
                  <a:prstClr val="black"/>
                </a:solidFill>
                <a:latin typeface="HGP創英角ｺﾞｼｯｸUB"/>
                <a:ea typeface="HGP創英角ｺﾞｼｯｸUB"/>
                <a:cs typeface="Times New Roman"/>
              </a:rPr>
              <a:t>ソフト関連分野の改善の取組</a:t>
            </a:r>
            <a:r>
              <a:rPr lang="ja-JP" altLang="ja-JP" sz="2400" kern="100" dirty="0" smtClean="0">
                <a:solidFill>
                  <a:prstClr val="black"/>
                </a:solidFill>
                <a:latin typeface="HGP創英角ｺﾞｼｯｸUB"/>
                <a:ea typeface="HGP創英角ｺﾞｼｯｸUB"/>
                <a:cs typeface="Times New Roman"/>
              </a:rPr>
              <a:t>は本格的</a:t>
            </a:r>
            <a:r>
              <a:rPr lang="ja-JP" altLang="ja-JP" sz="2400" kern="100" dirty="0">
                <a:solidFill>
                  <a:prstClr val="black"/>
                </a:solidFill>
                <a:latin typeface="HGP創英角ｺﾞｼｯｸUB"/>
                <a:ea typeface="HGP創英角ｺﾞｼｯｸUB"/>
                <a:cs typeface="Times New Roman"/>
              </a:rPr>
              <a:t>にはこれから</a:t>
            </a:r>
            <a:r>
              <a:rPr lang="ja-JP" altLang="ja-JP" sz="2400" kern="100" dirty="0" smtClean="0">
                <a:solidFill>
                  <a:prstClr val="black"/>
                </a:solidFill>
                <a:latin typeface="HGP創英角ｺﾞｼｯｸUB"/>
                <a:ea typeface="HGP創英角ｺﾞｼｯｸUB"/>
                <a:cs typeface="Times New Roman"/>
              </a:rPr>
              <a:t>で</a:t>
            </a:r>
            <a:r>
              <a:rPr lang="ja-JP" altLang="en-US" sz="2400" kern="100" dirty="0" smtClean="0">
                <a:solidFill>
                  <a:prstClr val="black"/>
                </a:solidFill>
                <a:latin typeface="HGP創英角ｺﾞｼｯｸUB"/>
                <a:ea typeface="HGP創英角ｺﾞｼｯｸUB"/>
                <a:cs typeface="Times New Roman"/>
              </a:rPr>
              <a:t>は考えてい</a:t>
            </a:r>
            <a:r>
              <a:rPr lang="ja-JP" altLang="ja-JP" sz="2400" kern="100" dirty="0" smtClean="0">
                <a:solidFill>
                  <a:prstClr val="black"/>
                </a:solidFill>
                <a:latin typeface="HGP創英角ｺﾞｼｯｸUB"/>
                <a:ea typeface="HGP創英角ｺﾞｼｯｸUB"/>
                <a:cs typeface="Times New Roman"/>
              </a:rPr>
              <a:t>る</a:t>
            </a:r>
            <a:r>
              <a:rPr lang="ja-JP" altLang="ja-JP" sz="2400" kern="100" dirty="0">
                <a:solidFill>
                  <a:prstClr val="black"/>
                </a:solidFill>
                <a:latin typeface="HGP創英角ｺﾞｼｯｸUB"/>
                <a:ea typeface="HGP創英角ｺﾞｼｯｸUB"/>
                <a:cs typeface="Times New Roman"/>
              </a:rPr>
              <a:t>。</a:t>
            </a:r>
          </a:p>
          <a:p>
            <a:pPr marL="0" indent="0" algn="just" fontAlgn="auto">
              <a:spcAft>
                <a:spcPts val="0"/>
              </a:spcAft>
              <a:buFont typeface="Arial" pitchFamily="34" charset="0"/>
              <a:buNone/>
              <a:defRPr/>
            </a:pP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400" kern="100" dirty="0" smtClean="0">
                <a:latin typeface="+mj-ea"/>
                <a:ea typeface="+mj-ea"/>
                <a:cs typeface="Times New Roman"/>
              </a:rPr>
              <a:t>・</a:t>
            </a:r>
            <a:r>
              <a:rPr lang="ja-JP" altLang="ja-JP" sz="2400" kern="100" dirty="0" smtClean="0">
                <a:latin typeface="+mj-ea"/>
                <a:ea typeface="+mj-ea"/>
                <a:cs typeface="Times New Roman"/>
              </a:rPr>
              <a:t>その</a:t>
            </a:r>
            <a:r>
              <a:rPr lang="ja-JP" altLang="ja-JP" sz="2400" kern="100" dirty="0">
                <a:latin typeface="+mj-ea"/>
                <a:ea typeface="+mj-ea"/>
                <a:cs typeface="Times New Roman"/>
              </a:rPr>
              <a:t>一つの参考事例として</a:t>
            </a:r>
            <a:r>
              <a:rPr lang="ja-JP" altLang="ja-JP" sz="2400" kern="100" dirty="0" smtClean="0">
                <a:latin typeface="+mj-ea"/>
                <a:ea typeface="+mj-ea"/>
                <a:cs typeface="Times New Roman"/>
              </a:rPr>
              <a:t>、</a:t>
            </a:r>
            <a:r>
              <a:rPr lang="ja-JP" altLang="en-US" sz="2400" kern="100" dirty="0" smtClean="0">
                <a:latin typeface="+mj-ea"/>
                <a:ea typeface="+mj-ea"/>
                <a:cs typeface="Times New Roman"/>
              </a:rPr>
              <a:t>小生が関わった</a:t>
            </a:r>
            <a:r>
              <a:rPr lang="ja-JP" altLang="ja-JP" sz="2400" kern="100" dirty="0" smtClean="0">
                <a:latin typeface="+mj-ea"/>
                <a:ea typeface="+mj-ea"/>
                <a:cs typeface="Times New Roman"/>
              </a:rPr>
              <a:t>ＰＯＳ</a:t>
            </a:r>
            <a:r>
              <a:rPr lang="ja-JP" altLang="ja-JP" sz="2400" kern="100" dirty="0">
                <a:latin typeface="+mj-ea"/>
                <a:ea typeface="+mj-ea"/>
                <a:cs typeface="Times New Roman"/>
              </a:rPr>
              <a:t>系システム</a:t>
            </a:r>
            <a:r>
              <a:rPr lang="ja-JP" altLang="ja-JP" sz="2400" kern="100" dirty="0" smtClean="0">
                <a:latin typeface="+mj-ea"/>
                <a:ea typeface="+mj-ea"/>
                <a:cs typeface="Times New Roman"/>
              </a:rPr>
              <a:t>の開発</a:t>
            </a:r>
            <a:r>
              <a:rPr lang="ja-JP" altLang="ja-JP" sz="2400" kern="100" dirty="0">
                <a:latin typeface="+mj-ea"/>
                <a:ea typeface="+mj-ea"/>
                <a:cs typeface="Times New Roman"/>
              </a:rPr>
              <a:t>現場での実際の改革取組</a:t>
            </a:r>
            <a:r>
              <a:rPr lang="ja-JP" altLang="ja-JP" sz="2400" kern="100" dirty="0" smtClean="0">
                <a:latin typeface="+mj-ea"/>
                <a:ea typeface="+mj-ea"/>
                <a:cs typeface="Times New Roman"/>
              </a:rPr>
              <a:t>事例</a:t>
            </a:r>
            <a:r>
              <a:rPr lang="ja-JP" altLang="ja-JP" sz="2400" kern="100" dirty="0">
                <a:latin typeface="+mj-ea"/>
                <a:ea typeface="+mj-ea"/>
                <a:cs typeface="Times New Roman"/>
              </a:rPr>
              <a:t>を中心に紹介する。</a:t>
            </a:r>
          </a:p>
          <a:p>
            <a:pPr marL="0" indent="0" algn="just" fontAlgn="auto">
              <a:spcAft>
                <a:spcPts val="0"/>
              </a:spcAft>
              <a:buFont typeface="Arial" pitchFamily="34" charset="0"/>
              <a:buNone/>
              <a:defRPr/>
            </a:pP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400" kern="100" dirty="0" smtClean="0">
                <a:latin typeface="+mj-ea"/>
                <a:ea typeface="+mj-ea"/>
                <a:cs typeface="Times New Roman"/>
              </a:rPr>
              <a:t>・</a:t>
            </a:r>
            <a:r>
              <a:rPr lang="ja-JP" altLang="en-US" sz="2400" u="sng" kern="100" dirty="0" smtClean="0">
                <a:latin typeface="+mj-ea"/>
                <a:ea typeface="+mj-ea"/>
                <a:cs typeface="Times New Roman"/>
              </a:rPr>
              <a:t>企業の業務系システム構築向けの開発プロセス、ＰＪ管理、人材育成ノウハウを組込み系システム開発現場へ展開</a:t>
            </a:r>
            <a:r>
              <a:rPr lang="ja-JP" altLang="en-US" sz="2400" kern="100" dirty="0" smtClean="0">
                <a:latin typeface="+mj-ea"/>
                <a:ea typeface="+mj-ea"/>
                <a:cs typeface="Times New Roman"/>
              </a:rPr>
              <a:t>したものであり、改善・改革の実践例として参考になれば幸いである。</a:t>
            </a:r>
            <a:endParaRPr lang="ja-JP" altLang="en-US" sz="2400" dirty="0">
              <a:latin typeface="+mj-ea"/>
              <a:ea typeface="+mj-ea"/>
            </a:endParaRPr>
          </a:p>
        </p:txBody>
      </p:sp>
      <p:sp>
        <p:nvSpPr>
          <p:cNvPr id="4" name="スライド番号プレースホルダー 3"/>
          <p:cNvSpPr>
            <a:spLocks noGrp="1"/>
          </p:cNvSpPr>
          <p:nvPr>
            <p:ph type="sldNum" sz="quarter" idx="12"/>
          </p:nvPr>
        </p:nvSpPr>
        <p:spPr/>
        <p:txBody>
          <a:bodyPr/>
          <a:lstStyle/>
          <a:p>
            <a:pPr>
              <a:defRPr/>
            </a:pPr>
            <a:fld id="{45E19458-76D8-441C-AF40-5041B1B589B7}" type="slidenum">
              <a:rPr lang="ja-JP" altLang="en-US"/>
              <a:pPr>
                <a:defRPr/>
              </a:pPr>
              <a:t>3</a:t>
            </a:fld>
            <a:endParaRPr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0825" y="1600200"/>
            <a:ext cx="8713788" cy="5068888"/>
          </a:xfrm>
        </p:spPr>
        <p:txBody>
          <a:bodyPr>
            <a:noAutofit/>
          </a:bodyPr>
          <a:lstStyle/>
          <a:p>
            <a:pPr algn="just"/>
            <a:r>
              <a:rPr lang="ja-JP" altLang="en-US" sz="2400" smtClean="0">
                <a:latin typeface="HGP創英角ｺﾞｼｯｸUB" pitchFamily="50" charset="-128"/>
                <a:ea typeface="HGP創英角ｺﾞｼｯｸUB" pitchFamily="50" charset="-128"/>
                <a:cs typeface="Times New Roman" pitchFamily="18" charset="0"/>
              </a:rPr>
              <a:t>組込み関連</a:t>
            </a:r>
            <a:r>
              <a:rPr lang="ja-JP" altLang="ja-JP" sz="2400" smtClean="0">
                <a:latin typeface="HGP創英角ｺﾞｼｯｸUB" pitchFamily="50" charset="-128"/>
                <a:ea typeface="HGP創英角ｺﾞｼｯｸUB" pitchFamily="50" charset="-128"/>
                <a:cs typeface="Times New Roman" pitchFamily="18" charset="0"/>
              </a:rPr>
              <a:t>業種：家電、自動車、医療機器、卸・小売端末</a:t>
            </a:r>
            <a:r>
              <a:rPr lang="ja-JP" altLang="en-US" sz="2400" smtClean="0">
                <a:latin typeface="HGP創英角ｺﾞｼｯｸUB" pitchFamily="50" charset="-128"/>
                <a:ea typeface="HGP創英角ｺﾞｼｯｸUB" pitchFamily="50" charset="-128"/>
                <a:cs typeface="Times New Roman" pitchFamily="18" charset="0"/>
              </a:rPr>
              <a:t>等</a:t>
            </a:r>
            <a:endParaRPr lang="ja-JP" altLang="ja-JP" sz="2400" smtClean="0">
              <a:latin typeface="HGP創英角ｺﾞｼｯｸUB" pitchFamily="50" charset="-128"/>
              <a:ea typeface="HGP創英角ｺﾞｼｯｸUB" pitchFamily="50" charset="-128"/>
              <a:cs typeface="Times New Roman" pitchFamily="18" charset="0"/>
            </a:endParaRPr>
          </a:p>
          <a:p>
            <a:pPr algn="just"/>
            <a:r>
              <a:rPr lang="ja-JP" altLang="ja-JP" sz="2400" smtClean="0">
                <a:latin typeface="HGP創英角ｺﾞｼｯｸUB" pitchFamily="50" charset="-128"/>
                <a:ea typeface="HGP創英角ｺﾞｼｯｸUB" pitchFamily="50" charset="-128"/>
                <a:cs typeface="Times New Roman" pitchFamily="18" charset="0"/>
              </a:rPr>
              <a:t>技術者数：</a:t>
            </a:r>
            <a:r>
              <a:rPr lang="ja-JP" altLang="en-US" sz="2400" smtClean="0">
                <a:latin typeface="HGP創英角ｺﾞｼｯｸUB" pitchFamily="50" charset="-128"/>
                <a:ea typeface="HGP創英角ｺﾞｼｯｸUB" pitchFamily="50" charset="-128"/>
                <a:cs typeface="Times New Roman" pitchFamily="18" charset="0"/>
              </a:rPr>
              <a:t>２０万人～３０万人（実態が不明確）</a:t>
            </a:r>
            <a:endParaRPr lang="en-US" altLang="ja-JP" sz="2400" smtClean="0">
              <a:latin typeface="HGP創英角ｺﾞｼｯｸUB" pitchFamily="50" charset="-128"/>
              <a:ea typeface="HGP創英角ｺﾞｼｯｸUB" pitchFamily="50" charset="-128"/>
              <a:cs typeface="Times New Roman" pitchFamily="18" charset="0"/>
            </a:endParaRPr>
          </a:p>
          <a:p>
            <a:pPr algn="just">
              <a:buFont typeface="Arial" charset="0"/>
              <a:buNone/>
            </a:pPr>
            <a:endParaRPr lang="ja-JP" altLang="ja-JP" sz="2400" smtClean="0">
              <a:latin typeface="HGP創英角ｺﾞｼｯｸUB" pitchFamily="50" charset="-128"/>
              <a:ea typeface="HGP創英角ｺﾞｼｯｸUB" pitchFamily="50" charset="-128"/>
              <a:cs typeface="Times New Roman" pitchFamily="18" charset="0"/>
            </a:endParaRPr>
          </a:p>
          <a:p>
            <a:pPr algn="just">
              <a:buFont typeface="Arial" charset="0"/>
              <a:buNone/>
            </a:pPr>
            <a:r>
              <a:rPr lang="ja-JP" altLang="en-US" sz="2400" smtClean="0">
                <a:solidFill>
                  <a:srgbClr val="000000"/>
                </a:solidFill>
                <a:latin typeface="HGP創英角ｺﾞｼｯｸUB" pitchFamily="50" charset="-128"/>
                <a:ea typeface="HGP創英角ｺﾞｼｯｸUB" pitchFamily="50" charset="-128"/>
                <a:cs typeface="Times New Roman" pitchFamily="18" charset="0"/>
              </a:rPr>
              <a:t>・　組込みソフトウェアの「開発とメンテナンス」現場の声</a:t>
            </a:r>
            <a:endParaRPr lang="ja-JP" altLang="ja-JP" sz="2400" smtClean="0">
              <a:solidFill>
                <a:srgbClr val="000000"/>
              </a:solidFill>
              <a:latin typeface="HGP創英角ｺﾞｼｯｸUB" pitchFamily="50" charset="-128"/>
              <a:ea typeface="HGP創英角ｺﾞｼｯｸUB" pitchFamily="50" charset="-128"/>
              <a:cs typeface="Times New Roman" pitchFamily="18" charset="0"/>
            </a:endParaRPr>
          </a:p>
          <a:p>
            <a:pPr algn="just">
              <a:buFont typeface="Arial" charset="0"/>
              <a:buNone/>
            </a:pPr>
            <a:r>
              <a:rPr lang="ja-JP" altLang="en-US" sz="2400" smtClean="0">
                <a:latin typeface="HGP創英角ｺﾞｼｯｸUB" pitchFamily="50" charset="-128"/>
                <a:ea typeface="HGP創英角ｺﾞｼｯｸUB" pitchFamily="50" charset="-128"/>
                <a:cs typeface="Times New Roman" pitchFamily="18" charset="0"/>
              </a:rPr>
              <a:t>　　　　　　　　　　　　　　　　　　　</a:t>
            </a:r>
            <a:r>
              <a:rPr lang="ja-JP" altLang="ja-JP" sz="2400" smtClean="0">
                <a:latin typeface="HGP創英角ｺﾞｼｯｸUB" pitchFamily="50" charset="-128"/>
                <a:ea typeface="HGP創英角ｺﾞｼｯｸUB" pitchFamily="50" charset="-128"/>
                <a:cs typeface="Times New Roman" pitchFamily="18" charset="0"/>
              </a:rPr>
              <a:t>　←</a:t>
            </a:r>
            <a:r>
              <a:rPr lang="ja-JP" altLang="en-US" sz="2400" smtClean="0">
                <a:latin typeface="HGP創英角ｺﾞｼｯｸUB" pitchFamily="50" charset="-128"/>
                <a:ea typeface="HGP創英角ｺﾞｼｯｸUB" pitchFamily="50" charset="-128"/>
                <a:cs typeface="Times New Roman" pitchFamily="18" charset="0"/>
              </a:rPr>
              <a:t>ＩＳＳＪの「</a:t>
            </a:r>
            <a:r>
              <a:rPr lang="ja-JP" altLang="ja-JP" sz="2400" smtClean="0">
                <a:latin typeface="HGP創英角ｺﾞｼｯｸUB" pitchFamily="50" charset="-128"/>
                <a:ea typeface="HGP創英角ｺﾞｼｯｸUB" pitchFamily="50" charset="-128"/>
                <a:cs typeface="Times New Roman" pitchFamily="18" charset="0"/>
              </a:rPr>
              <a:t>社会への提言</a:t>
            </a:r>
            <a:r>
              <a:rPr lang="ja-JP" altLang="en-US" sz="2400" smtClean="0">
                <a:latin typeface="HGP創英角ｺﾞｼｯｸUB" pitchFamily="50" charset="-128"/>
                <a:ea typeface="HGP創英角ｺﾞｼｯｸUB" pitchFamily="50" charset="-128"/>
                <a:cs typeface="Times New Roman" pitchFamily="18" charset="0"/>
              </a:rPr>
              <a:t>」</a:t>
            </a:r>
            <a:r>
              <a:rPr lang="ja-JP" altLang="ja-JP" sz="2400" smtClean="0">
                <a:latin typeface="HGP創英角ｺﾞｼｯｸUB" pitchFamily="50" charset="-128"/>
                <a:ea typeface="HGP創英角ｺﾞｼｯｸUB" pitchFamily="50" charset="-128"/>
                <a:cs typeface="Times New Roman" pitchFamily="18" charset="0"/>
              </a:rPr>
              <a:t>から</a:t>
            </a:r>
          </a:p>
          <a:p>
            <a:pPr algn="just">
              <a:buFont typeface="Arial" charset="0"/>
              <a:buNone/>
            </a:pPr>
            <a:r>
              <a:rPr lang="ja-JP" altLang="en-US" sz="2400" smtClean="0">
                <a:latin typeface="HGP創英角ｺﾞｼｯｸUB" pitchFamily="50" charset="-128"/>
                <a:ea typeface="HGP創英角ｺﾞｼｯｸUB" pitchFamily="50" charset="-128"/>
                <a:cs typeface="Times New Roman" pitchFamily="18" charset="0"/>
              </a:rPr>
              <a:t>　　①プログラムのスパゲティ化が進み始めている</a:t>
            </a:r>
            <a:endParaRPr lang="en-US" altLang="ja-JP" sz="2400" smtClean="0">
              <a:latin typeface="HGP創英角ｺﾞｼｯｸUB" pitchFamily="50" charset="-128"/>
              <a:ea typeface="HGP創英角ｺﾞｼｯｸUB" pitchFamily="50" charset="-128"/>
              <a:cs typeface="Times New Roman" pitchFamily="18" charset="0"/>
            </a:endParaRPr>
          </a:p>
          <a:p>
            <a:pPr>
              <a:buFont typeface="Arial" charset="0"/>
              <a:buNone/>
            </a:pPr>
            <a:r>
              <a:rPr lang="ja-JP" altLang="en-US" sz="2400" smtClean="0">
                <a:latin typeface="HGP創英角ｺﾞｼｯｸUB" pitchFamily="50" charset="-128"/>
                <a:ea typeface="HGP創英角ｺﾞｼｯｸUB" pitchFamily="50" charset="-128"/>
                <a:cs typeface="Times New Roman" pitchFamily="18" charset="0"/>
              </a:rPr>
              <a:t>　　②大規模化に伴い、プロジェクト運営が難しくなりトラブルを招く</a:t>
            </a:r>
            <a:endParaRPr lang="en-US" altLang="ja-JP" sz="2400" smtClean="0">
              <a:latin typeface="HGP創英角ｺﾞｼｯｸUB" pitchFamily="50" charset="-128"/>
              <a:ea typeface="HGP創英角ｺﾞｼｯｸUB" pitchFamily="50" charset="-128"/>
              <a:cs typeface="Times New Roman" pitchFamily="18" charset="0"/>
            </a:endParaRPr>
          </a:p>
          <a:p>
            <a:pPr>
              <a:buFont typeface="Arial" charset="0"/>
              <a:buNone/>
            </a:pPr>
            <a:r>
              <a:rPr lang="ja-JP" altLang="en-US" sz="2400" smtClean="0">
                <a:latin typeface="HGP創英角ｺﾞｼｯｸUB" pitchFamily="50" charset="-128"/>
                <a:ea typeface="HGP創英角ｺﾞｼｯｸUB" pitchFamily="50" charset="-128"/>
                <a:cs typeface="Times New Roman" pitchFamily="18" charset="0"/>
              </a:rPr>
              <a:t>　　③組込みソフト開発現場の上位職や経営者層は機械設計技術</a:t>
            </a:r>
            <a:endParaRPr lang="en-US" altLang="ja-JP" sz="2400" smtClean="0">
              <a:latin typeface="HGP創英角ｺﾞｼｯｸUB" pitchFamily="50" charset="-128"/>
              <a:ea typeface="HGP創英角ｺﾞｼｯｸUB" pitchFamily="50" charset="-128"/>
              <a:cs typeface="Times New Roman" pitchFamily="18" charset="0"/>
            </a:endParaRPr>
          </a:p>
          <a:p>
            <a:pPr>
              <a:buFont typeface="Arial" charset="0"/>
              <a:buNone/>
            </a:pPr>
            <a:r>
              <a:rPr lang="ja-JP" altLang="en-US" sz="2400" smtClean="0">
                <a:latin typeface="HGP創英角ｺﾞｼｯｸUB" pitchFamily="50" charset="-128"/>
                <a:ea typeface="HGP創英角ｺﾞｼｯｸUB" pitchFamily="50" charset="-128"/>
                <a:cs typeface="Times New Roman" pitchFamily="18" charset="0"/>
              </a:rPr>
              <a:t>　　　者が多い</a:t>
            </a:r>
            <a:endParaRPr lang="en-US" altLang="ja-JP" sz="2400" smtClean="0">
              <a:latin typeface="HGP創英角ｺﾞｼｯｸUB" pitchFamily="50" charset="-128"/>
              <a:ea typeface="HGP創英角ｺﾞｼｯｸUB" pitchFamily="50" charset="-128"/>
              <a:cs typeface="Times New Roman" pitchFamily="18" charset="0"/>
            </a:endParaRPr>
          </a:p>
          <a:p>
            <a:pPr>
              <a:buFont typeface="Arial" charset="0"/>
              <a:buNone/>
            </a:pPr>
            <a:r>
              <a:rPr lang="ja-JP" altLang="en-US" sz="2400" smtClean="0">
                <a:latin typeface="HGP創英角ｺﾞｼｯｸUB" pitchFamily="50" charset="-128"/>
                <a:ea typeface="HGP創英角ｺﾞｼｯｸUB" pitchFamily="50" charset="-128"/>
                <a:cs typeface="Times New Roman" pitchFamily="18" charset="0"/>
              </a:rPr>
              <a:t>　　④３Ｋ職場と噂され、学生に敬遠されている　</a:t>
            </a:r>
            <a:endParaRPr lang="en-US" altLang="ja-JP" sz="2400" smtClean="0">
              <a:latin typeface="HGP創英角ｺﾞｼｯｸUB" pitchFamily="50" charset="-128"/>
              <a:ea typeface="HGP創英角ｺﾞｼｯｸUB" pitchFamily="50" charset="-128"/>
              <a:cs typeface="Times New Roman" pitchFamily="18" charset="0"/>
            </a:endParaRPr>
          </a:p>
          <a:p>
            <a:pPr>
              <a:buFont typeface="Arial" charset="0"/>
              <a:buNone/>
            </a:pPr>
            <a:r>
              <a:rPr lang="ja-JP" altLang="en-US" sz="2400" smtClean="0">
                <a:latin typeface="HGP創英角ｺﾞｼｯｸUB" pitchFamily="50" charset="-128"/>
                <a:ea typeface="HGP創英角ｺﾞｼｯｸUB" pitchFamily="50" charset="-128"/>
                <a:cs typeface="Times New Roman" pitchFamily="18" charset="0"/>
              </a:rPr>
              <a:t>　　⑤組込みソフトウェアセキュリティの脆弱性</a:t>
            </a:r>
          </a:p>
        </p:txBody>
      </p:sp>
      <p:sp>
        <p:nvSpPr>
          <p:cNvPr id="5" name="タイトル 1"/>
          <p:cNvSpPr>
            <a:spLocks noGrp="1"/>
          </p:cNvSpPr>
          <p:nvPr>
            <p:ph type="title"/>
          </p:nvPr>
        </p:nvSpPr>
        <p:spPr/>
        <p:txBody>
          <a:bodyPr rtlCol="0">
            <a:normAutofit/>
          </a:bodyPr>
          <a:lstStyle/>
          <a:p>
            <a:pPr fontAlgn="auto">
              <a:spcAft>
                <a:spcPts val="0"/>
              </a:spcAft>
              <a:defRPr/>
            </a:pPr>
            <a:r>
              <a:rPr lang="ja-JP" altLang="en-US" sz="3600" dirty="0" smtClean="0"/>
              <a:t>１．社会への提言の実践が課題　</a:t>
            </a:r>
            <a:r>
              <a:rPr lang="ja-JP" altLang="en-US" sz="2400" dirty="0" smtClean="0">
                <a:latin typeface="+mj-ea"/>
              </a:rPr>
              <a:t>（</a:t>
            </a:r>
            <a:r>
              <a:rPr lang="en-US" altLang="ja-JP" sz="2400" dirty="0" smtClean="0">
                <a:latin typeface="+mj-ea"/>
              </a:rPr>
              <a:t>2/3</a:t>
            </a:r>
            <a:r>
              <a:rPr lang="ja-JP" altLang="en-US" sz="2400" dirty="0" smtClean="0">
                <a:latin typeface="+mj-ea"/>
              </a:rPr>
              <a:t>）</a:t>
            </a:r>
            <a:endParaRPr lang="ja-JP" altLang="en-US" sz="2400" dirty="0">
              <a:latin typeface="+mj-ea"/>
            </a:endParaRPr>
          </a:p>
        </p:txBody>
      </p:sp>
      <p:sp>
        <p:nvSpPr>
          <p:cNvPr id="2" name="スライド番号プレースホルダー 1"/>
          <p:cNvSpPr>
            <a:spLocks noGrp="1"/>
          </p:cNvSpPr>
          <p:nvPr>
            <p:ph type="sldNum" sz="quarter" idx="12"/>
          </p:nvPr>
        </p:nvSpPr>
        <p:spPr/>
        <p:txBody>
          <a:bodyPr/>
          <a:lstStyle/>
          <a:p>
            <a:pPr>
              <a:defRPr/>
            </a:pPr>
            <a:fld id="{CDF3AB85-64EF-4447-8257-0A1796C9ABB9}" type="slidenum">
              <a:rPr lang="ja-JP" altLang="en-US"/>
              <a:pPr>
                <a:defRPr/>
              </a:pPr>
              <a:t>4</a:t>
            </a:fld>
            <a:endParaRPr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850" y="1412875"/>
            <a:ext cx="8569325" cy="5040313"/>
          </a:xfrm>
        </p:spPr>
        <p:txBody>
          <a:bodyPr rtlCol="0">
            <a:noAutofit/>
          </a:bodyPr>
          <a:lstStyle/>
          <a:p>
            <a:pPr marL="0" indent="0" algn="just" fontAlgn="auto">
              <a:spcAft>
                <a:spcPts val="0"/>
              </a:spcAft>
              <a:buFont typeface="Arial" pitchFamily="34" charset="0"/>
              <a:buNone/>
              <a:defRPr/>
            </a:pPr>
            <a:r>
              <a:rPr lang="ja-JP" altLang="en-US" sz="2400" kern="100" dirty="0" smtClean="0">
                <a:latin typeface="+mj-ea"/>
                <a:ea typeface="+mj-ea"/>
                <a:cs typeface="Times New Roman"/>
              </a:rPr>
              <a:t>・対応策の提言　</a:t>
            </a:r>
            <a:r>
              <a:rPr lang="ja-JP" altLang="ja-JP" sz="2400" kern="100" dirty="0" smtClean="0">
                <a:solidFill>
                  <a:prstClr val="black"/>
                </a:solidFill>
                <a:latin typeface="HGP創英角ｺﾞｼｯｸUB"/>
                <a:ea typeface="HGP創英角ｺﾞｼｯｸUB"/>
                <a:cs typeface="Times New Roman"/>
              </a:rPr>
              <a:t>←</a:t>
            </a:r>
            <a:r>
              <a:rPr lang="ja-JP" altLang="en-US" sz="2400" kern="100" dirty="0">
                <a:solidFill>
                  <a:prstClr val="black"/>
                </a:solidFill>
                <a:latin typeface="HGP創英角ｺﾞｼｯｸUB"/>
                <a:ea typeface="HGP創英角ｺﾞｼｯｸUB"/>
                <a:cs typeface="Times New Roman"/>
              </a:rPr>
              <a:t>ＩＳＳＪ</a:t>
            </a:r>
            <a:r>
              <a:rPr lang="ja-JP" altLang="en-US" sz="2400" kern="100" dirty="0" smtClean="0">
                <a:solidFill>
                  <a:prstClr val="black"/>
                </a:solidFill>
                <a:latin typeface="HGP創英角ｺﾞｼｯｸUB"/>
                <a:ea typeface="HGP創英角ｺﾞｼｯｸUB"/>
                <a:cs typeface="Times New Roman"/>
              </a:rPr>
              <a:t>の「</a:t>
            </a:r>
            <a:r>
              <a:rPr lang="ja-JP" altLang="ja-JP" sz="2400" kern="100" dirty="0" smtClean="0">
                <a:solidFill>
                  <a:prstClr val="black"/>
                </a:solidFill>
                <a:latin typeface="HGP創英角ｺﾞｼｯｸUB"/>
                <a:ea typeface="HGP創英角ｺﾞｼｯｸUB"/>
                <a:cs typeface="Times New Roman"/>
              </a:rPr>
              <a:t>社会</a:t>
            </a:r>
            <a:r>
              <a:rPr lang="ja-JP" altLang="ja-JP" sz="2400" kern="100" dirty="0">
                <a:solidFill>
                  <a:prstClr val="black"/>
                </a:solidFill>
                <a:latin typeface="HGP創英角ｺﾞｼｯｸUB"/>
                <a:ea typeface="HGP創英角ｺﾞｼｯｸUB"/>
                <a:cs typeface="Times New Roman"/>
              </a:rPr>
              <a:t>への</a:t>
            </a:r>
            <a:r>
              <a:rPr lang="ja-JP" altLang="ja-JP" sz="2400" kern="100" dirty="0" smtClean="0">
                <a:solidFill>
                  <a:prstClr val="black"/>
                </a:solidFill>
                <a:latin typeface="HGP創英角ｺﾞｼｯｸUB"/>
                <a:ea typeface="HGP創英角ｺﾞｼｯｸUB"/>
                <a:cs typeface="Times New Roman"/>
              </a:rPr>
              <a:t>提言</a:t>
            </a:r>
            <a:r>
              <a:rPr lang="ja-JP" altLang="en-US" sz="2400" kern="100" dirty="0" smtClean="0">
                <a:solidFill>
                  <a:prstClr val="black"/>
                </a:solidFill>
                <a:latin typeface="HGP創英角ｺﾞｼｯｸUB"/>
                <a:ea typeface="HGP創英角ｺﾞｼｯｸUB"/>
                <a:cs typeface="Times New Roman"/>
              </a:rPr>
              <a:t>」</a:t>
            </a:r>
            <a:r>
              <a:rPr lang="ja-JP" altLang="ja-JP" sz="2400" kern="100" dirty="0" smtClean="0">
                <a:solidFill>
                  <a:prstClr val="black"/>
                </a:solidFill>
                <a:latin typeface="HGP創英角ｺﾞｼｯｸUB"/>
                <a:ea typeface="HGP創英角ｺﾞｼｯｸUB"/>
                <a:cs typeface="Times New Roman"/>
              </a:rPr>
              <a:t>から</a:t>
            </a:r>
            <a:endParaRPr lang="ja-JP" altLang="ja-JP" sz="2400" kern="100" dirty="0">
              <a:solidFill>
                <a:prstClr val="black"/>
              </a:solidFill>
              <a:latin typeface="HGP創英角ｺﾞｼｯｸUB"/>
              <a:ea typeface="HGP創英角ｺﾞｼｯｸUB"/>
              <a:cs typeface="Times New Roman"/>
            </a:endParaRPr>
          </a:p>
          <a:p>
            <a:pPr marL="0" indent="0" algn="just" fontAlgn="auto">
              <a:spcAft>
                <a:spcPts val="0"/>
              </a:spcAft>
              <a:buFont typeface="Arial" pitchFamily="34" charset="0"/>
              <a:buNone/>
              <a:defRPr/>
            </a:pPr>
            <a:r>
              <a:rPr lang="ja-JP" altLang="en-US" sz="2400" kern="100" dirty="0">
                <a:latin typeface="+mj-ea"/>
                <a:ea typeface="+mj-ea"/>
                <a:cs typeface="Times New Roman"/>
              </a:rPr>
              <a:t>　</a:t>
            </a:r>
            <a:r>
              <a:rPr lang="ja-JP" altLang="en-US" sz="2400" kern="100" dirty="0" smtClean="0">
                <a:latin typeface="+mj-ea"/>
                <a:ea typeface="+mj-ea"/>
                <a:cs typeface="Times New Roman"/>
              </a:rPr>
              <a:t>　</a:t>
            </a:r>
            <a:r>
              <a:rPr lang="ja-JP" altLang="en-US" sz="2400" kern="100" dirty="0">
                <a:latin typeface="+mj-ea"/>
                <a:ea typeface="+mj-ea"/>
                <a:cs typeface="Times New Roman"/>
              </a:rPr>
              <a:t>①</a:t>
            </a:r>
            <a:r>
              <a:rPr lang="ja-JP" altLang="en-US" sz="2400" kern="100" dirty="0" smtClean="0">
                <a:latin typeface="+mj-ea"/>
                <a:ea typeface="+mj-ea"/>
                <a:cs typeface="Times New Roman"/>
              </a:rPr>
              <a:t>政府や業界が指針を示しそれに基づいて部品化を推進する</a:t>
            </a: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400" kern="100" dirty="0" smtClean="0">
                <a:latin typeface="+mj-ea"/>
                <a:ea typeface="+mj-ea"/>
                <a:cs typeface="Times New Roman"/>
              </a:rPr>
              <a:t>　　</a:t>
            </a:r>
            <a:r>
              <a:rPr lang="ja-JP" altLang="en-US" sz="2400" kern="100" dirty="0">
                <a:latin typeface="+mj-ea"/>
                <a:ea typeface="+mj-ea"/>
                <a:cs typeface="Times New Roman"/>
              </a:rPr>
              <a:t>②</a:t>
            </a:r>
            <a:r>
              <a:rPr lang="ja-JP" altLang="en-US" sz="2400" kern="100" dirty="0" smtClean="0">
                <a:latin typeface="+mj-ea"/>
                <a:ea typeface="+mj-ea"/>
                <a:cs typeface="Times New Roman"/>
              </a:rPr>
              <a:t>品質管理は工程全体を通じて複合的に実施する</a:t>
            </a: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400" kern="100" dirty="0">
                <a:latin typeface="+mj-ea"/>
                <a:ea typeface="+mj-ea"/>
                <a:cs typeface="Times New Roman"/>
              </a:rPr>
              <a:t>　</a:t>
            </a:r>
            <a:r>
              <a:rPr lang="ja-JP" altLang="en-US" sz="2400" kern="100" dirty="0" smtClean="0">
                <a:latin typeface="+mj-ea"/>
                <a:ea typeface="+mj-ea"/>
                <a:cs typeface="Times New Roman"/>
              </a:rPr>
              <a:t>　</a:t>
            </a:r>
            <a:r>
              <a:rPr lang="ja-JP" altLang="en-US" sz="2400" kern="100" dirty="0">
                <a:latin typeface="+mj-ea"/>
                <a:ea typeface="+mj-ea"/>
                <a:cs typeface="Times New Roman"/>
              </a:rPr>
              <a:t>③</a:t>
            </a:r>
            <a:r>
              <a:rPr lang="ja-JP" altLang="en-US" sz="2400" kern="100" dirty="0" smtClean="0">
                <a:latin typeface="+mj-ea"/>
                <a:ea typeface="+mj-ea"/>
                <a:cs typeface="Times New Roman"/>
              </a:rPr>
              <a:t>大規模プロジェクトのマネジメントと人材確保</a:t>
            </a: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400" kern="100" dirty="0">
                <a:latin typeface="+mj-ea"/>
                <a:ea typeface="+mj-ea"/>
                <a:cs typeface="Times New Roman"/>
              </a:rPr>
              <a:t>　</a:t>
            </a:r>
            <a:r>
              <a:rPr lang="ja-JP" altLang="en-US" sz="2400" kern="100" dirty="0" smtClean="0">
                <a:latin typeface="+mj-ea"/>
                <a:ea typeface="+mj-ea"/>
                <a:cs typeface="Times New Roman"/>
              </a:rPr>
              <a:t>　</a:t>
            </a:r>
            <a:r>
              <a:rPr lang="ja-JP" altLang="en-US" sz="2400" kern="100" dirty="0">
                <a:latin typeface="+mj-ea"/>
                <a:ea typeface="+mj-ea"/>
                <a:cs typeface="Times New Roman"/>
              </a:rPr>
              <a:t>④</a:t>
            </a:r>
            <a:r>
              <a:rPr lang="ja-JP" altLang="en-US" sz="2400" kern="100" dirty="0" smtClean="0">
                <a:latin typeface="+mj-ea"/>
                <a:ea typeface="+mj-ea"/>
                <a:cs typeface="Times New Roman"/>
              </a:rPr>
              <a:t>ソフトウェアの知財化を急ぐ</a:t>
            </a: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400" kern="100" dirty="0">
                <a:latin typeface="+mj-ea"/>
                <a:ea typeface="+mj-ea"/>
                <a:cs typeface="Times New Roman"/>
              </a:rPr>
              <a:t>　</a:t>
            </a:r>
            <a:r>
              <a:rPr lang="ja-JP" altLang="en-US" sz="2400" kern="100" dirty="0" smtClean="0">
                <a:latin typeface="+mj-ea"/>
                <a:ea typeface="+mj-ea"/>
                <a:cs typeface="Times New Roman"/>
              </a:rPr>
              <a:t>　</a:t>
            </a:r>
            <a:r>
              <a:rPr lang="ja-JP" altLang="en-US" sz="2400" kern="100" dirty="0">
                <a:latin typeface="+mj-ea"/>
                <a:ea typeface="+mj-ea"/>
                <a:cs typeface="Times New Roman"/>
              </a:rPr>
              <a:t>⑤</a:t>
            </a:r>
            <a:r>
              <a:rPr lang="ja-JP" altLang="en-US" sz="2400" kern="100" dirty="0" smtClean="0">
                <a:latin typeface="+mj-ea"/>
                <a:ea typeface="+mj-ea"/>
                <a:cs typeface="Times New Roman"/>
              </a:rPr>
              <a:t>コンテクスト・アウェアとデータ処理に留意する</a:t>
            </a: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400" kern="100" dirty="0" smtClean="0">
                <a:latin typeface="+mj-ea"/>
                <a:ea typeface="+mj-ea"/>
                <a:cs typeface="Times New Roman"/>
              </a:rPr>
              <a:t>　　</a:t>
            </a:r>
            <a:r>
              <a:rPr lang="ja-JP" altLang="en-US" sz="2400" kern="100" dirty="0">
                <a:latin typeface="+mj-ea"/>
                <a:ea typeface="+mj-ea"/>
                <a:cs typeface="Times New Roman"/>
              </a:rPr>
              <a:t>⑥</a:t>
            </a:r>
            <a:r>
              <a:rPr lang="ja-JP" altLang="en-US" sz="2400" kern="100" dirty="0" smtClean="0">
                <a:latin typeface="+mj-ea"/>
                <a:ea typeface="+mj-ea"/>
                <a:cs typeface="Times New Roman"/>
              </a:rPr>
              <a:t>セキュリティ対策</a:t>
            </a: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2400" kern="100" dirty="0">
              <a:latin typeface="+mj-ea"/>
              <a:ea typeface="+mj-ea"/>
              <a:cs typeface="Times New Roman"/>
            </a:endParaRPr>
          </a:p>
          <a:p>
            <a:pPr marL="0" indent="0" algn="just" fontAlgn="auto">
              <a:spcAft>
                <a:spcPts val="0"/>
              </a:spcAft>
              <a:buFont typeface="Arial" pitchFamily="34" charset="0"/>
              <a:buNone/>
              <a:defRPr/>
            </a:pPr>
            <a:r>
              <a:rPr lang="ja-JP" altLang="en-US" sz="2400" kern="100" dirty="0" smtClean="0">
                <a:latin typeface="+mj-ea"/>
                <a:ea typeface="+mj-ea"/>
                <a:cs typeface="Times New Roman"/>
              </a:rPr>
              <a:t>　　日本人の国民性、中でも協調性はチーム活動の必要なソフト</a:t>
            </a: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400" kern="100" dirty="0">
                <a:latin typeface="+mj-ea"/>
                <a:ea typeface="+mj-ea"/>
                <a:cs typeface="Times New Roman"/>
              </a:rPr>
              <a:t>　</a:t>
            </a:r>
            <a:r>
              <a:rPr lang="ja-JP" altLang="en-US" sz="2400" kern="100" dirty="0" smtClean="0">
                <a:latin typeface="+mj-ea"/>
                <a:ea typeface="+mj-ea"/>
                <a:cs typeface="Times New Roman"/>
              </a:rPr>
              <a:t>　ウェア開発やメンテナンスに向いています。組込みソフトウェアは</a:t>
            </a: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r>
              <a:rPr lang="ja-JP" altLang="en-US" sz="2400" kern="100" dirty="0">
                <a:latin typeface="+mj-ea"/>
                <a:ea typeface="+mj-ea"/>
                <a:cs typeface="Times New Roman"/>
              </a:rPr>
              <a:t>　</a:t>
            </a:r>
            <a:r>
              <a:rPr lang="ja-JP" altLang="en-US" sz="2400" kern="100" dirty="0" smtClean="0">
                <a:latin typeface="+mj-ea"/>
                <a:ea typeface="+mj-ea"/>
                <a:cs typeface="Times New Roman"/>
              </a:rPr>
              <a:t>　日本にとどまって「産業の知恵」となるべきです。</a:t>
            </a:r>
            <a:endParaRPr lang="en-US" altLang="ja-JP" sz="2400" kern="100" dirty="0">
              <a:latin typeface="+mj-ea"/>
              <a:ea typeface="+mj-ea"/>
              <a:cs typeface="Times New Roman"/>
            </a:endParaRPr>
          </a:p>
          <a:p>
            <a:pPr marL="0" indent="0" algn="just" fontAlgn="auto">
              <a:spcAft>
                <a:spcPts val="0"/>
              </a:spcAft>
              <a:buFont typeface="Arial" pitchFamily="34" charset="0"/>
              <a:buNone/>
              <a:defRPr/>
            </a:pPr>
            <a:r>
              <a:rPr lang="ja-JP" altLang="en-US" sz="2400" kern="100" dirty="0" smtClean="0">
                <a:latin typeface="+mj-ea"/>
                <a:ea typeface="+mj-ea"/>
                <a:cs typeface="Times New Roman"/>
              </a:rPr>
              <a:t>　　</a:t>
            </a:r>
            <a:endParaRPr lang="ja-JP" altLang="en-US" sz="2400" dirty="0">
              <a:latin typeface="+mj-ea"/>
              <a:ea typeface="+mj-ea"/>
            </a:endParaRPr>
          </a:p>
        </p:txBody>
      </p:sp>
      <p:sp>
        <p:nvSpPr>
          <p:cNvPr id="44034" name="タイトル 1"/>
          <p:cNvSpPr>
            <a:spLocks noGrp="1"/>
          </p:cNvSpPr>
          <p:nvPr>
            <p:ph type="title"/>
          </p:nvPr>
        </p:nvSpPr>
        <p:spPr>
          <a:xfrm>
            <a:off x="457200" y="274638"/>
            <a:ext cx="8229600" cy="922337"/>
          </a:xfrm>
        </p:spPr>
        <p:txBody>
          <a:bodyPr/>
          <a:lstStyle/>
          <a:p>
            <a:r>
              <a:rPr lang="ja-JP" altLang="en-US" sz="3600" smtClean="0"/>
              <a:t>１．社会への提言の実践が課題</a:t>
            </a:r>
            <a:r>
              <a:rPr lang="ja-JP" altLang="en-US" sz="3600" smtClean="0">
                <a:solidFill>
                  <a:srgbClr val="000000"/>
                </a:solidFill>
              </a:rPr>
              <a:t>　</a:t>
            </a:r>
            <a:r>
              <a:rPr lang="ja-JP" altLang="en-US" sz="2400" smtClean="0">
                <a:solidFill>
                  <a:srgbClr val="000000"/>
                </a:solidFill>
                <a:latin typeface="HGP創英角ｺﾞｼｯｸUB" pitchFamily="50" charset="-128"/>
              </a:rPr>
              <a:t>（</a:t>
            </a:r>
            <a:r>
              <a:rPr lang="en-US" altLang="ja-JP" sz="2400" smtClean="0">
                <a:solidFill>
                  <a:srgbClr val="000000"/>
                </a:solidFill>
                <a:latin typeface="HGP創英角ｺﾞｼｯｸUB" pitchFamily="50" charset="-128"/>
              </a:rPr>
              <a:t>3/3</a:t>
            </a:r>
            <a:r>
              <a:rPr lang="ja-JP" altLang="en-US" sz="2400" smtClean="0">
                <a:solidFill>
                  <a:srgbClr val="000000"/>
                </a:solidFill>
                <a:latin typeface="HGP創英角ｺﾞｼｯｸUB" pitchFamily="50" charset="-128"/>
              </a:rPr>
              <a:t>）</a:t>
            </a:r>
            <a:r>
              <a:rPr lang="ja-JP" altLang="en-US" sz="3600" smtClean="0"/>
              <a:t>　</a:t>
            </a:r>
          </a:p>
        </p:txBody>
      </p:sp>
      <p:sp>
        <p:nvSpPr>
          <p:cNvPr id="2" name="スライド番号プレースホルダー 1"/>
          <p:cNvSpPr>
            <a:spLocks noGrp="1"/>
          </p:cNvSpPr>
          <p:nvPr>
            <p:ph type="sldNum" sz="quarter" idx="12"/>
          </p:nvPr>
        </p:nvSpPr>
        <p:spPr/>
        <p:txBody>
          <a:bodyPr/>
          <a:lstStyle/>
          <a:p>
            <a:pPr>
              <a:defRPr/>
            </a:pPr>
            <a:fld id="{0F88F0CF-4312-4619-B1BA-56F497BBB5FD}" type="slidenum">
              <a:rPr lang="ja-JP" altLang="en-US"/>
              <a:pPr>
                <a:defRPr/>
              </a:pPr>
              <a:t>5</a:t>
            </a:fld>
            <a:endParaRPr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5263" y="188913"/>
            <a:ext cx="8553450" cy="777875"/>
          </a:xfrm>
        </p:spPr>
        <p:txBody>
          <a:bodyPr rtlCol="0">
            <a:normAutofit fontScale="90000"/>
          </a:bodyPr>
          <a:lstStyle/>
          <a:p>
            <a:pPr fontAlgn="auto">
              <a:spcAft>
                <a:spcPts val="0"/>
              </a:spcAft>
              <a:defRPr/>
            </a:pPr>
            <a:r>
              <a:rPr lang="ja-JP" altLang="en-US" sz="3600" dirty="0" smtClean="0"/>
              <a:t>２．組込みシステム関連企業、団体の状況　</a:t>
            </a:r>
            <a:r>
              <a:rPr lang="ja-JP" altLang="en-US" sz="2700" dirty="0" smtClean="0">
                <a:latin typeface="+mj-ea"/>
              </a:rPr>
              <a:t>（</a:t>
            </a:r>
            <a:r>
              <a:rPr lang="en-US" altLang="ja-JP" sz="2700" dirty="0" smtClean="0">
                <a:latin typeface="+mj-ea"/>
              </a:rPr>
              <a:t>1/3</a:t>
            </a:r>
            <a:r>
              <a:rPr lang="ja-JP" altLang="en-US" sz="2700" dirty="0" smtClean="0">
                <a:latin typeface="+mj-ea"/>
              </a:rPr>
              <a:t>）</a:t>
            </a:r>
            <a:endParaRPr lang="ja-JP" altLang="en-US" sz="2700" dirty="0">
              <a:latin typeface="+mj-ea"/>
            </a:endParaRPr>
          </a:p>
        </p:txBody>
      </p:sp>
      <p:sp>
        <p:nvSpPr>
          <p:cNvPr id="3" name="コンテンツ プレースホルダー 2"/>
          <p:cNvSpPr>
            <a:spLocks noGrp="1"/>
          </p:cNvSpPr>
          <p:nvPr>
            <p:ph idx="1"/>
          </p:nvPr>
        </p:nvSpPr>
        <p:spPr>
          <a:xfrm>
            <a:off x="287338" y="1052513"/>
            <a:ext cx="8821737" cy="5734050"/>
          </a:xfrm>
        </p:spPr>
        <p:txBody>
          <a:bodyPr rtlCol="0">
            <a:noAutofit/>
          </a:bodyPr>
          <a:lstStyle/>
          <a:p>
            <a:pPr marL="0" indent="0" fontAlgn="auto">
              <a:spcAft>
                <a:spcPts val="0"/>
              </a:spcAft>
              <a:buFont typeface="Arial" pitchFamily="34" charset="0"/>
              <a:buNone/>
              <a:defRPr/>
            </a:pPr>
            <a:r>
              <a:rPr lang="ja-JP" altLang="en-US" sz="2400" dirty="0" smtClean="0">
                <a:latin typeface="+mj-ea"/>
                <a:ea typeface="+mj-ea"/>
              </a:rPr>
              <a:t>（１）日本ＳＰＩコンソーシアム（ＪＡＳＰＩＣ）</a:t>
            </a:r>
            <a:endParaRPr lang="en-US" altLang="ja-JP" sz="2400" dirty="0" smtClean="0">
              <a:latin typeface="+mj-ea"/>
              <a:ea typeface="+mj-ea"/>
            </a:endParaRPr>
          </a:p>
          <a:p>
            <a:pPr marL="0" indent="0" algn="just" fontAlgn="auto">
              <a:spcAft>
                <a:spcPts val="0"/>
              </a:spcAft>
              <a:buFont typeface="Arial" pitchFamily="34" charset="0"/>
              <a:buNone/>
              <a:defRPr/>
            </a:pPr>
            <a:r>
              <a:rPr lang="en-US" altLang="ja-JP" sz="2000" kern="100" dirty="0">
                <a:latin typeface="+mj-ea"/>
                <a:ea typeface="+mj-ea"/>
                <a:cs typeface="Times New Roman"/>
              </a:rPr>
              <a:t> </a:t>
            </a:r>
            <a:r>
              <a:rPr lang="ja-JP" altLang="en-US" sz="2000" kern="100" dirty="0" smtClean="0">
                <a:latin typeface="+mj-ea"/>
                <a:ea typeface="+mj-ea"/>
                <a:cs typeface="Times New Roman"/>
              </a:rPr>
              <a:t>　　■</a:t>
            </a:r>
            <a:r>
              <a:rPr lang="ja-JP" altLang="ja-JP" sz="2000" kern="100" dirty="0" smtClean="0">
                <a:latin typeface="+mj-ea"/>
                <a:ea typeface="+mj-ea"/>
                <a:cs typeface="Times New Roman"/>
              </a:rPr>
              <a:t>ＪＡＳＰＩＣ</a:t>
            </a:r>
            <a:r>
              <a:rPr lang="ja-JP" altLang="ja-JP" sz="2000" kern="100" dirty="0">
                <a:latin typeface="+mj-ea"/>
                <a:ea typeface="+mj-ea"/>
                <a:cs typeface="Times New Roman"/>
              </a:rPr>
              <a:t>　</a:t>
            </a:r>
            <a:r>
              <a:rPr lang="ja-JP" altLang="ja-JP" sz="2000" kern="100" dirty="0" smtClean="0">
                <a:latin typeface="+mj-ea"/>
                <a:ea typeface="+mj-ea"/>
                <a:cs typeface="Times New Roman"/>
              </a:rPr>
              <a:t>２０１０年</a:t>
            </a:r>
            <a:r>
              <a:rPr lang="ja-JP" altLang="en-US" sz="2000" kern="100" dirty="0" smtClean="0">
                <a:latin typeface="+mj-ea"/>
                <a:ea typeface="+mj-ea"/>
                <a:cs typeface="Times New Roman"/>
              </a:rPr>
              <a:t>　論文発表大会</a:t>
            </a:r>
            <a:r>
              <a:rPr lang="ja-JP" altLang="ja-JP" sz="2000" kern="100" dirty="0" smtClean="0">
                <a:latin typeface="+mj-ea"/>
                <a:ea typeface="+mj-ea"/>
                <a:cs typeface="Times New Roman"/>
              </a:rPr>
              <a:t>から</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a:latin typeface="+mj-ea"/>
                <a:ea typeface="+mj-ea"/>
                <a:cs typeface="Times New Roman"/>
              </a:rPr>
              <a:t>　</a:t>
            </a:r>
            <a:r>
              <a:rPr lang="ja-JP" altLang="en-US" sz="2000" kern="100" dirty="0" smtClean="0">
                <a:latin typeface="+mj-ea"/>
                <a:ea typeface="+mj-ea"/>
                <a:cs typeface="Times New Roman"/>
              </a:rPr>
              <a:t>　　　</a:t>
            </a:r>
            <a:r>
              <a:rPr lang="ja-JP" altLang="ja-JP" sz="2000" kern="100" dirty="0" smtClean="0">
                <a:latin typeface="+mj-ea"/>
                <a:ea typeface="+mj-ea"/>
                <a:cs typeface="Times New Roman"/>
              </a:rPr>
              <a:t>ベンダ</a:t>
            </a:r>
            <a:r>
              <a:rPr lang="ja-JP" altLang="ja-JP" sz="2000" kern="100" dirty="0">
                <a:latin typeface="+mj-ea"/>
                <a:ea typeface="+mj-ea"/>
                <a:cs typeface="Times New Roman"/>
              </a:rPr>
              <a:t>企業に加えてユーザ企業の発表が増加しつつある</a:t>
            </a:r>
            <a:r>
              <a:rPr lang="ja-JP" altLang="ja-JP" sz="2000" kern="100" dirty="0" smtClean="0">
                <a:latin typeface="+mj-ea"/>
                <a:ea typeface="+mj-ea"/>
                <a:cs typeface="Times New Roman"/>
              </a:rPr>
              <a:t>。</a:t>
            </a:r>
            <a:endParaRPr lang="en-US" altLang="ja-JP" sz="2000" kern="100" dirty="0" smtClean="0">
              <a:latin typeface="+mj-ea"/>
              <a:ea typeface="+mj-ea"/>
              <a:cs typeface="Times New Roman"/>
            </a:endParaRPr>
          </a:p>
          <a:p>
            <a:pPr indent="0" algn="just" fontAlgn="auto">
              <a:spcAft>
                <a:spcPts val="0"/>
              </a:spcAft>
              <a:buFont typeface="Arial" pitchFamily="34" charset="0"/>
              <a:buNone/>
              <a:defRPr/>
            </a:pPr>
            <a:r>
              <a:rPr lang="ja-JP" altLang="en-US" sz="2000" kern="100" dirty="0" smtClean="0">
                <a:latin typeface="+mj-ea"/>
                <a:ea typeface="+mj-ea"/>
                <a:cs typeface="Times New Roman"/>
              </a:rPr>
              <a:t>　　</a:t>
            </a:r>
            <a:r>
              <a:rPr lang="ja-JP" altLang="ja-JP" sz="2000" kern="100" dirty="0" smtClean="0">
                <a:latin typeface="+mj-ea"/>
                <a:ea typeface="+mj-ea"/>
                <a:cs typeface="Times New Roman"/>
              </a:rPr>
              <a:t>ユーザ</a:t>
            </a:r>
            <a:r>
              <a:rPr lang="ja-JP" altLang="ja-JP" sz="2000" kern="100" dirty="0">
                <a:latin typeface="+mj-ea"/>
                <a:ea typeface="+mj-ea"/>
                <a:cs typeface="Times New Roman"/>
              </a:rPr>
              <a:t>：ベンダがほぼ半々</a:t>
            </a:r>
            <a:r>
              <a:rPr lang="ja-JP" altLang="ja-JP" sz="2000" kern="100" dirty="0" smtClean="0">
                <a:latin typeface="+mj-ea"/>
                <a:ea typeface="+mj-ea"/>
                <a:cs typeface="Times New Roman"/>
              </a:rPr>
              <a:t>。</a:t>
            </a:r>
            <a:r>
              <a:rPr lang="ja-JP" altLang="en-US" sz="2000" u="sng" kern="100" dirty="0" smtClean="0">
                <a:solidFill>
                  <a:srgbClr val="FF0000"/>
                </a:solidFill>
                <a:latin typeface="+mj-ea"/>
                <a:ea typeface="+mj-ea"/>
                <a:cs typeface="Times New Roman"/>
              </a:rPr>
              <a:t>ユーザ企業は組込み系が目立つ</a:t>
            </a:r>
            <a:r>
              <a:rPr lang="ja-JP" altLang="en-US" sz="2000" kern="100" dirty="0" smtClean="0">
                <a:solidFill>
                  <a:srgbClr val="FF0000"/>
                </a:solidFill>
                <a:latin typeface="+mj-ea"/>
                <a:ea typeface="+mj-ea"/>
                <a:cs typeface="Times New Roman"/>
              </a:rPr>
              <a:t>。</a:t>
            </a:r>
            <a:endParaRPr lang="en-US" altLang="ja-JP" sz="2000" kern="100" dirty="0" smtClean="0">
              <a:solidFill>
                <a:srgbClr val="FF0000"/>
              </a:solidFill>
              <a:latin typeface="+mj-ea"/>
              <a:ea typeface="+mj-ea"/>
              <a:cs typeface="Times New Roman"/>
            </a:endParaRPr>
          </a:p>
          <a:p>
            <a:pPr indent="0" algn="just" fontAlgn="auto">
              <a:spcAft>
                <a:spcPts val="0"/>
              </a:spcAft>
              <a:buFont typeface="Arial" pitchFamily="34" charset="0"/>
              <a:buNone/>
              <a:defRPr/>
            </a:pPr>
            <a:endParaRPr lang="en-US" altLang="ja-JP" sz="2000" kern="100" dirty="0" smtClean="0">
              <a:latin typeface="+mj-ea"/>
              <a:ea typeface="+mj-ea"/>
              <a:cs typeface="Times New Roman"/>
            </a:endParaRPr>
          </a:p>
          <a:p>
            <a:pPr indent="0" algn="just" fontAlgn="auto">
              <a:spcAft>
                <a:spcPts val="0"/>
              </a:spcAft>
              <a:buFont typeface="Arial" pitchFamily="34" charset="0"/>
              <a:buNone/>
              <a:defRPr/>
            </a:pPr>
            <a:r>
              <a:rPr lang="ja-JP" altLang="en-US" sz="2000" kern="100" dirty="0" smtClean="0">
                <a:latin typeface="+mj-ea"/>
                <a:ea typeface="+mj-ea"/>
                <a:cs typeface="Times New Roman"/>
              </a:rPr>
              <a:t>　　＜会社名：論文タイトル　ユーザ系企業の発表論文の実例＞</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1800" kern="100" dirty="0" smtClean="0">
                <a:latin typeface="+mj-ea"/>
                <a:ea typeface="+mj-ea"/>
                <a:cs typeface="Times New Roman"/>
              </a:rPr>
              <a:t>　</a:t>
            </a:r>
            <a:r>
              <a:rPr lang="ja-JP" altLang="en-US" sz="1600" kern="100" dirty="0" smtClean="0">
                <a:latin typeface="+mj-ea"/>
                <a:ea typeface="+mj-ea"/>
                <a:cs typeface="Times New Roman"/>
              </a:rPr>
              <a:t>　 　　　　・</a:t>
            </a:r>
            <a:r>
              <a:rPr lang="ja-JP" altLang="ja-JP" sz="1600" kern="100" dirty="0" smtClean="0">
                <a:latin typeface="+mj-ea"/>
                <a:ea typeface="+mj-ea"/>
                <a:cs typeface="Times New Roman"/>
              </a:rPr>
              <a:t>キャノンソフト</a:t>
            </a:r>
            <a:r>
              <a:rPr lang="ja-JP" altLang="ja-JP" sz="1600" kern="100" dirty="0">
                <a:latin typeface="+mj-ea"/>
                <a:ea typeface="+mj-ea"/>
                <a:cs typeface="Times New Roman"/>
              </a:rPr>
              <a:t>：セルフ監査のススメ</a:t>
            </a:r>
          </a:p>
          <a:p>
            <a:pPr indent="0" algn="just" fontAlgn="auto">
              <a:spcAft>
                <a:spcPts val="0"/>
              </a:spcAft>
              <a:buFont typeface="Arial" pitchFamily="34" charset="0"/>
              <a:buNone/>
              <a:defRPr/>
            </a:pPr>
            <a:r>
              <a:rPr lang="ja-JP" altLang="en-US" sz="1600" kern="100" dirty="0" smtClean="0">
                <a:latin typeface="+mj-ea"/>
                <a:ea typeface="+mj-ea"/>
                <a:cs typeface="Times New Roman"/>
              </a:rPr>
              <a:t>　　　　・</a:t>
            </a:r>
            <a:r>
              <a:rPr lang="ja-JP" altLang="ja-JP" sz="1600" kern="100" dirty="0" smtClean="0">
                <a:latin typeface="+mj-ea"/>
                <a:ea typeface="+mj-ea"/>
                <a:cs typeface="Times New Roman"/>
              </a:rPr>
              <a:t>住友</a:t>
            </a:r>
            <a:r>
              <a:rPr lang="ja-JP" altLang="ja-JP" sz="1600" kern="100" dirty="0">
                <a:latin typeface="+mj-ea"/>
                <a:ea typeface="+mj-ea"/>
                <a:cs typeface="Times New Roman"/>
              </a:rPr>
              <a:t>電工情報システム：納得感のある定量的品質管理を目指して</a:t>
            </a:r>
          </a:p>
          <a:p>
            <a:pPr indent="0" algn="just" fontAlgn="auto">
              <a:spcAft>
                <a:spcPts val="0"/>
              </a:spcAft>
              <a:buFont typeface="Arial" pitchFamily="34" charset="0"/>
              <a:buNone/>
              <a:defRPr/>
            </a:pPr>
            <a:r>
              <a:rPr lang="ja-JP" altLang="en-US" sz="1600" kern="100" dirty="0" smtClean="0">
                <a:latin typeface="+mj-ea"/>
                <a:ea typeface="+mj-ea"/>
                <a:cs typeface="Times New Roman"/>
              </a:rPr>
              <a:t>　　　　・</a:t>
            </a:r>
            <a:r>
              <a:rPr lang="ja-JP" altLang="ja-JP" sz="1600" kern="100" dirty="0" smtClean="0">
                <a:latin typeface="+mj-ea"/>
                <a:ea typeface="+mj-ea"/>
                <a:cs typeface="Times New Roman"/>
              </a:rPr>
              <a:t>住友</a:t>
            </a:r>
            <a:r>
              <a:rPr lang="ja-JP" altLang="ja-JP" sz="1600" kern="100" dirty="0">
                <a:latin typeface="+mj-ea"/>
                <a:ea typeface="+mj-ea"/>
                <a:cs typeface="Times New Roman"/>
              </a:rPr>
              <a:t>電工情報システム：ワーキンググループ活動を成功させる秘訣</a:t>
            </a:r>
          </a:p>
          <a:p>
            <a:pPr indent="0" algn="just" fontAlgn="auto">
              <a:spcAft>
                <a:spcPts val="0"/>
              </a:spcAft>
              <a:buFont typeface="Arial" pitchFamily="34" charset="0"/>
              <a:buNone/>
              <a:defRPr/>
            </a:pPr>
            <a:r>
              <a:rPr lang="ja-JP" altLang="en-US" sz="1600" kern="100" dirty="0" smtClean="0">
                <a:latin typeface="+mj-ea"/>
                <a:ea typeface="+mj-ea"/>
                <a:cs typeface="Times New Roman"/>
              </a:rPr>
              <a:t>　　　　・</a:t>
            </a:r>
            <a:r>
              <a:rPr lang="ja-JP" altLang="ja-JP" sz="1600" kern="100" dirty="0" smtClean="0">
                <a:latin typeface="+mj-ea"/>
                <a:ea typeface="+mj-ea"/>
                <a:cs typeface="Times New Roman"/>
              </a:rPr>
              <a:t>パナソニック</a:t>
            </a:r>
            <a:r>
              <a:rPr lang="ja-JP" altLang="ja-JP" sz="1600" kern="100" dirty="0">
                <a:latin typeface="+mj-ea"/>
                <a:ea typeface="+mj-ea"/>
                <a:cs typeface="Times New Roman"/>
              </a:rPr>
              <a:t>：ソフトウェア開発組織のプロセスの強み・弱みを定量化する試み </a:t>
            </a:r>
          </a:p>
          <a:p>
            <a:pPr indent="0" algn="just" fontAlgn="auto">
              <a:spcAft>
                <a:spcPts val="0"/>
              </a:spcAft>
              <a:buFont typeface="Arial" pitchFamily="34" charset="0"/>
              <a:buNone/>
              <a:defRPr/>
            </a:pPr>
            <a:r>
              <a:rPr lang="ja-JP" altLang="en-US" sz="1600" kern="100" dirty="0" smtClean="0">
                <a:latin typeface="+mj-ea"/>
                <a:ea typeface="+mj-ea"/>
                <a:cs typeface="Times New Roman"/>
              </a:rPr>
              <a:t>　　　　・</a:t>
            </a:r>
            <a:r>
              <a:rPr lang="ja-JP" altLang="ja-JP" sz="1600" kern="100" dirty="0" smtClean="0">
                <a:latin typeface="+mj-ea"/>
                <a:ea typeface="+mj-ea"/>
                <a:cs typeface="Times New Roman"/>
              </a:rPr>
              <a:t>パナソニック</a:t>
            </a:r>
            <a:r>
              <a:rPr lang="ja-JP" altLang="ja-JP" sz="1600" kern="100" dirty="0">
                <a:latin typeface="+mj-ea"/>
                <a:ea typeface="+mj-ea"/>
                <a:cs typeface="Times New Roman"/>
              </a:rPr>
              <a:t>：</a:t>
            </a:r>
            <a:r>
              <a:rPr lang="ja-JP" altLang="ja-JP" sz="1600" kern="100" dirty="0" smtClean="0">
                <a:latin typeface="+mj-ea"/>
                <a:ea typeface="+mj-ea"/>
                <a:cs typeface="Times New Roman"/>
              </a:rPr>
              <a:t>何故プロセス</a:t>
            </a:r>
            <a:r>
              <a:rPr lang="ja-JP" altLang="ja-JP" sz="1600" kern="100" dirty="0">
                <a:latin typeface="+mj-ea"/>
                <a:ea typeface="+mj-ea"/>
                <a:cs typeface="Times New Roman"/>
              </a:rPr>
              <a:t>改善活動が広まったか？「実践的な立上げから・・・」</a:t>
            </a:r>
          </a:p>
          <a:p>
            <a:pPr indent="0" algn="just" fontAlgn="auto">
              <a:spcAft>
                <a:spcPts val="0"/>
              </a:spcAft>
              <a:buFont typeface="Arial" pitchFamily="34" charset="0"/>
              <a:buNone/>
              <a:defRPr/>
            </a:pPr>
            <a:r>
              <a:rPr lang="ja-JP" altLang="en-US" sz="1600" kern="100" dirty="0" smtClean="0">
                <a:latin typeface="+mj-ea"/>
                <a:ea typeface="+mj-ea"/>
                <a:cs typeface="Times New Roman"/>
              </a:rPr>
              <a:t>　　　　・</a:t>
            </a:r>
            <a:r>
              <a:rPr lang="ja-JP" altLang="ja-JP" sz="1600" kern="100" dirty="0" smtClean="0">
                <a:latin typeface="+mj-ea"/>
                <a:ea typeface="+mj-ea"/>
                <a:cs typeface="Times New Roman"/>
              </a:rPr>
              <a:t>パナソニックエレクトロニックデバイス</a:t>
            </a:r>
            <a:r>
              <a:rPr lang="ja-JP" altLang="ja-JP" sz="1600" kern="100" dirty="0">
                <a:latin typeface="+mj-ea"/>
                <a:ea typeface="+mj-ea"/>
                <a:cs typeface="Times New Roman"/>
              </a:rPr>
              <a:t>：新しいﾒﾝﾊﾞに納得を得るプロセス改善活動</a:t>
            </a:r>
          </a:p>
          <a:p>
            <a:pPr indent="0" algn="just" fontAlgn="auto">
              <a:spcAft>
                <a:spcPts val="0"/>
              </a:spcAft>
              <a:buFont typeface="Arial" pitchFamily="34" charset="0"/>
              <a:buNone/>
              <a:defRPr/>
            </a:pPr>
            <a:r>
              <a:rPr lang="ja-JP" altLang="en-US" sz="1600" kern="100" dirty="0" smtClean="0">
                <a:latin typeface="+mj-ea"/>
                <a:ea typeface="+mj-ea"/>
                <a:cs typeface="Times New Roman"/>
              </a:rPr>
              <a:t>　　　　・</a:t>
            </a:r>
            <a:r>
              <a:rPr lang="ja-JP" altLang="ja-JP" sz="1600" kern="100" dirty="0" smtClean="0">
                <a:latin typeface="+mj-ea"/>
                <a:ea typeface="+mj-ea"/>
                <a:cs typeface="Times New Roman"/>
              </a:rPr>
              <a:t>デンソー</a:t>
            </a:r>
            <a:r>
              <a:rPr lang="ja-JP" altLang="ja-JP" sz="1600" kern="100" dirty="0">
                <a:latin typeface="+mj-ea"/>
                <a:ea typeface="+mj-ea"/>
                <a:cs typeface="Times New Roman"/>
              </a:rPr>
              <a:t>　　　：ＵＳＤＭを用いた要件定義の</a:t>
            </a:r>
            <a:r>
              <a:rPr lang="ja-JP" altLang="ja-JP" sz="1600" kern="100" dirty="0" smtClean="0">
                <a:latin typeface="+mj-ea"/>
                <a:ea typeface="+mj-ea"/>
                <a:cs typeface="Times New Roman"/>
              </a:rPr>
              <a:t>改善</a:t>
            </a:r>
            <a:endParaRPr lang="en-US" altLang="ja-JP" sz="1600" kern="100" dirty="0" smtClean="0">
              <a:latin typeface="+mj-ea"/>
              <a:ea typeface="+mj-ea"/>
              <a:cs typeface="Times New Roman"/>
            </a:endParaRPr>
          </a:p>
          <a:p>
            <a:pPr indent="0" algn="just" fontAlgn="auto">
              <a:spcAft>
                <a:spcPts val="0"/>
              </a:spcAft>
              <a:buFont typeface="Arial" pitchFamily="34" charset="0"/>
              <a:buNone/>
              <a:defRPr/>
            </a:pPr>
            <a:r>
              <a:rPr lang="ja-JP" altLang="en-US" sz="1800" kern="100" dirty="0" smtClean="0">
                <a:latin typeface="+mj-ea"/>
                <a:ea typeface="+mj-ea"/>
                <a:cs typeface="Times New Roman"/>
              </a:rPr>
              <a:t>　　</a:t>
            </a:r>
            <a:r>
              <a:rPr lang="ja-JP" altLang="en-US" sz="2000" kern="100" dirty="0" smtClean="0">
                <a:latin typeface="+mj-ea"/>
                <a:ea typeface="+mj-ea"/>
                <a:cs typeface="Times New Roman"/>
              </a:rPr>
              <a:t>＜評価所感＞</a:t>
            </a:r>
            <a:endParaRPr lang="en-US" altLang="ja-JP" sz="2000" kern="100" dirty="0" smtClean="0">
              <a:latin typeface="+mj-ea"/>
              <a:ea typeface="+mj-ea"/>
              <a:cs typeface="Times New Roman"/>
            </a:endParaRPr>
          </a:p>
          <a:p>
            <a:pPr indent="0" algn="just" fontAlgn="auto">
              <a:spcAft>
                <a:spcPts val="0"/>
              </a:spcAft>
              <a:buFont typeface="Arial" pitchFamily="34" charset="0"/>
              <a:buNone/>
              <a:defRPr/>
            </a:pPr>
            <a:r>
              <a:rPr lang="ja-JP" altLang="en-US" sz="2000" kern="100" dirty="0" smtClean="0">
                <a:solidFill>
                  <a:prstClr val="black"/>
                </a:solidFill>
                <a:latin typeface="+mj-ea"/>
                <a:ea typeface="+mj-ea"/>
                <a:cs typeface="Times New Roman"/>
              </a:rPr>
              <a:t>　　　</a:t>
            </a:r>
            <a:r>
              <a:rPr lang="ja-JP" altLang="en-US" sz="2000" kern="100" dirty="0" smtClean="0">
                <a:solidFill>
                  <a:srgbClr val="FF0000"/>
                </a:solidFill>
                <a:latin typeface="+mj-ea"/>
                <a:ea typeface="+mj-ea"/>
                <a:cs typeface="Times New Roman"/>
              </a:rPr>
              <a:t>★</a:t>
            </a:r>
            <a:r>
              <a:rPr lang="ja-JP" altLang="ja-JP" sz="2000" u="sng" kern="100" dirty="0" smtClean="0">
                <a:solidFill>
                  <a:srgbClr val="FF0000"/>
                </a:solidFill>
                <a:latin typeface="+mj-ea"/>
                <a:ea typeface="+mj-ea"/>
                <a:cs typeface="Times New Roman"/>
              </a:rPr>
              <a:t>内容</a:t>
            </a:r>
            <a:r>
              <a:rPr lang="ja-JP" altLang="ja-JP" sz="2000" u="sng" kern="100" dirty="0">
                <a:solidFill>
                  <a:srgbClr val="FF0000"/>
                </a:solidFill>
                <a:latin typeface="+mj-ea"/>
                <a:ea typeface="+mj-ea"/>
                <a:cs typeface="Times New Roman"/>
              </a:rPr>
              <a:t>はベンダ企業の１０年～</a:t>
            </a:r>
            <a:r>
              <a:rPr lang="ja-JP" altLang="ja-JP" sz="2000" u="sng" kern="100" dirty="0" smtClean="0">
                <a:solidFill>
                  <a:srgbClr val="FF0000"/>
                </a:solidFill>
                <a:latin typeface="+mj-ea"/>
                <a:ea typeface="+mj-ea"/>
                <a:cs typeface="Times New Roman"/>
              </a:rPr>
              <a:t>２０年前</a:t>
            </a:r>
            <a:r>
              <a:rPr lang="ja-JP" altLang="en-US" sz="2000" u="sng" kern="100" dirty="0" smtClean="0">
                <a:solidFill>
                  <a:srgbClr val="FF0000"/>
                </a:solidFill>
                <a:latin typeface="+mj-ea"/>
                <a:ea typeface="+mj-ea"/>
                <a:cs typeface="Times New Roman"/>
              </a:rPr>
              <a:t>のテーマが多い</a:t>
            </a:r>
            <a:r>
              <a:rPr lang="ja-JP" altLang="en-US" sz="2000" kern="100" dirty="0" smtClean="0">
                <a:solidFill>
                  <a:srgbClr val="FF0000"/>
                </a:solidFill>
                <a:latin typeface="+mj-ea"/>
                <a:ea typeface="+mj-ea"/>
                <a:cs typeface="Times New Roman"/>
              </a:rPr>
              <a:t>（小生の判断）</a:t>
            </a:r>
            <a:endParaRPr lang="en-US" altLang="ja-JP" sz="2000" kern="100" dirty="0" smtClean="0">
              <a:solidFill>
                <a:srgbClr val="FF0000"/>
              </a:solidFill>
              <a:latin typeface="+mj-ea"/>
              <a:ea typeface="+mj-ea"/>
              <a:cs typeface="Times New Roman"/>
            </a:endParaRPr>
          </a:p>
          <a:p>
            <a:pPr indent="0" algn="just" fontAlgn="auto">
              <a:spcAft>
                <a:spcPts val="0"/>
              </a:spcAft>
              <a:buFont typeface="Arial" pitchFamily="34" charset="0"/>
              <a:buNone/>
              <a:defRPr/>
            </a:pPr>
            <a:r>
              <a:rPr lang="ja-JP" altLang="en-US" sz="2000" kern="100" dirty="0" smtClean="0">
                <a:solidFill>
                  <a:srgbClr val="FF0000"/>
                </a:solidFill>
                <a:latin typeface="+mj-ea"/>
                <a:ea typeface="+mj-ea"/>
                <a:cs typeface="Times New Roman"/>
              </a:rPr>
              <a:t>　　　★</a:t>
            </a:r>
            <a:r>
              <a:rPr lang="ja-JP" altLang="en-US" sz="2000" u="sng" kern="100" dirty="0">
                <a:solidFill>
                  <a:srgbClr val="FF0000"/>
                </a:solidFill>
                <a:latin typeface="+mj-ea"/>
                <a:ea typeface="+mj-ea"/>
                <a:cs typeface="Times New Roman"/>
              </a:rPr>
              <a:t>ＳＩ、ソフトベンダが悩んで</a:t>
            </a:r>
            <a:r>
              <a:rPr lang="ja-JP" altLang="en-US" sz="2000" u="sng" kern="100" dirty="0" smtClean="0">
                <a:solidFill>
                  <a:srgbClr val="FF0000"/>
                </a:solidFill>
                <a:latin typeface="+mj-ea"/>
                <a:ea typeface="+mj-ea"/>
                <a:cs typeface="Times New Roman"/>
              </a:rPr>
              <a:t>きた、研究</a:t>
            </a:r>
            <a:r>
              <a:rPr lang="ja-JP" altLang="en-US" sz="2000" u="sng" kern="100" dirty="0">
                <a:solidFill>
                  <a:srgbClr val="FF0000"/>
                </a:solidFill>
                <a:latin typeface="+mj-ea"/>
                <a:ea typeface="+mj-ea"/>
                <a:cs typeface="Times New Roman"/>
              </a:rPr>
              <a:t>してきたほぼ同じ道を歩んで</a:t>
            </a:r>
            <a:r>
              <a:rPr lang="ja-JP" altLang="en-US" sz="2000" u="sng" kern="100" dirty="0" smtClean="0">
                <a:solidFill>
                  <a:srgbClr val="FF0000"/>
                </a:solidFill>
                <a:latin typeface="+mj-ea"/>
                <a:ea typeface="+mj-ea"/>
                <a:cs typeface="Times New Roman"/>
              </a:rPr>
              <a:t>いる</a:t>
            </a:r>
            <a:endParaRPr lang="en-US" altLang="ja-JP" sz="2000" kern="100" dirty="0">
              <a:solidFill>
                <a:srgbClr val="FF0000"/>
              </a:solidFill>
              <a:latin typeface="+mj-ea"/>
              <a:ea typeface="+mj-ea"/>
              <a:cs typeface="Times New Roman"/>
            </a:endParaRPr>
          </a:p>
          <a:p>
            <a:pPr indent="0" algn="just" fontAlgn="auto">
              <a:spcAft>
                <a:spcPts val="0"/>
              </a:spcAft>
              <a:buFont typeface="Arial" pitchFamily="34" charset="0"/>
              <a:buNone/>
              <a:defRPr/>
            </a:pPr>
            <a:endParaRPr lang="ja-JP" altLang="ja-JP" sz="1800" kern="100" dirty="0">
              <a:solidFill>
                <a:prstClr val="black"/>
              </a:solidFill>
              <a:latin typeface="HGP創英角ｺﾞｼｯｸUB"/>
              <a:ea typeface="HGP創英角ｺﾞｼｯｸUB"/>
              <a:cs typeface="Times New Roman"/>
            </a:endParaRPr>
          </a:p>
          <a:p>
            <a:pPr indent="0" algn="just" fontAlgn="auto">
              <a:spcAft>
                <a:spcPts val="0"/>
              </a:spcAft>
              <a:buFont typeface="Arial" pitchFamily="34" charset="0"/>
              <a:buNone/>
              <a:defRPr/>
            </a:pPr>
            <a:endParaRPr lang="ja-JP" altLang="ja-JP" sz="1800" kern="100" dirty="0">
              <a:latin typeface="+mj-ea"/>
              <a:ea typeface="+mj-ea"/>
              <a:cs typeface="Times New Roman"/>
            </a:endParaRPr>
          </a:p>
          <a:p>
            <a:pPr marL="0" indent="0" fontAlgn="auto">
              <a:spcAft>
                <a:spcPts val="0"/>
              </a:spcAft>
              <a:buFont typeface="Arial" pitchFamily="34" charset="0"/>
              <a:buNone/>
              <a:defRPr/>
            </a:pPr>
            <a:endParaRPr lang="ja-JP" altLang="en-US" sz="1800" dirty="0">
              <a:latin typeface="+mj-ea"/>
              <a:ea typeface="+mj-ea"/>
            </a:endParaRPr>
          </a:p>
        </p:txBody>
      </p:sp>
      <p:sp>
        <p:nvSpPr>
          <p:cNvPr id="4" name="スライド番号プレースホルダー 3"/>
          <p:cNvSpPr>
            <a:spLocks noGrp="1"/>
          </p:cNvSpPr>
          <p:nvPr>
            <p:ph type="sldNum" sz="quarter" idx="12"/>
          </p:nvPr>
        </p:nvSpPr>
        <p:spPr/>
        <p:txBody>
          <a:bodyPr/>
          <a:lstStyle/>
          <a:p>
            <a:pPr>
              <a:defRPr/>
            </a:pPr>
            <a:fld id="{0AA04AA7-B34E-435C-A6AF-B68FE3A341BE}" type="slidenum">
              <a:rPr lang="ja-JP" altLang="en-US"/>
              <a:pPr>
                <a:defRPr/>
              </a:pPr>
              <a:t>6</a:t>
            </a:fld>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8313" y="1268413"/>
            <a:ext cx="8496300" cy="4525962"/>
          </a:xfrm>
        </p:spPr>
        <p:txBody>
          <a:bodyPr rtlCol="0">
            <a:normAutofit lnSpcReduction="10000"/>
          </a:bodyPr>
          <a:lstStyle/>
          <a:p>
            <a:pPr marL="0" indent="0" algn="just" fontAlgn="auto">
              <a:spcAft>
                <a:spcPts val="0"/>
              </a:spcAft>
              <a:buFont typeface="Arial" pitchFamily="34" charset="0"/>
              <a:buNone/>
              <a:defRPr/>
            </a:pPr>
            <a:r>
              <a:rPr lang="ja-JP" altLang="en-US" sz="2400" kern="100" dirty="0" smtClean="0">
                <a:latin typeface="+mj-ea"/>
                <a:ea typeface="+mj-ea"/>
                <a:cs typeface="Times New Roman"/>
              </a:rPr>
              <a:t>（２）</a:t>
            </a:r>
            <a:r>
              <a:rPr lang="ja-JP" altLang="ja-JP" sz="2400" kern="100" dirty="0" smtClean="0">
                <a:latin typeface="+mj-ea"/>
                <a:ea typeface="+mj-ea"/>
                <a:cs typeface="Times New Roman"/>
              </a:rPr>
              <a:t>一般</a:t>
            </a:r>
            <a:r>
              <a:rPr lang="ja-JP" altLang="ja-JP" sz="2400" kern="100" dirty="0">
                <a:latin typeface="+mj-ea"/>
                <a:ea typeface="+mj-ea"/>
                <a:cs typeface="Times New Roman"/>
              </a:rPr>
              <a:t>社団法人・組込みシステム技術協会（ＪＡＳＡ</a:t>
            </a:r>
            <a:r>
              <a:rPr lang="ja-JP" altLang="ja-JP" sz="2400" kern="100" dirty="0" smtClean="0">
                <a:latin typeface="+mj-ea"/>
                <a:ea typeface="+mj-ea"/>
                <a:cs typeface="Times New Roman"/>
              </a:rPr>
              <a:t>）</a:t>
            </a:r>
            <a:endParaRPr lang="en-US" altLang="ja-JP" sz="24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1800" kern="100" dirty="0" smtClean="0">
              <a:latin typeface="+mj-ea"/>
              <a:ea typeface="+mj-ea"/>
              <a:cs typeface="Times New Roman"/>
            </a:endParaRPr>
          </a:p>
          <a:p>
            <a:pPr marL="0" indent="0" algn="just" fontAlgn="auto">
              <a:spcAft>
                <a:spcPts val="0"/>
              </a:spcAft>
              <a:buFont typeface="Arial" pitchFamily="34" charset="0"/>
              <a:buNone/>
              <a:defRPr/>
            </a:pPr>
            <a:r>
              <a:rPr lang="ja-JP" altLang="en-US" sz="2200" kern="100" dirty="0" smtClean="0">
                <a:latin typeface="+mj-ea"/>
                <a:ea typeface="+mj-ea"/>
                <a:cs typeface="Times New Roman"/>
              </a:rPr>
              <a:t>　　＜活動内容＞</a:t>
            </a:r>
            <a:endParaRPr lang="ja-JP" altLang="ja-JP" sz="2200" kern="100" dirty="0">
              <a:latin typeface="+mj-ea"/>
              <a:ea typeface="+mj-ea"/>
              <a:cs typeface="Times New Roman"/>
            </a:endParaRPr>
          </a:p>
          <a:p>
            <a:pPr marL="0" indent="0" algn="just" fontAlgn="auto">
              <a:spcAft>
                <a:spcPts val="0"/>
              </a:spcAft>
              <a:buFont typeface="Arial" pitchFamily="34" charset="0"/>
              <a:buNone/>
              <a:defRPr/>
            </a:pPr>
            <a:r>
              <a:rPr lang="ja-JP" altLang="ja-JP" sz="2200" kern="100" dirty="0">
                <a:latin typeface="+mj-ea"/>
                <a:ea typeface="+mj-ea"/>
                <a:cs typeface="Times New Roman"/>
              </a:rPr>
              <a:t>　</a:t>
            </a:r>
            <a:r>
              <a:rPr lang="ja-JP" altLang="en-US" sz="2200" kern="100" dirty="0" smtClean="0">
                <a:latin typeface="+mj-ea"/>
                <a:ea typeface="+mj-ea"/>
                <a:cs typeface="Times New Roman"/>
              </a:rPr>
              <a:t>　　</a:t>
            </a:r>
            <a:r>
              <a:rPr lang="ja-JP" altLang="ja-JP" sz="2200" kern="100" dirty="0" smtClean="0">
                <a:latin typeface="+mj-ea"/>
                <a:ea typeface="+mj-ea"/>
                <a:cs typeface="Times New Roman"/>
              </a:rPr>
              <a:t>・</a:t>
            </a:r>
            <a:r>
              <a:rPr lang="ja-JP" altLang="ja-JP" sz="2200" kern="100" dirty="0">
                <a:latin typeface="+mj-ea"/>
                <a:ea typeface="+mj-ea"/>
                <a:cs typeface="Times New Roman"/>
              </a:rPr>
              <a:t>毎年、秋に組込み総合技術展／</a:t>
            </a:r>
            <a:r>
              <a:rPr lang="en-US" altLang="ja-JP" sz="2200" kern="100" dirty="0">
                <a:latin typeface="+mj-ea"/>
                <a:ea typeface="+mj-ea"/>
                <a:cs typeface="Times New Roman"/>
              </a:rPr>
              <a:t>Embedded Technology</a:t>
            </a:r>
            <a:r>
              <a:rPr lang="ja-JP" altLang="ja-JP" sz="2200" kern="100" dirty="0">
                <a:latin typeface="+mj-ea"/>
                <a:ea typeface="+mj-ea"/>
                <a:cs typeface="Times New Roman"/>
              </a:rPr>
              <a:t>を</a:t>
            </a:r>
            <a:r>
              <a:rPr lang="ja-JP" altLang="ja-JP" sz="2200" kern="100" dirty="0" smtClean="0">
                <a:latin typeface="+mj-ea"/>
                <a:ea typeface="+mj-ea"/>
                <a:cs typeface="Times New Roman"/>
              </a:rPr>
              <a:t>主催</a:t>
            </a:r>
            <a:endParaRPr lang="en-US" altLang="ja-JP" sz="2200" kern="100" dirty="0" smtClean="0">
              <a:latin typeface="+mj-ea"/>
              <a:ea typeface="+mj-ea"/>
              <a:cs typeface="Times New Roman"/>
            </a:endParaRPr>
          </a:p>
          <a:p>
            <a:pPr marL="0" indent="0" algn="just" fontAlgn="auto">
              <a:spcAft>
                <a:spcPts val="0"/>
              </a:spcAft>
              <a:buFont typeface="Arial" pitchFamily="34" charset="0"/>
              <a:buNone/>
              <a:defRPr/>
            </a:pPr>
            <a:r>
              <a:rPr lang="ja-JP" altLang="en-US" sz="2200" kern="100" dirty="0">
                <a:latin typeface="+mj-ea"/>
                <a:ea typeface="+mj-ea"/>
                <a:cs typeface="Times New Roman"/>
              </a:rPr>
              <a:t>　</a:t>
            </a:r>
            <a:r>
              <a:rPr lang="ja-JP" altLang="en-US" sz="2200" kern="100" dirty="0" smtClean="0">
                <a:latin typeface="+mj-ea"/>
                <a:ea typeface="+mj-ea"/>
                <a:cs typeface="Times New Roman"/>
              </a:rPr>
              <a:t>　　</a:t>
            </a:r>
            <a:r>
              <a:rPr lang="ja-JP" altLang="ja-JP" sz="2200" kern="100" dirty="0" smtClean="0">
                <a:latin typeface="+mj-ea"/>
                <a:ea typeface="+mj-ea"/>
                <a:cs typeface="Times New Roman"/>
              </a:rPr>
              <a:t>・</a:t>
            </a:r>
            <a:r>
              <a:rPr lang="ja-JP" altLang="ja-JP" sz="2200" kern="100" dirty="0">
                <a:latin typeface="+mj-ea"/>
                <a:ea typeface="+mj-ea"/>
                <a:cs typeface="Times New Roman"/>
              </a:rPr>
              <a:t>技術高度化委員会</a:t>
            </a:r>
            <a:r>
              <a:rPr lang="ja-JP" altLang="ja-JP" sz="2200" kern="100" dirty="0" smtClean="0">
                <a:latin typeface="+mj-ea"/>
                <a:ea typeface="+mj-ea"/>
                <a:cs typeface="Times New Roman"/>
              </a:rPr>
              <a:t>：</a:t>
            </a:r>
            <a:endParaRPr lang="en-US" altLang="ja-JP" sz="2200" kern="100" dirty="0" smtClean="0">
              <a:latin typeface="+mj-ea"/>
              <a:ea typeface="+mj-ea"/>
              <a:cs typeface="Times New Roman"/>
            </a:endParaRPr>
          </a:p>
          <a:p>
            <a:pPr marL="0" indent="0" algn="just" fontAlgn="auto">
              <a:spcAft>
                <a:spcPts val="0"/>
              </a:spcAft>
              <a:buFont typeface="Arial" pitchFamily="34" charset="0"/>
              <a:buNone/>
              <a:defRPr/>
            </a:pPr>
            <a:r>
              <a:rPr lang="ja-JP" altLang="en-US" sz="2200" kern="100" dirty="0">
                <a:latin typeface="+mj-ea"/>
                <a:ea typeface="+mj-ea"/>
                <a:cs typeface="Times New Roman"/>
              </a:rPr>
              <a:t>　</a:t>
            </a:r>
            <a:r>
              <a:rPr lang="ja-JP" altLang="en-US" sz="2200" kern="100" dirty="0" smtClean="0">
                <a:latin typeface="+mj-ea"/>
                <a:ea typeface="+mj-ea"/>
                <a:cs typeface="Times New Roman"/>
              </a:rPr>
              <a:t>　　　</a:t>
            </a:r>
            <a:r>
              <a:rPr lang="en-US" altLang="ja-JP" sz="2200" kern="100" dirty="0" smtClean="0">
                <a:latin typeface="+mj-ea"/>
                <a:ea typeface="+mj-ea"/>
                <a:cs typeface="Times New Roman"/>
              </a:rPr>
              <a:t>OSS</a:t>
            </a:r>
            <a:r>
              <a:rPr lang="ja-JP" altLang="ja-JP" sz="2200" kern="100" dirty="0">
                <a:latin typeface="+mj-ea"/>
                <a:ea typeface="+mj-ea"/>
                <a:cs typeface="Times New Roman"/>
              </a:rPr>
              <a:t>活用</a:t>
            </a:r>
            <a:r>
              <a:rPr lang="en-US" altLang="ja-JP" sz="2200" kern="100" dirty="0">
                <a:latin typeface="+mj-ea"/>
                <a:ea typeface="+mj-ea"/>
                <a:cs typeface="Times New Roman"/>
              </a:rPr>
              <a:t>WG</a:t>
            </a:r>
            <a:r>
              <a:rPr lang="ja-JP" altLang="ja-JP" sz="2200" kern="100" dirty="0" err="1" smtClean="0">
                <a:latin typeface="+mj-ea"/>
                <a:ea typeface="+mj-ea"/>
                <a:cs typeface="Times New Roman"/>
              </a:rPr>
              <a:t>、</a:t>
            </a:r>
            <a:r>
              <a:rPr lang="ja-JP" altLang="ja-JP" sz="2200" kern="100" dirty="0" smtClean="0">
                <a:latin typeface="+mj-ea"/>
                <a:ea typeface="+mj-ea"/>
                <a:cs typeface="Times New Roman"/>
              </a:rPr>
              <a:t>状態遷移設計研究会、実装</a:t>
            </a:r>
            <a:r>
              <a:rPr lang="ja-JP" altLang="ja-JP" sz="2200" kern="100" dirty="0">
                <a:latin typeface="+mj-ea"/>
                <a:ea typeface="+mj-ea"/>
                <a:cs typeface="Times New Roman"/>
              </a:rPr>
              <a:t>品質強化</a:t>
            </a:r>
            <a:r>
              <a:rPr lang="en-US" altLang="ja-JP" sz="2200" kern="100" dirty="0">
                <a:latin typeface="+mj-ea"/>
                <a:ea typeface="+mj-ea"/>
                <a:cs typeface="Times New Roman"/>
              </a:rPr>
              <a:t>WG</a:t>
            </a:r>
            <a:r>
              <a:rPr lang="ja-JP" altLang="ja-JP" sz="2200" kern="100" dirty="0" err="1" smtClean="0">
                <a:latin typeface="+mj-ea"/>
                <a:ea typeface="+mj-ea"/>
                <a:cs typeface="Times New Roman"/>
              </a:rPr>
              <a:t>、</a:t>
            </a:r>
            <a:endParaRPr lang="en-US" altLang="ja-JP" sz="2200" kern="100" dirty="0" smtClean="0">
              <a:latin typeface="+mj-ea"/>
              <a:ea typeface="+mj-ea"/>
              <a:cs typeface="Times New Roman"/>
            </a:endParaRPr>
          </a:p>
          <a:p>
            <a:pPr marL="0" indent="0" algn="just" fontAlgn="auto">
              <a:spcAft>
                <a:spcPts val="0"/>
              </a:spcAft>
              <a:buFont typeface="Arial" pitchFamily="34" charset="0"/>
              <a:buNone/>
              <a:defRPr/>
            </a:pPr>
            <a:r>
              <a:rPr lang="ja-JP" altLang="en-US" sz="2200" kern="100" dirty="0">
                <a:latin typeface="+mj-ea"/>
                <a:ea typeface="+mj-ea"/>
                <a:cs typeface="Times New Roman"/>
              </a:rPr>
              <a:t>　</a:t>
            </a:r>
            <a:r>
              <a:rPr lang="ja-JP" altLang="en-US" sz="2200" kern="100" dirty="0" smtClean="0">
                <a:latin typeface="+mj-ea"/>
                <a:ea typeface="+mj-ea"/>
                <a:cs typeface="Times New Roman"/>
              </a:rPr>
              <a:t>　　　</a:t>
            </a:r>
            <a:r>
              <a:rPr lang="ja-JP" altLang="ja-JP" sz="2200" kern="100" dirty="0" smtClean="0">
                <a:latin typeface="+mj-ea"/>
                <a:ea typeface="+mj-ea"/>
                <a:cs typeface="Times New Roman"/>
              </a:rPr>
              <a:t>モデルベース</a:t>
            </a:r>
            <a:r>
              <a:rPr lang="ja-JP" altLang="ja-JP" sz="2200" kern="100" dirty="0">
                <a:latin typeface="+mj-ea"/>
                <a:ea typeface="+mj-ea"/>
                <a:cs typeface="Times New Roman"/>
              </a:rPr>
              <a:t>開発・検証</a:t>
            </a:r>
            <a:r>
              <a:rPr lang="ja-JP" altLang="ja-JP" sz="2200" kern="100" dirty="0" smtClean="0">
                <a:latin typeface="+mj-ea"/>
                <a:ea typeface="+mj-ea"/>
                <a:cs typeface="Times New Roman"/>
              </a:rPr>
              <a:t>研究会</a:t>
            </a:r>
            <a:r>
              <a:rPr lang="ja-JP" altLang="en-US" sz="2200" kern="100" dirty="0" smtClean="0">
                <a:latin typeface="+mj-ea"/>
                <a:ea typeface="+mj-ea"/>
                <a:cs typeface="Times New Roman"/>
              </a:rPr>
              <a:t>　他</a:t>
            </a:r>
            <a:endParaRPr lang="en-US" altLang="ja-JP" sz="2200" kern="100" dirty="0" smtClean="0">
              <a:latin typeface="+mj-ea"/>
              <a:ea typeface="+mj-ea"/>
              <a:cs typeface="Times New Roman"/>
            </a:endParaRPr>
          </a:p>
          <a:p>
            <a:pPr marL="0" indent="0" algn="just" fontAlgn="auto">
              <a:spcAft>
                <a:spcPts val="0"/>
              </a:spcAft>
              <a:buFont typeface="Arial" pitchFamily="34" charset="0"/>
              <a:buNone/>
              <a:defRPr/>
            </a:pPr>
            <a:endParaRPr lang="ja-JP" altLang="ja-JP" sz="2200" kern="100" dirty="0">
              <a:latin typeface="+mj-ea"/>
              <a:ea typeface="+mj-ea"/>
              <a:cs typeface="Times New Roman"/>
            </a:endParaRPr>
          </a:p>
          <a:p>
            <a:pPr marL="0" indent="0" algn="just" fontAlgn="auto">
              <a:spcAft>
                <a:spcPts val="0"/>
              </a:spcAft>
              <a:buFont typeface="Arial" pitchFamily="34" charset="0"/>
              <a:buNone/>
              <a:defRPr/>
            </a:pPr>
            <a:r>
              <a:rPr lang="ja-JP" altLang="ja-JP" sz="2200" kern="100" dirty="0">
                <a:latin typeface="+mj-ea"/>
                <a:ea typeface="+mj-ea"/>
                <a:cs typeface="Times New Roman"/>
              </a:rPr>
              <a:t>　　＜所感、評価＞</a:t>
            </a:r>
          </a:p>
          <a:p>
            <a:pPr marL="0" indent="0" algn="just" fontAlgn="auto">
              <a:spcAft>
                <a:spcPts val="0"/>
              </a:spcAft>
              <a:buFont typeface="Arial" pitchFamily="34" charset="0"/>
              <a:buNone/>
              <a:defRPr/>
            </a:pPr>
            <a:r>
              <a:rPr lang="ja-JP" altLang="ja-JP" sz="2200" kern="100" dirty="0">
                <a:latin typeface="+mj-ea"/>
                <a:ea typeface="+mj-ea"/>
                <a:cs typeface="Times New Roman"/>
              </a:rPr>
              <a:t>　</a:t>
            </a:r>
            <a:r>
              <a:rPr lang="ja-JP" altLang="en-US" sz="2200" kern="100" dirty="0" smtClean="0">
                <a:latin typeface="+mj-ea"/>
                <a:ea typeface="+mj-ea"/>
                <a:cs typeface="Times New Roman"/>
              </a:rPr>
              <a:t>　　</a:t>
            </a:r>
            <a:r>
              <a:rPr lang="ja-JP" altLang="en-US" sz="2200" u="sng" kern="100" dirty="0" smtClean="0">
                <a:solidFill>
                  <a:srgbClr val="0070C0"/>
                </a:solidFill>
                <a:latin typeface="+mj-ea"/>
                <a:ea typeface="+mj-ea"/>
                <a:cs typeface="Times New Roman"/>
              </a:rPr>
              <a:t>★団体名称</a:t>
            </a:r>
            <a:r>
              <a:rPr lang="ja-JP" altLang="ja-JP" sz="2200" u="sng" kern="100" dirty="0" smtClean="0">
                <a:solidFill>
                  <a:srgbClr val="0070C0"/>
                </a:solidFill>
                <a:latin typeface="+mj-ea"/>
                <a:ea typeface="+mj-ea"/>
                <a:cs typeface="Times New Roman"/>
              </a:rPr>
              <a:t>の</a:t>
            </a:r>
            <a:r>
              <a:rPr lang="ja-JP" altLang="ja-JP" sz="2200" u="sng" kern="100" dirty="0">
                <a:solidFill>
                  <a:srgbClr val="0070C0"/>
                </a:solidFill>
                <a:latin typeface="+mj-ea"/>
                <a:ea typeface="+mj-ea"/>
                <a:cs typeface="Times New Roman"/>
              </a:rPr>
              <a:t>通り、</a:t>
            </a:r>
            <a:r>
              <a:rPr lang="ja-JP" altLang="ja-JP" sz="2200" u="sng" kern="100" dirty="0" smtClean="0">
                <a:solidFill>
                  <a:srgbClr val="0070C0"/>
                </a:solidFill>
                <a:latin typeface="+mj-ea"/>
                <a:ea typeface="+mj-ea"/>
                <a:cs typeface="Times New Roman"/>
              </a:rPr>
              <a:t>技術</a:t>
            </a:r>
            <a:r>
              <a:rPr lang="ja-JP" altLang="en-US" sz="2200" u="sng" kern="100" dirty="0" smtClean="0">
                <a:solidFill>
                  <a:srgbClr val="0070C0"/>
                </a:solidFill>
                <a:latin typeface="+mj-ea"/>
                <a:ea typeface="+mj-ea"/>
                <a:cs typeface="Times New Roman"/>
              </a:rPr>
              <a:t>のﾚﾍﾞﾙｱｯﾌﾟやその共有に注力している</a:t>
            </a:r>
            <a:r>
              <a:rPr lang="ja-JP" altLang="ja-JP" sz="2200" u="sng" kern="100" dirty="0" smtClean="0">
                <a:solidFill>
                  <a:srgbClr val="0070C0"/>
                </a:solidFill>
                <a:latin typeface="+mj-ea"/>
                <a:ea typeface="+mj-ea"/>
                <a:cs typeface="Times New Roman"/>
              </a:rPr>
              <a:t>。</a:t>
            </a:r>
            <a:endParaRPr lang="en-US" altLang="ja-JP" sz="2200" u="sng"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2200" kern="100" dirty="0" smtClean="0">
                <a:latin typeface="+mj-ea"/>
                <a:ea typeface="+mj-ea"/>
                <a:cs typeface="Times New Roman"/>
              </a:rPr>
              <a:t>　　　</a:t>
            </a:r>
            <a:r>
              <a:rPr lang="ja-JP" altLang="en-US" sz="2200" u="sng" kern="100" dirty="0" smtClean="0">
                <a:solidFill>
                  <a:srgbClr val="FF0000"/>
                </a:solidFill>
                <a:latin typeface="+mj-ea"/>
                <a:ea typeface="+mj-ea"/>
                <a:cs typeface="Times New Roman"/>
              </a:rPr>
              <a:t>プロジェクト管理面や利用者視点</a:t>
            </a:r>
            <a:r>
              <a:rPr lang="ja-JP" altLang="ja-JP" sz="2200" u="sng" kern="100" dirty="0" smtClean="0">
                <a:solidFill>
                  <a:srgbClr val="FF0000"/>
                </a:solidFill>
                <a:latin typeface="+mj-ea"/>
                <a:ea typeface="+mj-ea"/>
                <a:cs typeface="Times New Roman"/>
              </a:rPr>
              <a:t>から</a:t>
            </a:r>
            <a:r>
              <a:rPr lang="ja-JP" altLang="ja-JP" sz="2200" u="sng" kern="100" dirty="0">
                <a:solidFill>
                  <a:srgbClr val="FF0000"/>
                </a:solidFill>
                <a:latin typeface="+mj-ea"/>
                <a:ea typeface="+mj-ea"/>
                <a:cs typeface="Times New Roman"/>
              </a:rPr>
              <a:t>のアプローチ</a:t>
            </a:r>
            <a:r>
              <a:rPr lang="ja-JP" altLang="ja-JP" sz="2200" u="sng" kern="100" dirty="0" smtClean="0">
                <a:solidFill>
                  <a:srgbClr val="FF0000"/>
                </a:solidFill>
                <a:latin typeface="+mj-ea"/>
                <a:ea typeface="+mj-ea"/>
                <a:cs typeface="Times New Roman"/>
              </a:rPr>
              <a:t>に関する</a:t>
            </a:r>
            <a:endParaRPr lang="en-US" altLang="ja-JP" sz="2200" u="sng" kern="100" dirty="0" smtClean="0">
              <a:solidFill>
                <a:srgbClr val="FF0000"/>
              </a:solidFill>
              <a:latin typeface="+mj-ea"/>
              <a:ea typeface="+mj-ea"/>
              <a:cs typeface="Times New Roman"/>
            </a:endParaRPr>
          </a:p>
          <a:p>
            <a:pPr marL="0" indent="0" algn="just" fontAlgn="auto">
              <a:spcAft>
                <a:spcPts val="0"/>
              </a:spcAft>
              <a:buFont typeface="Arial" pitchFamily="34" charset="0"/>
              <a:buNone/>
              <a:defRPr/>
            </a:pPr>
            <a:r>
              <a:rPr lang="ja-JP" altLang="en-US" sz="2200" kern="100" dirty="0" smtClean="0">
                <a:solidFill>
                  <a:srgbClr val="FF0000"/>
                </a:solidFill>
                <a:latin typeface="+mj-ea"/>
                <a:ea typeface="+mj-ea"/>
                <a:cs typeface="Times New Roman"/>
              </a:rPr>
              <a:t>　　　</a:t>
            </a:r>
            <a:r>
              <a:rPr lang="ja-JP" altLang="ja-JP" sz="2200" u="sng" kern="100" dirty="0" smtClean="0">
                <a:solidFill>
                  <a:srgbClr val="FF0000"/>
                </a:solidFill>
                <a:latin typeface="+mj-ea"/>
                <a:ea typeface="+mj-ea"/>
                <a:cs typeface="Times New Roman"/>
              </a:rPr>
              <a:t>委員会</a:t>
            </a:r>
            <a:r>
              <a:rPr lang="ja-JP" altLang="ja-JP" sz="2200" u="sng" kern="100" dirty="0">
                <a:solidFill>
                  <a:srgbClr val="FF0000"/>
                </a:solidFill>
                <a:latin typeface="+mj-ea"/>
                <a:ea typeface="+mj-ea"/>
                <a:cs typeface="Times New Roman"/>
              </a:rPr>
              <a:t>、</a:t>
            </a:r>
            <a:r>
              <a:rPr lang="ja-JP" altLang="ja-JP" sz="2200" u="sng" kern="100" dirty="0" smtClean="0">
                <a:solidFill>
                  <a:srgbClr val="FF0000"/>
                </a:solidFill>
                <a:latin typeface="+mj-ea"/>
                <a:ea typeface="+mj-ea"/>
                <a:cs typeface="Times New Roman"/>
              </a:rPr>
              <a:t>ＷＧ</a:t>
            </a:r>
            <a:r>
              <a:rPr lang="ja-JP" altLang="ja-JP" sz="2200" u="sng" kern="100" dirty="0">
                <a:solidFill>
                  <a:srgbClr val="FF0000"/>
                </a:solidFill>
                <a:latin typeface="+mj-ea"/>
                <a:ea typeface="+mj-ea"/>
                <a:cs typeface="Times New Roman"/>
              </a:rPr>
              <a:t>などの活動</a:t>
            </a:r>
            <a:r>
              <a:rPr lang="ja-JP" altLang="ja-JP" sz="2200" u="sng" kern="100" dirty="0" smtClean="0">
                <a:solidFill>
                  <a:srgbClr val="FF0000"/>
                </a:solidFill>
                <a:latin typeface="+mj-ea"/>
                <a:ea typeface="+mj-ea"/>
                <a:cs typeface="Times New Roman"/>
              </a:rPr>
              <a:t>は</a:t>
            </a:r>
            <a:r>
              <a:rPr lang="ja-JP" altLang="en-US" sz="2200" u="sng" kern="100" dirty="0" smtClean="0">
                <a:solidFill>
                  <a:srgbClr val="FF0000"/>
                </a:solidFill>
                <a:latin typeface="+mj-ea"/>
                <a:ea typeface="+mj-ea"/>
                <a:cs typeface="Times New Roman"/>
              </a:rPr>
              <a:t>少ない。</a:t>
            </a:r>
            <a:endParaRPr lang="ja-JP" altLang="en-US" sz="1800" dirty="0">
              <a:solidFill>
                <a:srgbClr val="FF0000"/>
              </a:solidFill>
              <a:latin typeface="+mj-ea"/>
              <a:ea typeface="+mj-ea"/>
            </a:endParaRPr>
          </a:p>
        </p:txBody>
      </p:sp>
      <p:sp>
        <p:nvSpPr>
          <p:cNvPr id="5" name="タイトル 1"/>
          <p:cNvSpPr>
            <a:spLocks noGrp="1"/>
          </p:cNvSpPr>
          <p:nvPr>
            <p:ph type="title"/>
          </p:nvPr>
        </p:nvSpPr>
        <p:spPr>
          <a:xfrm>
            <a:off x="250825" y="188913"/>
            <a:ext cx="8785225" cy="849312"/>
          </a:xfrm>
        </p:spPr>
        <p:txBody>
          <a:bodyPr rtlCol="0">
            <a:normAutofit fontScale="90000"/>
          </a:bodyPr>
          <a:lstStyle/>
          <a:p>
            <a:pPr fontAlgn="auto">
              <a:spcAft>
                <a:spcPts val="0"/>
              </a:spcAft>
              <a:defRPr/>
            </a:pPr>
            <a:r>
              <a:rPr lang="ja-JP" altLang="en-US" sz="3600" dirty="0" smtClean="0"/>
              <a:t>２．組込みシステム関連企業、団体の状況</a:t>
            </a:r>
            <a:r>
              <a:rPr lang="ja-JP" altLang="en-US" sz="2700" dirty="0" smtClean="0">
                <a:latin typeface="+mj-ea"/>
              </a:rPr>
              <a:t>　</a:t>
            </a:r>
            <a:r>
              <a:rPr lang="ja-JP" altLang="en-US" sz="2700" dirty="0">
                <a:latin typeface="+mj-ea"/>
              </a:rPr>
              <a:t>（</a:t>
            </a:r>
            <a:r>
              <a:rPr lang="en-US" altLang="ja-JP" sz="2700" dirty="0" smtClean="0">
                <a:latin typeface="+mj-ea"/>
              </a:rPr>
              <a:t>2/3</a:t>
            </a:r>
            <a:r>
              <a:rPr lang="ja-JP" altLang="en-US" sz="2700" dirty="0" smtClean="0">
                <a:latin typeface="+mj-ea"/>
              </a:rPr>
              <a:t>）</a:t>
            </a:r>
            <a:endParaRPr lang="ja-JP" altLang="en-US" sz="2700" dirty="0">
              <a:latin typeface="+mj-ea"/>
            </a:endParaRPr>
          </a:p>
        </p:txBody>
      </p:sp>
      <p:sp>
        <p:nvSpPr>
          <p:cNvPr id="2" name="スライド番号プレースホルダー 1"/>
          <p:cNvSpPr>
            <a:spLocks noGrp="1"/>
          </p:cNvSpPr>
          <p:nvPr>
            <p:ph type="sldNum" sz="quarter" idx="12"/>
          </p:nvPr>
        </p:nvSpPr>
        <p:spPr/>
        <p:txBody>
          <a:bodyPr/>
          <a:lstStyle/>
          <a:p>
            <a:pPr>
              <a:defRPr/>
            </a:pPr>
            <a:fld id="{D1243016-0600-4DF2-8AB3-B1BD0DC5016E}" type="slidenum">
              <a:rPr lang="ja-JP" altLang="en-US"/>
              <a:pPr>
                <a:defRPr/>
              </a:pPr>
              <a:t>7</a:t>
            </a:fld>
            <a:endParaRPr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5288" y="981075"/>
            <a:ext cx="8424862" cy="5761038"/>
          </a:xfrm>
        </p:spPr>
        <p:txBody>
          <a:bodyPr rtlCol="0">
            <a:noAutofit/>
          </a:bodyPr>
          <a:lstStyle/>
          <a:p>
            <a:pPr indent="0" fontAlgn="auto">
              <a:spcAft>
                <a:spcPts val="0"/>
              </a:spcAft>
              <a:buFont typeface="Arial" pitchFamily="34" charset="0"/>
              <a:buNone/>
              <a:defRPr/>
            </a:pPr>
            <a:r>
              <a:rPr lang="ja-JP" altLang="en-US" sz="2000" kern="100" dirty="0" smtClean="0">
                <a:latin typeface="+mj-ea"/>
                <a:ea typeface="+mj-ea"/>
                <a:cs typeface="Times New Roman"/>
              </a:rPr>
              <a:t>（３）</a:t>
            </a:r>
            <a:r>
              <a:rPr lang="ja-JP" altLang="ja-JP" sz="2000" kern="100" dirty="0" smtClean="0">
                <a:latin typeface="+mj-ea"/>
                <a:ea typeface="+mj-ea"/>
                <a:cs typeface="Times New Roman"/>
              </a:rPr>
              <a:t>情報</a:t>
            </a:r>
            <a:r>
              <a:rPr lang="ja-JP" altLang="ja-JP" sz="2000" kern="100" dirty="0">
                <a:latin typeface="+mj-ea"/>
                <a:ea typeface="+mj-ea"/>
                <a:cs typeface="Times New Roman"/>
              </a:rPr>
              <a:t>処理学会 </a:t>
            </a:r>
            <a:r>
              <a:rPr lang="ja-JP" altLang="en-US" sz="2000" kern="100" dirty="0" smtClean="0">
                <a:latin typeface="+mj-ea"/>
                <a:ea typeface="+mj-ea"/>
                <a:cs typeface="Times New Roman"/>
              </a:rPr>
              <a:t>　</a:t>
            </a:r>
            <a:r>
              <a:rPr lang="ja-JP" altLang="ja-JP" sz="2000" kern="100" dirty="0" smtClean="0">
                <a:latin typeface="+mj-ea"/>
                <a:ea typeface="+mj-ea"/>
                <a:cs typeface="Times New Roman"/>
              </a:rPr>
              <a:t>組込み</a:t>
            </a:r>
            <a:r>
              <a:rPr lang="ja-JP" altLang="ja-JP" sz="2000" kern="100" dirty="0">
                <a:latin typeface="+mj-ea"/>
                <a:ea typeface="+mj-ea"/>
                <a:cs typeface="Times New Roman"/>
              </a:rPr>
              <a:t>システム研究会（ＥＭＢ</a:t>
            </a:r>
            <a:r>
              <a:rPr lang="ja-JP" altLang="ja-JP" sz="2000" kern="100" dirty="0" smtClean="0">
                <a:latin typeface="+mj-ea"/>
                <a:ea typeface="+mj-ea"/>
                <a:cs typeface="Times New Roman"/>
              </a:rPr>
              <a:t>）</a:t>
            </a:r>
            <a:endParaRPr lang="en-US" altLang="ja-JP" sz="2000" kern="100" dirty="0" smtClean="0">
              <a:latin typeface="+mj-ea"/>
              <a:ea typeface="+mj-ea"/>
              <a:cs typeface="Times New Roman"/>
            </a:endParaRPr>
          </a:p>
          <a:p>
            <a:pPr indent="0" fontAlgn="auto">
              <a:spcAft>
                <a:spcPts val="0"/>
              </a:spcAft>
              <a:buFont typeface="Arial" pitchFamily="34" charset="0"/>
              <a:buNone/>
              <a:defRPr/>
            </a:pPr>
            <a:r>
              <a:rPr lang="ja-JP" altLang="en-US" sz="2000" kern="100" dirty="0" smtClean="0">
                <a:latin typeface="+mj-ea"/>
                <a:ea typeface="+mj-ea"/>
                <a:cs typeface="Times New Roman"/>
              </a:rPr>
              <a:t>　　◆</a:t>
            </a:r>
            <a:r>
              <a:rPr lang="ja-JP" altLang="ja-JP" sz="2000" kern="100" dirty="0" smtClean="0">
                <a:latin typeface="+mj-ea"/>
                <a:ea typeface="+mj-ea"/>
                <a:cs typeface="Times New Roman"/>
              </a:rPr>
              <a:t>年</a:t>
            </a:r>
            <a:r>
              <a:rPr lang="ja-JP" altLang="ja-JP" sz="2000" kern="100" dirty="0">
                <a:latin typeface="+mj-ea"/>
                <a:ea typeface="+mj-ea"/>
                <a:cs typeface="Times New Roman"/>
              </a:rPr>
              <a:t>４回の</a:t>
            </a:r>
            <a:r>
              <a:rPr lang="ja-JP" altLang="ja-JP" sz="2000" kern="100" dirty="0" smtClean="0">
                <a:latin typeface="+mj-ea"/>
                <a:ea typeface="+mj-ea"/>
                <a:cs typeface="Times New Roman"/>
              </a:rPr>
              <a:t>研究会</a:t>
            </a:r>
            <a:r>
              <a:rPr lang="ja-JP" altLang="en-US" sz="2000" kern="100" dirty="0" smtClean="0">
                <a:latin typeface="+mj-ea"/>
                <a:ea typeface="+mj-ea"/>
                <a:cs typeface="Times New Roman"/>
              </a:rPr>
              <a:t>を開催</a:t>
            </a:r>
            <a:endParaRPr lang="ja-JP" altLang="ja-JP" sz="2000" kern="100" dirty="0">
              <a:latin typeface="+mj-ea"/>
              <a:ea typeface="+mj-ea"/>
              <a:cs typeface="Times New Roman"/>
            </a:endParaRPr>
          </a:p>
          <a:p>
            <a:pPr indent="0" fontAlgn="auto">
              <a:spcAft>
                <a:spcPts val="0"/>
              </a:spcAft>
              <a:buFont typeface="Arial" pitchFamily="34" charset="0"/>
              <a:buNone/>
              <a:defRPr/>
            </a:pPr>
            <a:r>
              <a:rPr lang="ja-JP" altLang="en-US" sz="2000" kern="100" dirty="0" smtClean="0">
                <a:latin typeface="+mj-ea"/>
                <a:ea typeface="+mj-ea"/>
                <a:cs typeface="Times New Roman"/>
              </a:rPr>
              <a:t>　　◆</a:t>
            </a:r>
            <a:r>
              <a:rPr lang="ja-JP" altLang="ja-JP" sz="2000" kern="100" dirty="0" smtClean="0">
                <a:solidFill>
                  <a:srgbClr val="333333"/>
                </a:solidFill>
                <a:latin typeface="+mj-ea"/>
                <a:ea typeface="+mj-ea"/>
                <a:cs typeface="Times New Roman"/>
              </a:rPr>
              <a:t>組込み</a:t>
            </a:r>
            <a:r>
              <a:rPr lang="ja-JP" altLang="ja-JP" sz="2000" kern="100" dirty="0">
                <a:solidFill>
                  <a:srgbClr val="333333"/>
                </a:solidFill>
                <a:latin typeface="+mj-ea"/>
                <a:ea typeface="+mj-ea"/>
                <a:cs typeface="Times New Roman"/>
              </a:rPr>
              <a:t>システムシンポジウム</a:t>
            </a:r>
            <a:r>
              <a:rPr lang="en-US" altLang="ja-JP" sz="2000" kern="100" dirty="0">
                <a:solidFill>
                  <a:srgbClr val="333333"/>
                </a:solidFill>
                <a:latin typeface="+mj-ea"/>
                <a:ea typeface="+mj-ea"/>
                <a:cs typeface="Times New Roman"/>
              </a:rPr>
              <a:t>(ESS2011</a:t>
            </a:r>
            <a:r>
              <a:rPr lang="en-US" altLang="ja-JP" sz="2000" kern="100" dirty="0" smtClean="0">
                <a:solidFill>
                  <a:srgbClr val="333333"/>
                </a:solidFill>
                <a:latin typeface="+mj-ea"/>
                <a:ea typeface="+mj-ea"/>
                <a:cs typeface="Times New Roman"/>
              </a:rPr>
              <a:t>)</a:t>
            </a:r>
            <a:r>
              <a:rPr lang="ja-JP" altLang="en-US" sz="2000" kern="100" dirty="0" smtClean="0">
                <a:solidFill>
                  <a:srgbClr val="333333"/>
                </a:solidFill>
                <a:latin typeface="+mj-ea"/>
                <a:ea typeface="+mj-ea"/>
                <a:cs typeface="Times New Roman"/>
              </a:rPr>
              <a:t>　（約</a:t>
            </a:r>
            <a:r>
              <a:rPr lang="en-US" altLang="ja-JP" sz="2000" kern="100" dirty="0" smtClean="0">
                <a:solidFill>
                  <a:srgbClr val="333333"/>
                </a:solidFill>
                <a:latin typeface="+mj-ea"/>
                <a:ea typeface="+mj-ea"/>
                <a:cs typeface="Times New Roman"/>
              </a:rPr>
              <a:t>180</a:t>
            </a:r>
            <a:r>
              <a:rPr lang="ja-JP" altLang="en-US" sz="2000" kern="100" dirty="0" smtClean="0">
                <a:solidFill>
                  <a:srgbClr val="333333"/>
                </a:solidFill>
                <a:latin typeface="+mj-ea"/>
                <a:ea typeface="+mj-ea"/>
                <a:cs typeface="Times New Roman"/>
              </a:rPr>
              <a:t>名参加）　</a:t>
            </a:r>
            <a:endParaRPr lang="en-US" altLang="ja-JP" sz="2000" kern="100" dirty="0" smtClean="0">
              <a:solidFill>
                <a:srgbClr val="333333"/>
              </a:solidFill>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solidFill>
                  <a:prstClr val="black"/>
                </a:solidFill>
                <a:latin typeface="+mj-ea"/>
                <a:ea typeface="+mj-ea"/>
                <a:cs typeface="Times New Roman"/>
              </a:rPr>
              <a:t>　　　　　　</a:t>
            </a:r>
            <a:r>
              <a:rPr lang="ja-JP" altLang="ja-JP" sz="2000" u="sng" kern="100" dirty="0" smtClean="0">
                <a:solidFill>
                  <a:srgbClr val="0070C0"/>
                </a:solidFill>
                <a:latin typeface="+mj-ea"/>
                <a:ea typeface="+mj-ea"/>
                <a:cs typeface="Times New Roman"/>
              </a:rPr>
              <a:t>発表３１件</a:t>
            </a:r>
            <a:r>
              <a:rPr lang="ja-JP" altLang="en-US" sz="2000" u="sng" kern="100" dirty="0" smtClean="0">
                <a:solidFill>
                  <a:srgbClr val="0070C0"/>
                </a:solidFill>
                <a:latin typeface="+mj-ea"/>
                <a:ea typeface="+mj-ea"/>
                <a:cs typeface="Times New Roman"/>
              </a:rPr>
              <a:t>　：</a:t>
            </a:r>
            <a:r>
              <a:rPr lang="ja-JP" altLang="ja-JP" sz="2000" u="sng" kern="100" dirty="0" smtClean="0">
                <a:solidFill>
                  <a:srgbClr val="0070C0"/>
                </a:solidFill>
                <a:latin typeface="+mj-ea"/>
                <a:ea typeface="+mj-ea"/>
                <a:cs typeface="Times New Roman"/>
              </a:rPr>
              <a:t>タイトル</a:t>
            </a:r>
            <a:r>
              <a:rPr lang="ja-JP" altLang="ja-JP" sz="2000" u="sng" kern="100" dirty="0">
                <a:solidFill>
                  <a:srgbClr val="0070C0"/>
                </a:solidFill>
                <a:latin typeface="+mj-ea"/>
                <a:ea typeface="+mj-ea"/>
                <a:cs typeface="Times New Roman"/>
              </a:rPr>
              <a:t>からの判断ではあるが、ハードウェア、</a:t>
            </a:r>
            <a:r>
              <a:rPr lang="ja-JP" altLang="ja-JP" sz="2000" u="sng" kern="100" dirty="0" smtClean="0">
                <a:solidFill>
                  <a:srgbClr val="0070C0"/>
                </a:solidFill>
                <a:latin typeface="+mj-ea"/>
                <a:ea typeface="+mj-ea"/>
                <a:cs typeface="Times New Roman"/>
              </a:rPr>
              <a:t>アーキテ</a:t>
            </a:r>
            <a:endParaRPr lang="en-US" altLang="ja-JP" sz="2000" u="sng"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2000" kern="100" dirty="0">
                <a:solidFill>
                  <a:srgbClr val="0070C0"/>
                </a:solidFill>
                <a:latin typeface="+mj-ea"/>
                <a:ea typeface="+mj-ea"/>
                <a:cs typeface="Times New Roman"/>
              </a:rPr>
              <a:t>　</a:t>
            </a:r>
            <a:r>
              <a:rPr lang="ja-JP" altLang="en-US" sz="2000" kern="100" dirty="0" smtClean="0">
                <a:solidFill>
                  <a:srgbClr val="0070C0"/>
                </a:solidFill>
                <a:latin typeface="+mj-ea"/>
                <a:ea typeface="+mj-ea"/>
                <a:cs typeface="Times New Roman"/>
              </a:rPr>
              <a:t>　　　　　　　　　　　　　　</a:t>
            </a:r>
            <a:r>
              <a:rPr lang="ja-JP" altLang="ja-JP" sz="2000" u="sng" kern="100" dirty="0" smtClean="0">
                <a:solidFill>
                  <a:srgbClr val="0070C0"/>
                </a:solidFill>
                <a:latin typeface="+mj-ea"/>
                <a:ea typeface="+mj-ea"/>
                <a:cs typeface="Times New Roman"/>
              </a:rPr>
              <a:t>クチャ、ソフトウェア</a:t>
            </a:r>
            <a:r>
              <a:rPr lang="ja-JP" altLang="ja-JP" sz="2000" u="sng" kern="100" dirty="0">
                <a:solidFill>
                  <a:srgbClr val="0070C0"/>
                </a:solidFill>
                <a:latin typeface="+mj-ea"/>
                <a:ea typeface="+mj-ea"/>
                <a:cs typeface="Times New Roman"/>
              </a:rPr>
              <a:t>言語技術等が中心</a:t>
            </a:r>
            <a:r>
              <a:rPr lang="ja-JP" altLang="ja-JP" sz="2000" u="sng" kern="100" dirty="0" smtClean="0">
                <a:solidFill>
                  <a:srgbClr val="0070C0"/>
                </a:solidFill>
                <a:latin typeface="+mj-ea"/>
                <a:ea typeface="+mj-ea"/>
                <a:cs typeface="Times New Roman"/>
              </a:rPr>
              <a:t>。</a:t>
            </a:r>
            <a:endParaRPr lang="en-US" altLang="ja-JP" sz="2000" u="sng"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2000" kern="100" dirty="0">
                <a:solidFill>
                  <a:prstClr val="black"/>
                </a:solidFill>
                <a:latin typeface="+mj-ea"/>
                <a:ea typeface="+mj-ea"/>
                <a:cs typeface="Times New Roman"/>
              </a:rPr>
              <a:t>　</a:t>
            </a:r>
            <a:r>
              <a:rPr lang="ja-JP" altLang="en-US" sz="2000" kern="100" dirty="0" smtClean="0">
                <a:solidFill>
                  <a:prstClr val="black"/>
                </a:solidFill>
                <a:latin typeface="+mj-ea"/>
                <a:ea typeface="+mj-ea"/>
                <a:cs typeface="Times New Roman"/>
              </a:rPr>
              <a:t>　　　　　</a:t>
            </a:r>
            <a:r>
              <a:rPr lang="ja-JP" altLang="ja-JP" sz="2000" kern="100" dirty="0" smtClean="0">
                <a:solidFill>
                  <a:prstClr val="black"/>
                </a:solidFill>
                <a:latin typeface="+mj-ea"/>
                <a:ea typeface="+mj-ea"/>
                <a:cs typeface="Times New Roman"/>
              </a:rPr>
              <a:t>以下</a:t>
            </a:r>
            <a:r>
              <a:rPr lang="ja-JP" altLang="ja-JP" sz="2000" kern="100" dirty="0">
                <a:solidFill>
                  <a:prstClr val="black"/>
                </a:solidFill>
                <a:latin typeface="+mj-ea"/>
                <a:ea typeface="+mj-ea"/>
                <a:cs typeface="Times New Roman"/>
              </a:rPr>
              <a:t>の３点がシステム的アプローチの論文である。</a:t>
            </a:r>
            <a:endParaRPr lang="en-US" altLang="ja-JP" sz="2000" kern="100" dirty="0">
              <a:solidFill>
                <a:prstClr val="black"/>
              </a:solidFill>
              <a:latin typeface="+mj-ea"/>
              <a:ea typeface="+mj-ea"/>
              <a:cs typeface="Times New Roman"/>
            </a:endParaRPr>
          </a:p>
          <a:p>
            <a:pPr marL="0" indent="0" algn="just" fontAlgn="auto">
              <a:spcAft>
                <a:spcPts val="0"/>
              </a:spcAft>
              <a:buFont typeface="Arial" pitchFamily="34" charset="0"/>
              <a:buNone/>
              <a:defRPr/>
            </a:pPr>
            <a:r>
              <a:rPr lang="ja-JP" altLang="en-US" sz="1800" kern="100" dirty="0" smtClean="0">
                <a:solidFill>
                  <a:prstClr val="black"/>
                </a:solidFill>
                <a:latin typeface="+mj-ea"/>
                <a:ea typeface="+mj-ea"/>
                <a:cs typeface="Times New Roman"/>
              </a:rPr>
              <a:t>　　　　　　　・</a:t>
            </a:r>
            <a:r>
              <a:rPr lang="en-US" altLang="ja-JP" sz="1800" kern="100" dirty="0" smtClean="0">
                <a:solidFill>
                  <a:prstClr val="black"/>
                </a:solidFill>
                <a:latin typeface="+mj-ea"/>
                <a:ea typeface="+mj-ea"/>
                <a:cs typeface="Times New Roman"/>
              </a:rPr>
              <a:t>PBL</a:t>
            </a:r>
            <a:r>
              <a:rPr lang="ja-JP" altLang="ja-JP" sz="1800" kern="100" dirty="0">
                <a:solidFill>
                  <a:prstClr val="black"/>
                </a:solidFill>
                <a:latin typeface="+mj-ea"/>
                <a:ea typeface="+mj-ea"/>
                <a:cs typeface="Times New Roman"/>
              </a:rPr>
              <a:t>形式による組込みシステム開発演習教育</a:t>
            </a:r>
          </a:p>
          <a:p>
            <a:pPr marL="0" indent="0" algn="just" fontAlgn="auto">
              <a:spcAft>
                <a:spcPts val="0"/>
              </a:spcAft>
              <a:buFont typeface="Arial" pitchFamily="34" charset="0"/>
              <a:buNone/>
              <a:defRPr/>
            </a:pPr>
            <a:r>
              <a:rPr lang="en-US" altLang="ja-JP" sz="1800" kern="100" dirty="0">
                <a:solidFill>
                  <a:prstClr val="black"/>
                </a:solidFill>
                <a:latin typeface="+mj-ea"/>
                <a:ea typeface="+mj-ea"/>
                <a:cs typeface="Times New Roman"/>
              </a:rPr>
              <a:t>  </a:t>
            </a:r>
            <a:r>
              <a:rPr lang="ja-JP" altLang="en-US" sz="1800" kern="100" dirty="0" smtClean="0">
                <a:solidFill>
                  <a:prstClr val="black"/>
                </a:solidFill>
                <a:latin typeface="+mj-ea"/>
                <a:ea typeface="+mj-ea"/>
                <a:cs typeface="Times New Roman"/>
              </a:rPr>
              <a:t>　　　　　　　</a:t>
            </a:r>
            <a:r>
              <a:rPr lang="en-US" altLang="ja-JP" sz="1800" kern="100" dirty="0" smtClean="0">
                <a:solidFill>
                  <a:prstClr val="black"/>
                </a:solidFill>
                <a:latin typeface="+mj-ea"/>
                <a:ea typeface="+mj-ea"/>
                <a:cs typeface="Times New Roman"/>
              </a:rPr>
              <a:t>- </a:t>
            </a:r>
            <a:r>
              <a:rPr lang="ja-JP" altLang="ja-JP" sz="1800" kern="100" dirty="0">
                <a:solidFill>
                  <a:prstClr val="black"/>
                </a:solidFill>
                <a:latin typeface="+mj-ea"/>
                <a:ea typeface="+mj-ea"/>
                <a:cs typeface="Times New Roman"/>
              </a:rPr>
              <a:t>開発プロセスの発見と品質特性の実現</a:t>
            </a:r>
            <a:r>
              <a:rPr lang="en-US" altLang="ja-JP" sz="1800" kern="100" dirty="0">
                <a:solidFill>
                  <a:prstClr val="black"/>
                </a:solidFill>
                <a:latin typeface="+mj-ea"/>
                <a:ea typeface="+mj-ea"/>
                <a:cs typeface="Times New Roman"/>
              </a:rPr>
              <a:t> </a:t>
            </a:r>
            <a:r>
              <a:rPr lang="en-US" altLang="ja-JP" sz="1800" kern="100" dirty="0" smtClean="0">
                <a:solidFill>
                  <a:prstClr val="black"/>
                </a:solidFill>
                <a:latin typeface="+mj-ea"/>
                <a:ea typeface="+mj-ea"/>
                <a:cs typeface="Times New Roman"/>
              </a:rPr>
              <a:t>-</a:t>
            </a:r>
            <a:endParaRPr lang="ja-JP" altLang="ja-JP" sz="1800" kern="100" dirty="0">
              <a:solidFill>
                <a:prstClr val="black"/>
              </a:solidFill>
              <a:latin typeface="+mj-ea"/>
              <a:ea typeface="+mj-ea"/>
              <a:cs typeface="Times New Roman"/>
            </a:endParaRPr>
          </a:p>
          <a:p>
            <a:pPr marL="0" indent="0" algn="just" fontAlgn="auto">
              <a:spcAft>
                <a:spcPts val="0"/>
              </a:spcAft>
              <a:buFont typeface="Arial" pitchFamily="34" charset="0"/>
              <a:buNone/>
              <a:defRPr/>
            </a:pPr>
            <a:r>
              <a:rPr lang="ja-JP" altLang="en-US" sz="1800" kern="100" dirty="0" smtClean="0">
                <a:solidFill>
                  <a:prstClr val="black"/>
                </a:solidFill>
                <a:latin typeface="+mj-ea"/>
                <a:ea typeface="+mj-ea"/>
                <a:cs typeface="Times New Roman"/>
              </a:rPr>
              <a:t>　　　　　　　・</a:t>
            </a:r>
            <a:r>
              <a:rPr lang="ja-JP" altLang="ja-JP" sz="1800" kern="100" dirty="0" smtClean="0">
                <a:solidFill>
                  <a:prstClr val="black"/>
                </a:solidFill>
                <a:latin typeface="+mj-ea"/>
                <a:ea typeface="+mj-ea"/>
                <a:cs typeface="Times New Roman"/>
              </a:rPr>
              <a:t>組込み</a:t>
            </a:r>
            <a:r>
              <a:rPr lang="ja-JP" altLang="ja-JP" sz="1800" kern="100" dirty="0">
                <a:solidFill>
                  <a:prstClr val="black"/>
                </a:solidFill>
                <a:latin typeface="+mj-ea"/>
                <a:ea typeface="+mj-ea"/>
                <a:cs typeface="Times New Roman"/>
              </a:rPr>
              <a:t>ソフトウェアのためのアスペクト指向による状態遷移言語の</a:t>
            </a:r>
            <a:r>
              <a:rPr lang="ja-JP" altLang="ja-JP" sz="1800" kern="100" dirty="0" smtClean="0">
                <a:solidFill>
                  <a:prstClr val="black"/>
                </a:solidFill>
                <a:latin typeface="+mj-ea"/>
                <a:ea typeface="+mj-ea"/>
                <a:cs typeface="Times New Roman"/>
              </a:rPr>
              <a:t>提案</a:t>
            </a:r>
            <a:endParaRPr lang="ja-JP" altLang="ja-JP" sz="1800" kern="100" dirty="0">
              <a:solidFill>
                <a:prstClr val="black"/>
              </a:solidFill>
              <a:latin typeface="+mj-ea"/>
              <a:ea typeface="+mj-ea"/>
              <a:cs typeface="Times New Roman"/>
            </a:endParaRPr>
          </a:p>
          <a:p>
            <a:pPr marL="0" indent="0" algn="just" fontAlgn="auto">
              <a:spcAft>
                <a:spcPts val="0"/>
              </a:spcAft>
              <a:buFont typeface="Arial" pitchFamily="34" charset="0"/>
              <a:buNone/>
              <a:defRPr/>
            </a:pPr>
            <a:r>
              <a:rPr lang="ja-JP" altLang="en-US" sz="1800" kern="100" dirty="0" smtClean="0">
                <a:solidFill>
                  <a:prstClr val="black"/>
                </a:solidFill>
                <a:latin typeface="+mj-ea"/>
                <a:ea typeface="+mj-ea"/>
                <a:cs typeface="Times New Roman"/>
              </a:rPr>
              <a:t>　　　　　　　・</a:t>
            </a:r>
            <a:r>
              <a:rPr lang="ja-JP" altLang="ja-JP" sz="1800" kern="100" dirty="0" smtClean="0">
                <a:solidFill>
                  <a:prstClr val="black"/>
                </a:solidFill>
                <a:latin typeface="+mj-ea"/>
                <a:ea typeface="+mj-ea"/>
                <a:cs typeface="Times New Roman"/>
              </a:rPr>
              <a:t>企業</a:t>
            </a:r>
            <a:r>
              <a:rPr lang="ja-JP" altLang="ja-JP" sz="1800" kern="100" dirty="0">
                <a:solidFill>
                  <a:prstClr val="black"/>
                </a:solidFill>
                <a:latin typeface="+mj-ea"/>
                <a:ea typeface="+mj-ea"/>
                <a:cs typeface="Times New Roman"/>
              </a:rPr>
              <a:t>のシステム開発現場を学習する教育システムの</a:t>
            </a:r>
            <a:r>
              <a:rPr lang="ja-JP" altLang="ja-JP" sz="1800" kern="100" dirty="0" smtClean="0">
                <a:solidFill>
                  <a:prstClr val="black"/>
                </a:solidFill>
                <a:latin typeface="+mj-ea"/>
                <a:ea typeface="+mj-ea"/>
                <a:cs typeface="Times New Roman"/>
              </a:rPr>
              <a:t>開発</a:t>
            </a:r>
            <a:endParaRPr lang="en-US" altLang="ja-JP" sz="1800" kern="100" dirty="0" smtClean="0">
              <a:solidFill>
                <a:prstClr val="black"/>
              </a:solidFill>
              <a:latin typeface="+mj-ea"/>
              <a:ea typeface="+mj-ea"/>
              <a:cs typeface="Times New Roman"/>
            </a:endParaRPr>
          </a:p>
          <a:p>
            <a:pPr marL="0" indent="0" algn="just" fontAlgn="auto">
              <a:spcAft>
                <a:spcPts val="0"/>
              </a:spcAft>
              <a:buFont typeface="Arial" pitchFamily="34" charset="0"/>
              <a:buNone/>
              <a:defRPr/>
            </a:pPr>
            <a:endParaRPr lang="ja-JP" altLang="ja-JP" sz="1800" kern="100" dirty="0">
              <a:solidFill>
                <a:prstClr val="black"/>
              </a:solidFill>
              <a:latin typeface="+mj-ea"/>
              <a:ea typeface="+mj-ea"/>
              <a:cs typeface="Times New Roman"/>
            </a:endParaRPr>
          </a:p>
          <a:p>
            <a:pPr marL="0" indent="0" algn="just" fontAlgn="auto">
              <a:spcAft>
                <a:spcPts val="0"/>
              </a:spcAft>
              <a:buFont typeface="Arial" pitchFamily="34" charset="0"/>
              <a:buNone/>
              <a:defRPr/>
            </a:pPr>
            <a:r>
              <a:rPr lang="ja-JP" altLang="en-US" sz="1800" kern="100" dirty="0" smtClean="0">
                <a:solidFill>
                  <a:prstClr val="black"/>
                </a:solidFill>
                <a:latin typeface="+mj-ea"/>
                <a:ea typeface="+mj-ea"/>
                <a:cs typeface="Times New Roman"/>
              </a:rPr>
              <a:t>　　　　　</a:t>
            </a:r>
            <a:r>
              <a:rPr lang="ja-JP" altLang="en-US" sz="2000" kern="100" dirty="0" smtClean="0">
                <a:solidFill>
                  <a:prstClr val="black"/>
                </a:solidFill>
                <a:latin typeface="+mj-ea"/>
                <a:ea typeface="+mj-ea"/>
                <a:cs typeface="Times New Roman"/>
              </a:rPr>
              <a:t>＜</a:t>
            </a:r>
            <a:r>
              <a:rPr lang="ja-JP" altLang="en-US" sz="2000" kern="100" dirty="0">
                <a:solidFill>
                  <a:prstClr val="black"/>
                </a:solidFill>
                <a:latin typeface="+mj-ea"/>
                <a:ea typeface="+mj-ea"/>
                <a:cs typeface="Times New Roman"/>
              </a:rPr>
              <a:t>評価</a:t>
            </a:r>
            <a:r>
              <a:rPr lang="ja-JP" altLang="en-US" sz="2000" kern="100" dirty="0" smtClean="0">
                <a:solidFill>
                  <a:prstClr val="black"/>
                </a:solidFill>
                <a:latin typeface="+mj-ea"/>
                <a:ea typeface="+mj-ea"/>
                <a:cs typeface="Times New Roman"/>
              </a:rPr>
              <a:t>、所感</a:t>
            </a:r>
            <a:r>
              <a:rPr lang="ja-JP" altLang="en-US" sz="2000" kern="100" dirty="0">
                <a:solidFill>
                  <a:prstClr val="black"/>
                </a:solidFill>
                <a:latin typeface="+mj-ea"/>
                <a:ea typeface="+mj-ea"/>
                <a:cs typeface="Times New Roman"/>
              </a:rPr>
              <a:t>＞</a:t>
            </a:r>
            <a:endParaRPr lang="en-US" altLang="ja-JP" sz="2000" kern="100" dirty="0">
              <a:solidFill>
                <a:prstClr val="black"/>
              </a:solidFill>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solidFill>
                  <a:prstClr val="black"/>
                </a:solidFill>
                <a:latin typeface="+mj-ea"/>
                <a:ea typeface="+mj-ea"/>
                <a:cs typeface="Times New Roman"/>
              </a:rPr>
              <a:t>　　　　　　</a:t>
            </a:r>
            <a:r>
              <a:rPr lang="ja-JP" altLang="en-US" sz="2000" kern="100" dirty="0" smtClean="0">
                <a:solidFill>
                  <a:srgbClr val="FF0000"/>
                </a:solidFill>
                <a:latin typeface="+mj-ea"/>
                <a:ea typeface="+mj-ea"/>
                <a:cs typeface="Times New Roman"/>
              </a:rPr>
              <a:t>★</a:t>
            </a:r>
            <a:r>
              <a:rPr lang="ja-JP" altLang="en-US" sz="2000" u="sng" kern="100" dirty="0" smtClean="0">
                <a:solidFill>
                  <a:srgbClr val="FF0000"/>
                </a:solidFill>
                <a:latin typeface="+mj-ea"/>
                <a:ea typeface="+mj-ea"/>
                <a:cs typeface="Times New Roman"/>
              </a:rPr>
              <a:t>要素技術のテーマが多く、</a:t>
            </a:r>
            <a:r>
              <a:rPr lang="ja-JP" altLang="en-US" sz="2000" u="sng" kern="100" dirty="0">
                <a:solidFill>
                  <a:srgbClr val="FF0000"/>
                </a:solidFill>
                <a:latin typeface="+mj-ea"/>
                <a:ea typeface="+mj-ea"/>
                <a:cs typeface="Times New Roman"/>
              </a:rPr>
              <a:t>システム的視点での研究、</a:t>
            </a:r>
            <a:r>
              <a:rPr lang="ja-JP" altLang="en-US" sz="2000" u="sng" kern="100" dirty="0" smtClean="0">
                <a:solidFill>
                  <a:srgbClr val="FF0000"/>
                </a:solidFill>
                <a:latin typeface="+mj-ea"/>
                <a:ea typeface="+mj-ea"/>
                <a:cs typeface="Times New Roman"/>
              </a:rPr>
              <a:t>実践</a:t>
            </a:r>
            <a:endParaRPr lang="en-US" altLang="ja-JP" sz="2000" u="sng" kern="100" dirty="0" smtClean="0">
              <a:solidFill>
                <a:srgbClr val="FF0000"/>
              </a:solidFill>
              <a:latin typeface="+mj-ea"/>
              <a:ea typeface="+mj-ea"/>
              <a:cs typeface="Times New Roman"/>
            </a:endParaRPr>
          </a:p>
          <a:p>
            <a:pPr marL="0" indent="0" algn="just" fontAlgn="auto">
              <a:spcAft>
                <a:spcPts val="0"/>
              </a:spcAft>
              <a:buFont typeface="Arial" pitchFamily="34" charset="0"/>
              <a:buNone/>
              <a:defRPr/>
            </a:pPr>
            <a:r>
              <a:rPr lang="ja-JP" altLang="en-US" sz="2000" kern="100" dirty="0">
                <a:solidFill>
                  <a:srgbClr val="FF0000"/>
                </a:solidFill>
                <a:latin typeface="+mj-ea"/>
                <a:ea typeface="+mj-ea"/>
                <a:cs typeface="Times New Roman"/>
              </a:rPr>
              <a:t>　</a:t>
            </a:r>
            <a:r>
              <a:rPr lang="ja-JP" altLang="en-US" sz="2000" kern="100" dirty="0" smtClean="0">
                <a:solidFill>
                  <a:srgbClr val="FF0000"/>
                </a:solidFill>
                <a:latin typeface="+mj-ea"/>
                <a:ea typeface="+mj-ea"/>
                <a:cs typeface="Times New Roman"/>
              </a:rPr>
              <a:t>　　　　　　　</a:t>
            </a:r>
            <a:r>
              <a:rPr lang="ja-JP" altLang="en-US" sz="2000" u="sng" kern="100" dirty="0" smtClean="0">
                <a:solidFill>
                  <a:srgbClr val="FF0000"/>
                </a:solidFill>
                <a:latin typeface="+mj-ea"/>
                <a:ea typeface="+mj-ea"/>
                <a:cs typeface="Times New Roman"/>
              </a:rPr>
              <a:t>アプローチがやや不足していると</a:t>
            </a:r>
            <a:r>
              <a:rPr lang="ja-JP" altLang="en-US" sz="2000" u="sng" kern="100" dirty="0">
                <a:solidFill>
                  <a:srgbClr val="FF0000"/>
                </a:solidFill>
                <a:latin typeface="+mj-ea"/>
                <a:ea typeface="+mj-ea"/>
                <a:cs typeface="Times New Roman"/>
              </a:rPr>
              <a:t>思われる</a:t>
            </a:r>
            <a:r>
              <a:rPr lang="ja-JP" altLang="en-US" sz="2000" u="sng" kern="100" dirty="0" smtClean="0">
                <a:solidFill>
                  <a:srgbClr val="FF0000"/>
                </a:solidFill>
                <a:latin typeface="+mj-ea"/>
                <a:ea typeface="+mj-ea"/>
                <a:cs typeface="Times New Roman"/>
              </a:rPr>
              <a:t>。</a:t>
            </a:r>
            <a:endParaRPr lang="en-US" altLang="ja-JP" sz="2000" u="sng" kern="100" dirty="0" smtClean="0">
              <a:solidFill>
                <a:srgbClr val="FF0000"/>
              </a:solidFill>
              <a:latin typeface="+mj-ea"/>
              <a:ea typeface="+mj-ea"/>
              <a:cs typeface="Times New Roman"/>
            </a:endParaRPr>
          </a:p>
          <a:p>
            <a:pPr marL="0" indent="0" algn="just" fontAlgn="auto">
              <a:spcAft>
                <a:spcPts val="0"/>
              </a:spcAft>
              <a:buFont typeface="Arial" pitchFamily="34" charset="0"/>
              <a:buNone/>
              <a:defRPr/>
            </a:pPr>
            <a:endParaRPr lang="en-US" altLang="ja-JP" sz="1800" u="sng" kern="100" dirty="0" smtClean="0">
              <a:solidFill>
                <a:prstClr val="black"/>
              </a:solidFill>
              <a:latin typeface="+mj-ea"/>
              <a:ea typeface="+mj-ea"/>
              <a:cs typeface="Times New Roman"/>
            </a:endParaRPr>
          </a:p>
          <a:p>
            <a:pPr marL="0" indent="0" algn="just" fontAlgn="auto">
              <a:spcAft>
                <a:spcPts val="0"/>
              </a:spcAft>
              <a:buFont typeface="Arial" pitchFamily="34" charset="0"/>
              <a:buNone/>
              <a:defRPr/>
            </a:pPr>
            <a:r>
              <a:rPr lang="ja-JP" altLang="en-US" sz="1800" kern="100" dirty="0" smtClean="0">
                <a:solidFill>
                  <a:prstClr val="black"/>
                </a:solidFill>
                <a:latin typeface="+mj-ea"/>
                <a:ea typeface="+mj-ea"/>
                <a:cs typeface="Times New Roman"/>
              </a:rPr>
              <a:t>　　　　　　　関連ＨＰ　</a:t>
            </a:r>
            <a:r>
              <a:rPr lang="en-US" altLang="ja-JP" sz="1800" u="sng" kern="100" dirty="0">
                <a:solidFill>
                  <a:srgbClr val="0000FF"/>
                </a:solidFill>
                <a:latin typeface="+mj-ea"/>
                <a:ea typeface="+mj-ea"/>
                <a:cs typeface="Times New Roman"/>
                <a:hlinkClick r:id="rId2"/>
              </a:rPr>
              <a:t>http://</a:t>
            </a:r>
            <a:r>
              <a:rPr lang="en-US" altLang="ja-JP" sz="1800" u="sng" kern="100" dirty="0" smtClean="0">
                <a:solidFill>
                  <a:srgbClr val="0000FF"/>
                </a:solidFill>
                <a:latin typeface="+mj-ea"/>
                <a:ea typeface="+mj-ea"/>
                <a:cs typeface="Times New Roman"/>
                <a:hlinkClick r:id="rId2"/>
              </a:rPr>
              <a:t>www.ipsj.or.jp/kenkyukai/event/s-ess2011.html</a:t>
            </a:r>
            <a:endParaRPr lang="ja-JP" altLang="ja-JP" sz="1800" kern="100" dirty="0">
              <a:solidFill>
                <a:prstClr val="black"/>
              </a:solidFill>
              <a:latin typeface="+mj-ea"/>
              <a:ea typeface="+mj-ea"/>
              <a:cs typeface="Times New Roman"/>
            </a:endParaRPr>
          </a:p>
          <a:p>
            <a:pPr marL="0" indent="0" fontAlgn="auto">
              <a:spcAft>
                <a:spcPts val="0"/>
              </a:spcAft>
              <a:buFont typeface="Arial" pitchFamily="34" charset="0"/>
              <a:buNone/>
              <a:defRPr/>
            </a:pPr>
            <a:endParaRPr lang="ja-JP" altLang="en-US" sz="1800" dirty="0">
              <a:solidFill>
                <a:prstClr val="black"/>
              </a:solidFill>
              <a:latin typeface="+mj-ea"/>
              <a:ea typeface="+mj-ea"/>
            </a:endParaRPr>
          </a:p>
          <a:p>
            <a:pPr indent="0" fontAlgn="auto">
              <a:spcAft>
                <a:spcPts val="0"/>
              </a:spcAft>
              <a:buFont typeface="Arial" pitchFamily="34" charset="0"/>
              <a:buNone/>
              <a:defRPr/>
            </a:pPr>
            <a:endParaRPr lang="en-US" altLang="ja-JP" sz="1800" u="sng" kern="100" dirty="0" smtClean="0">
              <a:solidFill>
                <a:srgbClr val="0000FF"/>
              </a:solidFill>
              <a:latin typeface="+mj-ea"/>
              <a:ea typeface="+mj-ea"/>
              <a:cs typeface="Times New Roman"/>
            </a:endParaRPr>
          </a:p>
          <a:p>
            <a:pPr indent="0" fontAlgn="auto">
              <a:spcAft>
                <a:spcPts val="0"/>
              </a:spcAft>
              <a:buFont typeface="Arial" pitchFamily="34" charset="0"/>
              <a:buNone/>
              <a:defRPr/>
            </a:pPr>
            <a:endParaRPr lang="ja-JP" altLang="en-US" sz="1800" dirty="0">
              <a:latin typeface="+mj-ea"/>
              <a:ea typeface="+mj-ea"/>
            </a:endParaRPr>
          </a:p>
        </p:txBody>
      </p:sp>
      <p:sp>
        <p:nvSpPr>
          <p:cNvPr id="48130" name="タイトル 1"/>
          <p:cNvSpPr>
            <a:spLocks noGrp="1"/>
          </p:cNvSpPr>
          <p:nvPr>
            <p:ph type="title"/>
          </p:nvPr>
        </p:nvSpPr>
        <p:spPr>
          <a:xfrm>
            <a:off x="179388" y="188913"/>
            <a:ext cx="8964612" cy="777875"/>
          </a:xfrm>
        </p:spPr>
        <p:txBody>
          <a:bodyPr/>
          <a:lstStyle/>
          <a:p>
            <a:r>
              <a:rPr lang="ja-JP" altLang="en-US" sz="3200" smtClean="0"/>
              <a:t>２．組込みシステム関連企業、団体の状況　</a:t>
            </a:r>
            <a:r>
              <a:rPr lang="ja-JP" altLang="en-US" sz="2400" smtClean="0">
                <a:solidFill>
                  <a:srgbClr val="000000"/>
                </a:solidFill>
                <a:latin typeface="HGP創英角ｺﾞｼｯｸUB" pitchFamily="50" charset="-128"/>
              </a:rPr>
              <a:t>（</a:t>
            </a:r>
            <a:r>
              <a:rPr lang="en-US" altLang="ja-JP" sz="2400" smtClean="0">
                <a:solidFill>
                  <a:srgbClr val="000000"/>
                </a:solidFill>
                <a:latin typeface="HGP創英角ｺﾞｼｯｸUB" pitchFamily="50" charset="-128"/>
              </a:rPr>
              <a:t>3/3</a:t>
            </a:r>
            <a:r>
              <a:rPr lang="ja-JP" altLang="en-US" sz="2400" smtClean="0">
                <a:solidFill>
                  <a:srgbClr val="000000"/>
                </a:solidFill>
                <a:latin typeface="HGP創英角ｺﾞｼｯｸUB" pitchFamily="50" charset="-128"/>
              </a:rPr>
              <a:t>）</a:t>
            </a:r>
            <a:endParaRPr lang="ja-JP" altLang="en-US" sz="3600" smtClean="0"/>
          </a:p>
        </p:txBody>
      </p:sp>
      <p:sp>
        <p:nvSpPr>
          <p:cNvPr id="2" name="スライド番号プレースホルダー 1"/>
          <p:cNvSpPr>
            <a:spLocks noGrp="1"/>
          </p:cNvSpPr>
          <p:nvPr>
            <p:ph type="sldNum" sz="quarter" idx="12"/>
          </p:nvPr>
        </p:nvSpPr>
        <p:spPr/>
        <p:txBody>
          <a:bodyPr/>
          <a:lstStyle/>
          <a:p>
            <a:pPr>
              <a:defRPr/>
            </a:pPr>
            <a:fld id="{A3486132-CD98-4019-9340-DDC3C964D42E}" type="slidenum">
              <a:rPr lang="ja-JP" altLang="en-US"/>
              <a:pPr>
                <a:defRPr/>
              </a:pPr>
              <a:t>8</a:t>
            </a:fld>
            <a:endParaRPr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5888"/>
            <a:ext cx="8229600" cy="779462"/>
          </a:xfrm>
        </p:spPr>
        <p:txBody>
          <a:bodyPr rtlCol="0">
            <a:normAutofit/>
          </a:bodyPr>
          <a:lstStyle/>
          <a:p>
            <a:pPr fontAlgn="auto">
              <a:spcAft>
                <a:spcPts val="0"/>
              </a:spcAft>
              <a:defRPr/>
            </a:pPr>
            <a:r>
              <a:rPr lang="ja-JP" altLang="en-US" sz="3600" dirty="0">
                <a:latin typeface="HGP創英角ｺﾞｼｯｸUB" pitchFamily="50" charset="-128"/>
                <a:cs typeface="Times New Roman"/>
              </a:rPr>
              <a:t>３</a:t>
            </a:r>
            <a:r>
              <a:rPr lang="ja-JP" altLang="en-US" sz="3600" dirty="0" smtClean="0">
                <a:latin typeface="HGP創英角ｺﾞｼｯｸUB" pitchFamily="50" charset="-128"/>
                <a:cs typeface="Times New Roman"/>
              </a:rPr>
              <a:t>．ユーザ系企業へのアプローチ</a:t>
            </a:r>
            <a:endParaRPr lang="ja-JP" altLang="en-US" sz="3600" dirty="0">
              <a:latin typeface="+mj-ea"/>
            </a:endParaRPr>
          </a:p>
        </p:txBody>
      </p:sp>
      <p:sp>
        <p:nvSpPr>
          <p:cNvPr id="3" name="コンテンツ プレースホルダー 2"/>
          <p:cNvSpPr>
            <a:spLocks noGrp="1"/>
          </p:cNvSpPr>
          <p:nvPr>
            <p:ph idx="1"/>
          </p:nvPr>
        </p:nvSpPr>
        <p:spPr>
          <a:xfrm>
            <a:off x="468313" y="1052513"/>
            <a:ext cx="8434387" cy="5689600"/>
          </a:xfrm>
        </p:spPr>
        <p:txBody>
          <a:bodyPr rtlCol="0">
            <a:noAutofit/>
          </a:bodyPr>
          <a:lstStyle/>
          <a:p>
            <a:pPr marL="0" indent="0" algn="just" fontAlgn="auto">
              <a:spcAft>
                <a:spcPts val="0"/>
              </a:spcAft>
              <a:buFont typeface="Arial" pitchFamily="34" charset="0"/>
              <a:buNone/>
              <a:defRPr/>
            </a:pPr>
            <a:r>
              <a:rPr lang="ja-JP" altLang="en-US" sz="2000" kern="100" dirty="0" smtClean="0">
                <a:latin typeface="+mj-ea"/>
                <a:ea typeface="+mj-ea"/>
                <a:cs typeface="Times New Roman"/>
              </a:rPr>
              <a:t>・</a:t>
            </a:r>
            <a:r>
              <a:rPr lang="en-US" altLang="ja-JP" sz="2000" kern="100" dirty="0" smtClean="0">
                <a:latin typeface="+mj-ea"/>
                <a:ea typeface="+mj-ea"/>
                <a:cs typeface="Times New Roman"/>
              </a:rPr>
              <a:t>2007</a:t>
            </a:r>
            <a:r>
              <a:rPr lang="ja-JP" altLang="en-US" sz="2000" kern="100" dirty="0" smtClean="0">
                <a:latin typeface="+mj-ea"/>
                <a:ea typeface="+mj-ea"/>
                <a:cs typeface="Times New Roman"/>
              </a:rPr>
              <a:t>年頃から、Ｎ社において、ユーザ系企業（組込みソフト開発企業も含む）　</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a:latin typeface="+mj-ea"/>
                <a:ea typeface="+mj-ea"/>
                <a:cs typeface="Times New Roman"/>
              </a:rPr>
              <a:t>　</a:t>
            </a:r>
            <a:r>
              <a:rPr lang="ja-JP" altLang="en-US" sz="2000" kern="100" dirty="0" smtClean="0">
                <a:latin typeface="+mj-ea"/>
                <a:ea typeface="+mj-ea"/>
                <a:cs typeface="Times New Roman"/>
              </a:rPr>
              <a:t>での情報システム構築コンサルニーズの掘り起こし活動に動いた。</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a:latin typeface="+mj-ea"/>
                <a:ea typeface="+mj-ea"/>
                <a:cs typeface="Times New Roman"/>
              </a:rPr>
              <a:t>　</a:t>
            </a:r>
            <a:r>
              <a:rPr lang="ja-JP" altLang="en-US" sz="2000" kern="100" dirty="0" smtClean="0">
                <a:latin typeface="+mj-ea"/>
                <a:ea typeface="+mj-ea"/>
                <a:cs typeface="Times New Roman"/>
              </a:rPr>
              <a:t>小生が関わったベンダーからユーザ系企業の提案アプローチ例を紹介する。</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solidFill>
                  <a:srgbClr val="0070C0"/>
                </a:solidFill>
                <a:latin typeface="+mj-ea"/>
                <a:ea typeface="+mj-ea"/>
                <a:cs typeface="Times New Roman"/>
              </a:rPr>
              <a:t>・コンサル</a:t>
            </a:r>
            <a:r>
              <a:rPr lang="ja-JP" altLang="en-US" sz="2000" u="sng" kern="100" dirty="0" smtClean="0">
                <a:solidFill>
                  <a:srgbClr val="0070C0"/>
                </a:solidFill>
                <a:latin typeface="+mj-ea"/>
                <a:ea typeface="+mj-ea"/>
                <a:cs typeface="Times New Roman"/>
              </a:rPr>
              <a:t>メニューとして「組織的なＰＭＯ、開発プロセス標準化、ＩＳ人材開発」　　</a:t>
            </a:r>
            <a:endParaRPr lang="en-US" altLang="ja-JP" sz="2000" u="sng"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solidFill>
                  <a:srgbClr val="0070C0"/>
                </a:solidFill>
                <a:latin typeface="+mj-ea"/>
                <a:ea typeface="+mj-ea"/>
                <a:cs typeface="Times New Roman"/>
              </a:rPr>
              <a:t>　</a:t>
            </a:r>
            <a:r>
              <a:rPr lang="ja-JP" altLang="en-US" sz="2000" u="sng" kern="100" dirty="0" smtClean="0">
                <a:solidFill>
                  <a:srgbClr val="0070C0"/>
                </a:solidFill>
                <a:latin typeface="+mj-ea"/>
                <a:ea typeface="+mj-ea"/>
                <a:cs typeface="Times New Roman"/>
              </a:rPr>
              <a:t>をユーザ系企業へ営業アプローチをかけ、丁寧に説明会を実施した。</a:t>
            </a:r>
            <a:endParaRPr lang="en-US" altLang="ja-JP" sz="2000" u="sng" kern="100" dirty="0" smtClean="0">
              <a:solidFill>
                <a:srgbClr val="0070C0"/>
              </a:solidFill>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solidFill>
                  <a:srgbClr val="0070C0"/>
                </a:solidFill>
                <a:latin typeface="+mj-ea"/>
                <a:ea typeface="+mj-ea"/>
                <a:cs typeface="Times New Roman"/>
              </a:rPr>
              <a:t>　</a:t>
            </a:r>
            <a:r>
              <a:rPr lang="ja-JP" altLang="en-US" sz="2000" kern="100" dirty="0" smtClean="0">
                <a:latin typeface="+mj-ea"/>
                <a:ea typeface="+mj-ea"/>
                <a:cs typeface="Times New Roman"/>
              </a:rPr>
              <a:t>＜主要アプローチ企業＞</a:t>
            </a:r>
            <a:endParaRPr lang="en-US" altLang="ja-JP" sz="2000" kern="100" dirty="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latin typeface="+mj-ea"/>
                <a:ea typeface="+mj-ea"/>
                <a:cs typeface="Times New Roman"/>
              </a:rPr>
              <a:t>　　Ａ社（大手電力系ＳＩｅｒ）　←コンサル１名２年間</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latin typeface="+mj-ea"/>
                <a:ea typeface="+mj-ea"/>
                <a:cs typeface="Times New Roman"/>
              </a:rPr>
              <a:t>　　Ｂ社（ＮＴＴ系大手ＳＩｅｒ）</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latin typeface="+mj-ea"/>
                <a:ea typeface="+mj-ea"/>
                <a:cs typeface="Times New Roman"/>
              </a:rPr>
              <a:t>　　Ｃ社（独立系中堅ＳＩｅｒ）　←支援１名１年間</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latin typeface="+mj-ea"/>
                <a:ea typeface="+mj-ea"/>
                <a:cs typeface="Times New Roman"/>
              </a:rPr>
              <a:t>　　Ｄ社（Ｎ系ＳＩｅｒ）</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latin typeface="+mj-ea"/>
                <a:ea typeface="+mj-ea"/>
                <a:cs typeface="Times New Roman"/>
              </a:rPr>
              <a:t>　　Ｅ社（Ｎ系ＳＩｅｒ）　　　　←コンサル１名３年間</a:t>
            </a: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latin typeface="+mj-ea"/>
                <a:ea typeface="+mj-ea"/>
                <a:cs typeface="Times New Roman"/>
              </a:rPr>
              <a:t>　　　　　　　　　　　　</a:t>
            </a:r>
            <a:r>
              <a:rPr lang="ja-JP" altLang="en-US" sz="1600" kern="100" dirty="0" smtClean="0">
                <a:latin typeface="+mj-ea"/>
                <a:ea typeface="+mj-ea"/>
                <a:cs typeface="Times New Roman"/>
              </a:rPr>
              <a:t>　　　　　　　　　注：Ａ、Ｃ、Ｅの３社は組込み系ソフト開発部門含む</a:t>
            </a:r>
            <a:endParaRPr lang="en-US" altLang="ja-JP" sz="1600" kern="100" dirty="0" smtClean="0">
              <a:latin typeface="+mj-ea"/>
              <a:ea typeface="+mj-ea"/>
              <a:cs typeface="Times New Roman"/>
            </a:endParaRPr>
          </a:p>
          <a:p>
            <a:pPr marL="0" indent="0" algn="just" fontAlgn="auto">
              <a:spcAft>
                <a:spcPts val="0"/>
              </a:spcAft>
              <a:buFont typeface="Arial" pitchFamily="34" charset="0"/>
              <a:buNone/>
              <a:defRPr/>
            </a:pPr>
            <a:endParaRPr lang="en-US" altLang="ja-JP" sz="2000" kern="100" dirty="0" smtClean="0">
              <a:latin typeface="+mj-ea"/>
              <a:ea typeface="+mj-ea"/>
              <a:cs typeface="Times New Roman"/>
            </a:endParaRPr>
          </a:p>
          <a:p>
            <a:pPr marL="0" indent="0" algn="just" fontAlgn="auto">
              <a:spcAft>
                <a:spcPts val="0"/>
              </a:spcAft>
              <a:buFont typeface="Arial" pitchFamily="34" charset="0"/>
              <a:buNone/>
              <a:defRPr/>
            </a:pPr>
            <a:r>
              <a:rPr lang="ja-JP" altLang="en-US" sz="2000" kern="100" dirty="0" smtClean="0">
                <a:solidFill>
                  <a:srgbClr val="0070C0"/>
                </a:solidFill>
                <a:latin typeface="+mj-ea"/>
                <a:ea typeface="+mj-ea"/>
                <a:cs typeface="Times New Roman"/>
              </a:rPr>
              <a:t>・４章にて、Ｅ</a:t>
            </a:r>
            <a:r>
              <a:rPr lang="ja-JP" altLang="en-US" sz="2000" kern="100" dirty="0" smtClean="0">
                <a:solidFill>
                  <a:srgbClr val="0070C0"/>
                </a:solidFill>
                <a:latin typeface="HGP創英角ｺﾞｼｯｸUB"/>
                <a:ea typeface="HGP創英角ｺﾞｼｯｸUB"/>
                <a:cs typeface="Times New Roman"/>
              </a:rPr>
              <a:t>社への対応事例を紹介する。</a:t>
            </a:r>
            <a:endParaRPr lang="ja-JP" altLang="ja-JP" sz="2000" kern="100" dirty="0">
              <a:solidFill>
                <a:srgbClr val="0070C0"/>
              </a:solidFill>
              <a:latin typeface="+mj-ea"/>
              <a:ea typeface="+mj-ea"/>
              <a:cs typeface="Times New Roman"/>
            </a:endParaRPr>
          </a:p>
          <a:p>
            <a:pPr marL="0" indent="0" algn="just" fontAlgn="auto">
              <a:spcAft>
                <a:spcPts val="0"/>
              </a:spcAft>
              <a:buFont typeface="Arial" pitchFamily="34" charset="0"/>
              <a:buNone/>
              <a:defRPr/>
            </a:pPr>
            <a:r>
              <a:rPr lang="en-US" altLang="ja-JP" sz="2000" kern="100" dirty="0">
                <a:latin typeface="+mj-ea"/>
                <a:ea typeface="+mj-ea"/>
                <a:cs typeface="Times New Roman"/>
              </a:rPr>
              <a:t> </a:t>
            </a:r>
            <a:endParaRPr lang="ja-JP" altLang="ja-JP" sz="2000" kern="100" dirty="0">
              <a:latin typeface="+mj-ea"/>
              <a:ea typeface="+mj-ea"/>
              <a:cs typeface="Times New Roman"/>
            </a:endParaRPr>
          </a:p>
          <a:p>
            <a:pPr marL="0" indent="0" fontAlgn="auto">
              <a:spcAft>
                <a:spcPts val="0"/>
              </a:spcAft>
              <a:buFont typeface="Arial" pitchFamily="34" charset="0"/>
              <a:buNone/>
              <a:defRPr/>
            </a:pPr>
            <a:endParaRPr lang="ja-JP" altLang="en-US" sz="2000" dirty="0"/>
          </a:p>
        </p:txBody>
      </p:sp>
      <p:sp>
        <p:nvSpPr>
          <p:cNvPr id="4" name="スライド番号プレースホルダー 3"/>
          <p:cNvSpPr>
            <a:spLocks noGrp="1"/>
          </p:cNvSpPr>
          <p:nvPr>
            <p:ph type="sldNum" sz="quarter" idx="12"/>
          </p:nvPr>
        </p:nvSpPr>
        <p:spPr/>
        <p:txBody>
          <a:bodyPr/>
          <a:lstStyle/>
          <a:p>
            <a:pPr>
              <a:defRPr/>
            </a:pPr>
            <a:fld id="{4D20D542-7A6A-4FDB-85F6-237CBA1A57CF}" type="slidenum">
              <a:rPr lang="ja-JP" altLang="en-US"/>
              <a:pPr>
                <a:defRPr/>
              </a:pPr>
              <a:t>9</a:t>
            </a:fld>
            <a:endParaRPr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634</Words>
  <Application>Microsoft Office PowerPoint</Application>
  <PresentationFormat>画面に合わせる (4:3)</PresentationFormat>
  <Paragraphs>337</Paragraphs>
  <Slides>21</Slides>
  <Notes>1</Notes>
  <HiddenSlides>0</HiddenSlides>
  <MMClips>0</MMClips>
  <ScaleCrop>false</ScaleCrop>
  <HeadingPairs>
    <vt:vector size="4" baseType="variant">
      <vt:variant>
        <vt:lpstr>テーマ</vt:lpstr>
      </vt:variant>
      <vt:variant>
        <vt:i4>3</vt:i4>
      </vt:variant>
      <vt:variant>
        <vt:lpstr>スライド タイトル</vt:lpstr>
      </vt:variant>
      <vt:variant>
        <vt:i4>21</vt:i4>
      </vt:variant>
    </vt:vector>
  </HeadingPairs>
  <TitlesOfParts>
    <vt:vector size="24" baseType="lpstr">
      <vt:lpstr>Office テーマ</vt:lpstr>
      <vt:lpstr>1_Office テーマ</vt:lpstr>
      <vt:lpstr>2_Office テーマ</vt:lpstr>
      <vt:lpstr>組込みソフトウェア開発現場の改革 を目指して  ～ISSJ「社会への提言」の具体的施策事例紹介～ </vt:lpstr>
      <vt:lpstr>内容構成</vt:lpstr>
      <vt:lpstr>１．社会への提言の実践が課題　（1/3）</vt:lpstr>
      <vt:lpstr>１．社会への提言の実践が課題　（2/3）</vt:lpstr>
      <vt:lpstr>１．社会への提言の実践が課題　（3/3）　</vt:lpstr>
      <vt:lpstr>２．組込みシステム関連企業、団体の状況　（1/3）</vt:lpstr>
      <vt:lpstr>２．組込みシステム関連企業、団体の状況　（2/3）</vt:lpstr>
      <vt:lpstr>２．組込みシステム関連企業、団体の状況　（3/3）</vt:lpstr>
      <vt:lpstr>３．ユーザ系企業へのアプローチ</vt:lpstr>
      <vt:lpstr>４．開発現場の改革への取組事例　（1／8）</vt:lpstr>
      <vt:lpstr>４．開発現場の改革への取組事例　（2/8）</vt:lpstr>
      <vt:lpstr>４．開発現場の改革への取組事例　（3/8）</vt:lpstr>
      <vt:lpstr>４．開発現場の改革への取組事例　（4/8）</vt:lpstr>
      <vt:lpstr>４．開発現場の改革への取組事例　（5/8）</vt:lpstr>
      <vt:lpstr>４．開発現場の改革への取組事例　（6/8）</vt:lpstr>
      <vt:lpstr>４．開発現場の改革への取組事例　（7/8）</vt:lpstr>
      <vt:lpstr>社会への提言の対応策の内、いくつかを実践している （青色の部分）</vt:lpstr>
      <vt:lpstr>５．組込みソフト企業の改革、改善アプローチで気付いた点　</vt:lpstr>
      <vt:lpstr>６．組込みソフト業界改革へのアプローチ策の検討</vt:lpstr>
      <vt:lpstr>７．参考資料</vt:lpstr>
      <vt:lpstr>ご清聴有難うございました。</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2013-03-19T03:34:48Z</dcterms:created>
  <dcterms:modified xsi:type="dcterms:W3CDTF">2013-03-19T03:35:11Z</dcterms:modified>
</cp:coreProperties>
</file>