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14"/>
  </p:notesMasterIdLst>
  <p:handoutMasterIdLst>
    <p:handoutMasterId r:id="rId15"/>
  </p:handoutMasterIdLst>
  <p:sldIdLst>
    <p:sldId id="256" r:id="rId2"/>
    <p:sldId id="257" r:id="rId3"/>
    <p:sldId id="292" r:id="rId4"/>
    <p:sldId id="280" r:id="rId5"/>
    <p:sldId id="281" r:id="rId6"/>
    <p:sldId id="260" r:id="rId7"/>
    <p:sldId id="282" r:id="rId8"/>
    <p:sldId id="283" r:id="rId9"/>
    <p:sldId id="284" r:id="rId10"/>
    <p:sldId id="285" r:id="rId11"/>
    <p:sldId id="286" r:id="rId12"/>
    <p:sldId id="287" r:id="rId13"/>
  </p:sldIdLst>
  <p:sldSz cx="9144000" cy="6858000" type="screen4x3"/>
  <p:notesSz cx="7102475"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66FF99"/>
    <a:srgbClr val="66FFFF"/>
    <a:srgbClr val="FFCCCC"/>
    <a:srgbClr val="FF3300"/>
    <a:srgbClr val="66FF66"/>
    <a:srgbClr val="99C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27" autoAdjust="0"/>
  </p:normalViewPr>
  <p:slideViewPr>
    <p:cSldViewPr>
      <p:cViewPr>
        <p:scale>
          <a:sx n="118" d="100"/>
          <a:sy n="118" d="100"/>
        </p:scale>
        <p:origin x="-1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320" y="306"/>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78163" cy="511175"/>
          </a:xfrm>
          <a:prstGeom prst="rect">
            <a:avLst/>
          </a:prstGeom>
          <a:noFill/>
          <a:ln>
            <a:noFill/>
          </a:ln>
          <a:effectLst/>
          <a:extLst/>
        </p:spPr>
        <p:txBody>
          <a:bodyPr vert="horz" wrap="square" lIns="99066" tIns="49533" rIns="99066" bIns="49533" numCol="1" anchor="t" anchorCtr="0" compatLnSpc="1">
            <a:prstTxWarp prst="textNoShape">
              <a:avLst/>
            </a:prstTxWarp>
          </a:bodyPr>
          <a:lstStyle>
            <a:lvl1pPr defTabSz="990600">
              <a:defRPr sz="1300" dirty="0">
                <a:ea typeface="ＭＳ Ｐゴシック" pitchFamily="50" charset="-128"/>
              </a:defRPr>
            </a:lvl1pPr>
          </a:lstStyle>
          <a:p>
            <a:pPr>
              <a:defRPr/>
            </a:pPr>
            <a:endParaRPr lang="en-US" altLang="ja-JP"/>
          </a:p>
        </p:txBody>
      </p:sp>
      <p:sp>
        <p:nvSpPr>
          <p:cNvPr id="51203" name="Rectangle 3"/>
          <p:cNvSpPr>
            <a:spLocks noGrp="1" noChangeArrowheads="1"/>
          </p:cNvSpPr>
          <p:nvPr>
            <p:ph type="dt" sz="quarter" idx="1"/>
          </p:nvPr>
        </p:nvSpPr>
        <p:spPr bwMode="auto">
          <a:xfrm>
            <a:off x="4022725" y="0"/>
            <a:ext cx="3078163" cy="511175"/>
          </a:xfrm>
          <a:prstGeom prst="rect">
            <a:avLst/>
          </a:prstGeom>
          <a:noFill/>
          <a:ln>
            <a:noFill/>
          </a:ln>
          <a:effectLst/>
          <a:extLst/>
        </p:spPr>
        <p:txBody>
          <a:bodyPr vert="horz" wrap="square" lIns="99066" tIns="49533" rIns="99066" bIns="49533" numCol="1" anchor="t" anchorCtr="0" compatLnSpc="1">
            <a:prstTxWarp prst="textNoShape">
              <a:avLst/>
            </a:prstTxWarp>
          </a:bodyPr>
          <a:lstStyle>
            <a:lvl1pPr algn="r" defTabSz="990600">
              <a:defRPr sz="1300" dirty="0">
                <a:ea typeface="ＭＳ Ｐゴシック" pitchFamily="50" charset="-128"/>
              </a:defRPr>
            </a:lvl1pPr>
          </a:lstStyle>
          <a:p>
            <a:pPr>
              <a:defRPr/>
            </a:pPr>
            <a:endParaRPr lang="en-US" altLang="ja-JP"/>
          </a:p>
        </p:txBody>
      </p:sp>
      <p:sp>
        <p:nvSpPr>
          <p:cNvPr id="51204" name="Rectangle 4"/>
          <p:cNvSpPr>
            <a:spLocks noGrp="1" noChangeArrowheads="1"/>
          </p:cNvSpPr>
          <p:nvPr>
            <p:ph type="ftr" sz="quarter" idx="2"/>
          </p:nvPr>
        </p:nvSpPr>
        <p:spPr bwMode="auto">
          <a:xfrm>
            <a:off x="0" y="9721850"/>
            <a:ext cx="3078163" cy="511175"/>
          </a:xfrm>
          <a:prstGeom prst="rect">
            <a:avLst/>
          </a:prstGeom>
          <a:noFill/>
          <a:ln>
            <a:noFill/>
          </a:ln>
          <a:effectLst/>
          <a:extLst/>
        </p:spPr>
        <p:txBody>
          <a:bodyPr vert="horz" wrap="square" lIns="99066" tIns="49533" rIns="99066" bIns="49533" numCol="1" anchor="b" anchorCtr="0" compatLnSpc="1">
            <a:prstTxWarp prst="textNoShape">
              <a:avLst/>
            </a:prstTxWarp>
          </a:bodyPr>
          <a:lstStyle>
            <a:lvl1pPr defTabSz="990600">
              <a:defRPr sz="1300" dirty="0">
                <a:ea typeface="ＭＳ Ｐゴシック" pitchFamily="50" charset="-128"/>
              </a:defRPr>
            </a:lvl1pPr>
          </a:lstStyle>
          <a:p>
            <a:pPr>
              <a:defRPr/>
            </a:pPr>
            <a:endParaRPr lang="en-US" altLang="ja-JP"/>
          </a:p>
        </p:txBody>
      </p:sp>
      <p:sp>
        <p:nvSpPr>
          <p:cNvPr id="51205" name="Rectangle 5"/>
          <p:cNvSpPr>
            <a:spLocks noGrp="1" noChangeArrowheads="1"/>
          </p:cNvSpPr>
          <p:nvPr>
            <p:ph type="sldNum" sz="quarter" idx="3"/>
          </p:nvPr>
        </p:nvSpPr>
        <p:spPr bwMode="auto">
          <a:xfrm>
            <a:off x="4022725" y="9721850"/>
            <a:ext cx="3078163" cy="511175"/>
          </a:xfrm>
          <a:prstGeom prst="rect">
            <a:avLst/>
          </a:prstGeom>
          <a:noFill/>
          <a:ln>
            <a:noFill/>
          </a:ln>
          <a:effectLst/>
          <a:extLst/>
        </p:spPr>
        <p:txBody>
          <a:bodyPr vert="horz" wrap="square" lIns="99066" tIns="49533" rIns="99066" bIns="49533" numCol="1" anchor="b" anchorCtr="0" compatLnSpc="1">
            <a:prstTxWarp prst="textNoShape">
              <a:avLst/>
            </a:prstTxWarp>
          </a:bodyPr>
          <a:lstStyle>
            <a:lvl1pPr algn="r" defTabSz="990600">
              <a:defRPr sz="1300">
                <a:ea typeface="ＭＳ Ｐゴシック" pitchFamily="50" charset="-128"/>
              </a:defRPr>
            </a:lvl1pPr>
          </a:lstStyle>
          <a:p>
            <a:pPr>
              <a:defRPr/>
            </a:pPr>
            <a:fld id="{7B947DFC-EEA3-4E99-9F7E-52E5D3E88113}" type="slidenum">
              <a:rPr lang="en-US" altLang="ja-JP"/>
              <a:pPr>
                <a:defRPr/>
              </a:pPr>
              <a:t>‹#›</a:t>
            </a:fld>
            <a:endParaRPr lang="en-US" altLang="ja-JP" dirty="0"/>
          </a:p>
        </p:txBody>
      </p:sp>
    </p:spTree>
    <p:extLst>
      <p:ext uri="{BB962C8B-B14F-4D97-AF65-F5344CB8AC3E}">
        <p14:creationId xmlns:p14="http://schemas.microsoft.com/office/powerpoint/2010/main" val="540317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78163" cy="511175"/>
          </a:xfrm>
          <a:prstGeom prst="rect">
            <a:avLst/>
          </a:prstGeom>
          <a:noFill/>
          <a:ln>
            <a:noFill/>
          </a:ln>
          <a:effectLst/>
          <a:extLst/>
        </p:spPr>
        <p:txBody>
          <a:bodyPr vert="horz" wrap="square" lIns="99066" tIns="49533" rIns="99066" bIns="49533" numCol="1" anchor="t" anchorCtr="0" compatLnSpc="1">
            <a:prstTxWarp prst="textNoShape">
              <a:avLst/>
            </a:prstTxWarp>
          </a:bodyPr>
          <a:lstStyle>
            <a:lvl1pPr defTabSz="990600">
              <a:defRPr sz="1300" dirty="0">
                <a:ea typeface="ＭＳ Ｐゴシック" pitchFamily="50" charset="-128"/>
              </a:defRPr>
            </a:lvl1pPr>
          </a:lstStyle>
          <a:p>
            <a:pPr>
              <a:defRPr/>
            </a:pPr>
            <a:endParaRPr lang="en-US" altLang="ja-JP"/>
          </a:p>
        </p:txBody>
      </p:sp>
      <p:sp>
        <p:nvSpPr>
          <p:cNvPr id="36867" name="Rectangle 3"/>
          <p:cNvSpPr>
            <a:spLocks noGrp="1" noChangeArrowheads="1"/>
          </p:cNvSpPr>
          <p:nvPr>
            <p:ph type="dt" idx="1"/>
          </p:nvPr>
        </p:nvSpPr>
        <p:spPr bwMode="auto">
          <a:xfrm>
            <a:off x="4022725" y="0"/>
            <a:ext cx="3078163" cy="511175"/>
          </a:xfrm>
          <a:prstGeom prst="rect">
            <a:avLst/>
          </a:prstGeom>
          <a:noFill/>
          <a:ln>
            <a:noFill/>
          </a:ln>
          <a:effectLst/>
          <a:extLst/>
        </p:spPr>
        <p:txBody>
          <a:bodyPr vert="horz" wrap="square" lIns="99066" tIns="49533" rIns="99066" bIns="49533" numCol="1" anchor="t" anchorCtr="0" compatLnSpc="1">
            <a:prstTxWarp prst="textNoShape">
              <a:avLst/>
            </a:prstTxWarp>
          </a:bodyPr>
          <a:lstStyle>
            <a:lvl1pPr algn="r" defTabSz="990600">
              <a:defRPr sz="1300" dirty="0">
                <a:ea typeface="ＭＳ Ｐゴシック" pitchFamily="50"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92188" y="768350"/>
            <a:ext cx="5118100" cy="3836988"/>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709613" y="4860925"/>
            <a:ext cx="5683250" cy="4605338"/>
          </a:xfrm>
          <a:prstGeom prst="rect">
            <a:avLst/>
          </a:prstGeom>
          <a:noFill/>
          <a:ln>
            <a:noFill/>
          </a:ln>
          <a:effectLst/>
          <a:extLst/>
        </p:spPr>
        <p:txBody>
          <a:bodyPr vert="horz" wrap="square" lIns="99066" tIns="49533" rIns="99066" bIns="4953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6870" name="Rectangle 6"/>
          <p:cNvSpPr>
            <a:spLocks noGrp="1" noChangeArrowheads="1"/>
          </p:cNvSpPr>
          <p:nvPr>
            <p:ph type="ftr" sz="quarter" idx="4"/>
          </p:nvPr>
        </p:nvSpPr>
        <p:spPr bwMode="auto">
          <a:xfrm>
            <a:off x="0" y="9721850"/>
            <a:ext cx="3078163" cy="511175"/>
          </a:xfrm>
          <a:prstGeom prst="rect">
            <a:avLst/>
          </a:prstGeom>
          <a:noFill/>
          <a:ln>
            <a:noFill/>
          </a:ln>
          <a:effectLst/>
          <a:extLst/>
        </p:spPr>
        <p:txBody>
          <a:bodyPr vert="horz" wrap="square" lIns="99066" tIns="49533" rIns="99066" bIns="49533" numCol="1" anchor="b" anchorCtr="0" compatLnSpc="1">
            <a:prstTxWarp prst="textNoShape">
              <a:avLst/>
            </a:prstTxWarp>
          </a:bodyPr>
          <a:lstStyle>
            <a:lvl1pPr defTabSz="990600">
              <a:defRPr sz="1300" dirty="0">
                <a:ea typeface="ＭＳ Ｐゴシック" pitchFamily="50" charset="-128"/>
              </a:defRPr>
            </a:lvl1pPr>
          </a:lstStyle>
          <a:p>
            <a:pPr>
              <a:defRPr/>
            </a:pPr>
            <a:endParaRPr lang="en-US" altLang="ja-JP"/>
          </a:p>
        </p:txBody>
      </p:sp>
      <p:sp>
        <p:nvSpPr>
          <p:cNvPr id="36871" name="Rectangle 7"/>
          <p:cNvSpPr>
            <a:spLocks noGrp="1" noChangeArrowheads="1"/>
          </p:cNvSpPr>
          <p:nvPr>
            <p:ph type="sldNum" sz="quarter" idx="5"/>
          </p:nvPr>
        </p:nvSpPr>
        <p:spPr bwMode="auto">
          <a:xfrm>
            <a:off x="4022725" y="9721850"/>
            <a:ext cx="3078163" cy="511175"/>
          </a:xfrm>
          <a:prstGeom prst="rect">
            <a:avLst/>
          </a:prstGeom>
          <a:noFill/>
          <a:ln>
            <a:noFill/>
          </a:ln>
          <a:effectLst/>
          <a:extLst/>
        </p:spPr>
        <p:txBody>
          <a:bodyPr vert="horz" wrap="square" lIns="99066" tIns="49533" rIns="99066" bIns="49533" numCol="1" anchor="b" anchorCtr="0" compatLnSpc="1">
            <a:prstTxWarp prst="textNoShape">
              <a:avLst/>
            </a:prstTxWarp>
          </a:bodyPr>
          <a:lstStyle>
            <a:lvl1pPr algn="r" defTabSz="990600">
              <a:defRPr sz="1300">
                <a:ea typeface="ＭＳ Ｐゴシック" pitchFamily="50" charset="-128"/>
              </a:defRPr>
            </a:lvl1pPr>
          </a:lstStyle>
          <a:p>
            <a:pPr>
              <a:defRPr/>
            </a:pPr>
            <a:fld id="{5AE2A0AE-706A-45AF-BB58-B2E8D2E34808}" type="slidenum">
              <a:rPr lang="en-US" altLang="ja-JP"/>
              <a:pPr>
                <a:defRPr/>
              </a:pPr>
              <a:t>‹#›</a:t>
            </a:fld>
            <a:endParaRPr lang="en-US" altLang="ja-JP" dirty="0"/>
          </a:p>
        </p:txBody>
      </p:sp>
    </p:spTree>
    <p:extLst>
      <p:ext uri="{BB962C8B-B14F-4D97-AF65-F5344CB8AC3E}">
        <p14:creationId xmlns:p14="http://schemas.microsoft.com/office/powerpoint/2010/main" val="3438303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43B468EF-309E-44DF-A01F-1A950894BDF3}" type="slidenum">
              <a:rPr lang="en-US" altLang="ja-JP" smtClean="0">
                <a:ea typeface="ＭＳ Ｐゴシック" charset="-128"/>
              </a:rPr>
              <a:pPr/>
              <a:t>1</a:t>
            </a:fld>
            <a:endParaRPr lang="en-US" altLang="ja-JP" smtClean="0">
              <a:ea typeface="ＭＳ Ｐゴシック" charset="-128"/>
            </a:endParaRPr>
          </a:p>
        </p:txBody>
      </p:sp>
      <p:sp>
        <p:nvSpPr>
          <p:cNvPr id="17410" name="Rectangle 2"/>
          <p:cNvSpPr>
            <a:spLocks noGrp="1" noRot="1" noChangeAspect="1" noChangeArrowheads="1" noTextEdit="1"/>
          </p:cNvSpPr>
          <p:nvPr>
            <p:ph type="sldImg"/>
          </p:nvPr>
        </p:nvSpPr>
        <p:spPr>
          <a:xfrm>
            <a:off x="993775" y="768350"/>
            <a:ext cx="5114925" cy="3836988"/>
          </a:xfrm>
          <a:ln/>
        </p:spPr>
      </p:sp>
      <p:sp>
        <p:nvSpPr>
          <p:cNvPr id="17411" name="Rectangle 3"/>
          <p:cNvSpPr>
            <a:spLocks noGrp="1" noChangeArrowheads="1"/>
          </p:cNvSpPr>
          <p:nvPr>
            <p:ph type="body" idx="1"/>
          </p:nvPr>
        </p:nvSpPr>
        <p:spPr>
          <a:noFill/>
        </p:spPr>
        <p:txBody>
          <a:bodyPr/>
          <a:lstStyle/>
          <a:p>
            <a:pPr eaLnBrk="1" hangingPunct="1"/>
            <a:r>
              <a:rPr lang="ja-JP" altLang="en-US" smtClean="0"/>
              <a:t>はじめに簡単な質問をしたいと思います。短い英道ですから、よくご覧になって下さい</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ECE37B05-B7AF-4B0D-8707-10979DA076C4}" type="slidenum">
              <a:rPr lang="en-US" altLang="ja-JP" smtClean="0">
                <a:ea typeface="ＭＳ Ｐゴシック" charset="-128"/>
              </a:rPr>
              <a:pPr/>
              <a:t>2</a:t>
            </a:fld>
            <a:endParaRPr lang="en-US" altLang="ja-JP" smtClean="0">
              <a:ea typeface="ＭＳ Ｐゴシック" charset="-128"/>
            </a:endParaRPr>
          </a:p>
        </p:txBody>
      </p:sp>
      <p:sp>
        <p:nvSpPr>
          <p:cNvPr id="19458" name="Rectangle 2"/>
          <p:cNvSpPr>
            <a:spLocks noGrp="1" noRot="1" noChangeAspect="1" noChangeArrowheads="1" noTextEdit="1"/>
          </p:cNvSpPr>
          <p:nvPr>
            <p:ph type="sldImg"/>
          </p:nvPr>
        </p:nvSpPr>
        <p:spPr>
          <a:xfrm>
            <a:off x="993775" y="768350"/>
            <a:ext cx="5114925" cy="3836988"/>
          </a:xfrm>
          <a:ln/>
        </p:spPr>
      </p:sp>
      <p:sp>
        <p:nvSpPr>
          <p:cNvPr id="19459"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miter lim="800000"/>
            <a:headEnd/>
            <a:tailEnd/>
          </a:ln>
        </p:spPr>
        <p:txBody>
          <a:bodyPr/>
          <a:lstStyle/>
          <a:p>
            <a:fld id="{B7BBD24B-A03C-421D-BF82-09E7754FA640}" type="slidenum">
              <a:rPr lang="en-US" altLang="ja-JP" smtClean="0">
                <a:ea typeface="ＭＳ Ｐゴシック" charset="-128"/>
              </a:rPr>
              <a:pPr/>
              <a:t>3</a:t>
            </a:fld>
            <a:endParaRPr lang="en-US" altLang="ja-JP" smtClean="0">
              <a:ea typeface="ＭＳ Ｐゴシック" charset="-128"/>
            </a:endParaRPr>
          </a:p>
        </p:txBody>
      </p:sp>
      <p:sp>
        <p:nvSpPr>
          <p:cNvPr id="21506" name="Rectangle 2"/>
          <p:cNvSpPr>
            <a:spLocks noGrp="1" noRot="1" noChangeAspect="1" noChangeArrowheads="1" noTextEdit="1"/>
          </p:cNvSpPr>
          <p:nvPr>
            <p:ph type="sldImg"/>
          </p:nvPr>
        </p:nvSpPr>
        <p:spPr>
          <a:xfrm>
            <a:off x="993775" y="768350"/>
            <a:ext cx="5114925" cy="3836988"/>
          </a:xfrm>
          <a:ln/>
        </p:spPr>
      </p:sp>
      <p:sp>
        <p:nvSpPr>
          <p:cNvPr id="21507"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miter lim="800000"/>
            <a:headEnd/>
            <a:tailEnd/>
          </a:ln>
        </p:spPr>
        <p:txBody>
          <a:bodyPr/>
          <a:lstStyle/>
          <a:p>
            <a:fld id="{9D5B8C6C-E027-45A6-898D-101DF0BFDCF8}" type="slidenum">
              <a:rPr lang="en-US" altLang="ja-JP" smtClean="0">
                <a:ea typeface="ＭＳ Ｐゴシック" charset="-128"/>
              </a:rPr>
              <a:pPr/>
              <a:t>4</a:t>
            </a:fld>
            <a:endParaRPr lang="en-US" altLang="ja-JP" smtClean="0">
              <a:ea typeface="ＭＳ Ｐゴシック" charset="-128"/>
            </a:endParaRPr>
          </a:p>
        </p:txBody>
      </p:sp>
      <p:sp>
        <p:nvSpPr>
          <p:cNvPr id="23554" name="Rectangle 2"/>
          <p:cNvSpPr>
            <a:spLocks noGrp="1" noRot="1" noChangeAspect="1" noChangeArrowheads="1" noTextEdit="1"/>
          </p:cNvSpPr>
          <p:nvPr>
            <p:ph type="sldImg"/>
          </p:nvPr>
        </p:nvSpPr>
        <p:spPr>
          <a:xfrm>
            <a:off x="993775" y="768350"/>
            <a:ext cx="5114925" cy="3836988"/>
          </a:xfrm>
          <a:ln/>
        </p:spPr>
      </p:sp>
      <p:sp>
        <p:nvSpPr>
          <p:cNvPr id="23555" name="Rectangle 3"/>
          <p:cNvSpPr>
            <a:spLocks noGrp="1" noChangeArrowheads="1"/>
          </p:cNvSpPr>
          <p:nvPr>
            <p:ph type="body" idx="1"/>
          </p:nvPr>
        </p:nvSpPr>
        <p:spPr>
          <a:noFill/>
        </p:spPr>
        <p:txBody>
          <a:bodyPr/>
          <a:lstStyle/>
          <a:p>
            <a:pPr eaLnBrk="1" hangingPunct="1"/>
            <a:r>
              <a:rPr lang="ja-JP" altLang="en-US" smtClean="0"/>
              <a:t>営利企業であれば、事業の存続と利益の実現は共有できる目的</a:t>
            </a:r>
          </a:p>
          <a:p>
            <a:pPr eaLnBrk="1" hangingPunct="1"/>
            <a:r>
              <a:rPr lang="ja-JP" altLang="en-US" smtClean="0"/>
              <a:t>非営利企業でも利益を除けば同じ</a:t>
            </a:r>
          </a:p>
          <a:p>
            <a:pPr eaLnBrk="1" hangingPunct="1"/>
            <a:r>
              <a:rPr lang="ja-JP" altLang="en-US" smtClean="0"/>
              <a:t>利益実現の３要素（売上、粗利、経費）となると部門毎にその実現アプローチに関係性が乏しく、無機的な目的に展開されてしまう</a:t>
            </a:r>
          </a:p>
          <a:p>
            <a:pPr eaLnBrk="1" hangingPunct="1"/>
            <a:r>
              <a:rPr lang="ja-JP" altLang="en-US" smtClean="0"/>
              <a:t>部門目標がバラバラで矛盾含みのため、「バラバラ事件」が随所で発生</a:t>
            </a:r>
          </a:p>
          <a:p>
            <a:pPr eaLnBrk="1" hangingPunct="1"/>
            <a:r>
              <a:rPr lang="ja-JP" altLang="en-US" smtClean="0"/>
              <a:t>時計製造の「バラバラ事件」</a:t>
            </a:r>
          </a:p>
          <a:p>
            <a:pPr eaLnBrk="1" hangingPunct="1"/>
            <a:r>
              <a:rPr lang="ja-JP" altLang="en-US" smtClean="0"/>
              <a:t>営業は消費がピークになる年度末に沢山売りたい</a:t>
            </a:r>
          </a:p>
          <a:p>
            <a:pPr eaLnBrk="1" hangingPunct="1"/>
            <a:r>
              <a:rPr lang="ja-JP" altLang="en-US" smtClean="0"/>
              <a:t>工場は期末の在庫水準目標をクリアするために、３月は在庫を絞りたい</a:t>
            </a:r>
          </a:p>
          <a:p>
            <a:pPr eaLnBrk="1" hangingPunct="1"/>
            <a:r>
              <a:rPr lang="ja-JP" altLang="en-US" smtClean="0"/>
              <a:t>結果として、毎年３月には部品が欠品し、お客様の需要に応えられない</a:t>
            </a:r>
          </a:p>
          <a:p>
            <a:pPr eaLnBrk="1" hangingPunct="1"/>
            <a:endParaRPr lang="ja-JP" altLang="en-US" smtClean="0"/>
          </a:p>
          <a:p>
            <a:pPr eaLnBrk="1" hangingPunct="1"/>
            <a:r>
              <a:rPr lang="ja-JP" altLang="en-US" smtClean="0"/>
              <a:t>同じフロアでもメールで済ませる。隣の社員からメールが来る</a:t>
            </a:r>
          </a:p>
          <a:p>
            <a:pPr eaLnBrk="1" hangingPunct="1"/>
            <a:r>
              <a:rPr lang="ja-JP" altLang="en-US" smtClean="0"/>
              <a:t>帰りに一杯さそってもまず断られる</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miter lim="800000"/>
            <a:headEnd/>
            <a:tailEnd/>
          </a:ln>
        </p:spPr>
        <p:txBody>
          <a:bodyPr/>
          <a:lstStyle/>
          <a:p>
            <a:fld id="{0C8FCF29-ABCC-4877-9BA0-A710F226C5A6}" type="slidenum">
              <a:rPr lang="en-US" altLang="ja-JP" smtClean="0">
                <a:ea typeface="ＭＳ Ｐゴシック" charset="-128"/>
              </a:rPr>
              <a:pPr/>
              <a:t>5</a:t>
            </a:fld>
            <a:endParaRPr lang="en-US" altLang="ja-JP" smtClean="0">
              <a:ea typeface="ＭＳ Ｐゴシック" charset="-128"/>
            </a:endParaRPr>
          </a:p>
        </p:txBody>
      </p:sp>
      <p:sp>
        <p:nvSpPr>
          <p:cNvPr id="25602" name="Rectangle 2"/>
          <p:cNvSpPr>
            <a:spLocks noGrp="1" noRot="1" noChangeAspect="1" noChangeArrowheads="1" noTextEdit="1"/>
          </p:cNvSpPr>
          <p:nvPr>
            <p:ph type="sldImg"/>
          </p:nvPr>
        </p:nvSpPr>
        <p:spPr>
          <a:xfrm>
            <a:off x="993775" y="768350"/>
            <a:ext cx="5114925" cy="3836988"/>
          </a:xfrm>
          <a:ln/>
        </p:spPr>
      </p:sp>
      <p:sp>
        <p:nvSpPr>
          <p:cNvPr id="25603" name="Rectangle 3"/>
          <p:cNvSpPr>
            <a:spLocks noGrp="1" noChangeArrowheads="1"/>
          </p:cNvSpPr>
          <p:nvPr>
            <p:ph type="body" idx="1"/>
          </p:nvPr>
        </p:nvSpPr>
        <p:spPr>
          <a:noFill/>
        </p:spPr>
        <p:txBody>
          <a:bodyPr/>
          <a:lstStyle/>
          <a:p>
            <a:pPr eaLnBrk="1" hangingPunct="1"/>
            <a:r>
              <a:rPr lang="ja-JP" altLang="en-US" smtClean="0"/>
              <a:t>営利企業であれば、事業の存続と利益の実現は共有できる目的</a:t>
            </a:r>
          </a:p>
          <a:p>
            <a:pPr eaLnBrk="1" hangingPunct="1"/>
            <a:r>
              <a:rPr lang="ja-JP" altLang="en-US" smtClean="0"/>
              <a:t>非営利企業でも利益を除けば同じ</a:t>
            </a:r>
          </a:p>
          <a:p>
            <a:pPr eaLnBrk="1" hangingPunct="1"/>
            <a:r>
              <a:rPr lang="ja-JP" altLang="en-US" smtClean="0"/>
              <a:t>利益実現の３要素（売上、粗利、経費）となると部門毎にその実現アプローチに関係性が乏しく、無機的な目的に展開されてしまう</a:t>
            </a:r>
          </a:p>
          <a:p>
            <a:pPr eaLnBrk="1" hangingPunct="1"/>
            <a:r>
              <a:rPr lang="ja-JP" altLang="en-US" smtClean="0"/>
              <a:t>部門目標がバラバラで矛盾含みのため、「バラバラ事件」が随所で発生</a:t>
            </a:r>
          </a:p>
          <a:p>
            <a:pPr eaLnBrk="1" hangingPunct="1"/>
            <a:r>
              <a:rPr lang="ja-JP" altLang="en-US" smtClean="0"/>
              <a:t>時計製造の「バラバラ事件」</a:t>
            </a:r>
          </a:p>
          <a:p>
            <a:pPr eaLnBrk="1" hangingPunct="1"/>
            <a:r>
              <a:rPr lang="ja-JP" altLang="en-US" smtClean="0"/>
              <a:t>営業は消費がピークになる年度末に沢山売りたい</a:t>
            </a:r>
          </a:p>
          <a:p>
            <a:pPr eaLnBrk="1" hangingPunct="1"/>
            <a:r>
              <a:rPr lang="ja-JP" altLang="en-US" smtClean="0"/>
              <a:t>工場は期末の在庫水準目標をクリアするために、３月は在庫を絞りたい</a:t>
            </a:r>
          </a:p>
          <a:p>
            <a:pPr eaLnBrk="1" hangingPunct="1"/>
            <a:r>
              <a:rPr lang="ja-JP" altLang="en-US" smtClean="0"/>
              <a:t>結果として、毎年３月には部品が欠品し、お客様の需要に応えられない</a:t>
            </a:r>
          </a:p>
          <a:p>
            <a:pPr eaLnBrk="1" hangingPunct="1"/>
            <a:endParaRPr lang="ja-JP" altLang="en-US" smtClean="0"/>
          </a:p>
          <a:p>
            <a:pPr eaLnBrk="1" hangingPunct="1"/>
            <a:r>
              <a:rPr lang="ja-JP" altLang="en-US" smtClean="0"/>
              <a:t>同じフロアでもメールで済ませる。隣の社員からメールが来る</a:t>
            </a:r>
          </a:p>
          <a:p>
            <a:pPr eaLnBrk="1" hangingPunct="1"/>
            <a:r>
              <a:rPr lang="ja-JP" altLang="en-US" smtClean="0"/>
              <a:t>帰りに一杯さそってもまず断られる</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miter lim="800000"/>
            <a:headEnd/>
            <a:tailEnd/>
          </a:ln>
        </p:spPr>
        <p:txBody>
          <a:bodyPr/>
          <a:lstStyle/>
          <a:p>
            <a:fld id="{B24C018A-166C-498F-9B84-87DD30DCB496}" type="slidenum">
              <a:rPr lang="en-US" altLang="ja-JP" smtClean="0">
                <a:ea typeface="ＭＳ Ｐゴシック" charset="-128"/>
              </a:rPr>
              <a:pPr/>
              <a:t>6</a:t>
            </a:fld>
            <a:endParaRPr lang="en-US" altLang="ja-JP" smtClean="0">
              <a:ea typeface="ＭＳ Ｐゴシック" charset="-128"/>
            </a:endParaRPr>
          </a:p>
        </p:txBody>
      </p:sp>
      <p:sp>
        <p:nvSpPr>
          <p:cNvPr id="27650" name="Rectangle 2"/>
          <p:cNvSpPr>
            <a:spLocks noGrp="1" noRot="1" noChangeAspect="1" noChangeArrowheads="1" noTextEdit="1"/>
          </p:cNvSpPr>
          <p:nvPr>
            <p:ph type="sldImg"/>
          </p:nvPr>
        </p:nvSpPr>
        <p:spPr>
          <a:xfrm>
            <a:off x="993775" y="768350"/>
            <a:ext cx="5114925" cy="3836988"/>
          </a:xfrm>
          <a:ln/>
        </p:spPr>
      </p:sp>
      <p:sp>
        <p:nvSpPr>
          <p:cNvPr id="27651" name="Rectangle 3"/>
          <p:cNvSpPr>
            <a:spLocks noGrp="1" noChangeArrowheads="1"/>
          </p:cNvSpPr>
          <p:nvPr>
            <p:ph type="body" idx="1"/>
          </p:nvPr>
        </p:nvSpPr>
        <p:spPr>
          <a:noFill/>
        </p:spPr>
        <p:txBody>
          <a:bodyPr/>
          <a:lstStyle/>
          <a:p>
            <a:pPr eaLnBrk="1" hangingPunct="1"/>
            <a:r>
              <a:rPr lang="ja-JP" altLang="en-US" smtClean="0"/>
              <a:t>ＩＴの利用範囲拡大→システム化投資額高揚→経営からの投資効果期待拡大（運用コスト低減以外に）→業務改革の効果必須→ＢＰＲへの取組み→現場の改革意欲・ＩＴ活用意欲の不足→ＩＴ投資のリターン不十分</a:t>
            </a:r>
          </a:p>
          <a:p>
            <a:pPr eaLnBrk="1" hangingPunct="1"/>
            <a:r>
              <a:rPr lang="ja-JP" altLang="en-US" smtClean="0"/>
              <a:t>なぜ、現場がカイカク意欲が不足しているのか？</a:t>
            </a:r>
            <a:br>
              <a:rPr lang="ja-JP" altLang="en-US" smtClean="0"/>
            </a:br>
            <a:r>
              <a:rPr lang="ja-JP" altLang="en-US" smtClean="0"/>
              <a:t>→目指す所が一致しないから</a:t>
            </a:r>
            <a:r>
              <a:rPr lang="en-US" altLang="ja-JP" smtClean="0"/>
              <a:t>…</a:t>
            </a:r>
            <a:br>
              <a:rPr lang="en-US" altLang="ja-JP" smtClean="0"/>
            </a:br>
            <a:r>
              <a:rPr lang="ja-JP" altLang="en-US" smtClean="0"/>
              <a:t>ＩＴ部門・・・ＢＰＲ、コスト低減</a:t>
            </a:r>
            <a:br>
              <a:rPr lang="ja-JP" altLang="en-US" smtClean="0"/>
            </a:br>
            <a:r>
              <a:rPr lang="ja-JP" altLang="en-US" smtClean="0"/>
              <a:t>営業部門・・・顧客獲得、売上拡大、粗利向上</a:t>
            </a:r>
            <a:br>
              <a:rPr lang="ja-JP" altLang="en-US" smtClean="0"/>
            </a:br>
            <a:r>
              <a:rPr lang="ja-JP" altLang="en-US" smtClean="0"/>
              <a:t>　　両者の目標に接点がない！！</a:t>
            </a:r>
          </a:p>
          <a:p>
            <a:pPr eaLnBrk="1" hangingPunct="1"/>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a:defRPr/>
              </a:pPr>
              <a:endParaRPr kumimoji="0" lang="ja-JP" altLang="ja-JP" sz="2400" dirty="0">
                <a:latin typeface="Times New Roman" pitchFamily="18" charset="0"/>
                <a:ea typeface="ＭＳ Ｐゴシック" pitchFamily="50" charset="-128"/>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grpSp>
      </p:grpSp>
      <p:sp>
        <p:nvSpPr>
          <p:cNvPr id="18" name="Text Box 21"/>
          <p:cNvSpPr txBox="1">
            <a:spLocks noChangeArrowheads="1"/>
          </p:cNvSpPr>
          <p:nvPr userDrawn="1"/>
        </p:nvSpPr>
        <p:spPr bwMode="gray">
          <a:xfrm>
            <a:off x="179388" y="6453188"/>
            <a:ext cx="3600450" cy="244475"/>
          </a:xfrm>
          <a:prstGeom prst="rect">
            <a:avLst/>
          </a:prstGeom>
          <a:noFill/>
          <a:ln>
            <a:noFill/>
          </a:ln>
          <a:effectLst/>
          <a:extLst/>
        </p:spPr>
        <p:txBody>
          <a:bodyPr anchor="ctr">
            <a:spAutoFit/>
          </a:bodyPr>
          <a:lstStyle/>
          <a:p>
            <a:pPr eaLnBrk="0" hangingPunct="0">
              <a:defRPr/>
            </a:pPr>
            <a:r>
              <a:rPr lang="en-US" altLang="ja-JP" sz="1000" i="1" dirty="0">
                <a:latin typeface="Times New Roman" pitchFamily="18" charset="0"/>
                <a:ea typeface="ＭＳ Ｐゴシック" pitchFamily="50" charset="-128"/>
              </a:rPr>
              <a:t>Copyright </a:t>
            </a:r>
            <a:r>
              <a:rPr lang="en-US" altLang="ja-JP" sz="1000" i="1" dirty="0">
                <a:latin typeface="Times New Roman" pitchFamily="18" charset="0"/>
                <a:ea typeface="ＭＳ Ｐゴシック" pitchFamily="50" charset="-128"/>
                <a:sym typeface="Symbol" pitchFamily="18" charset="2"/>
              </a:rPr>
              <a:t></a:t>
            </a:r>
            <a:r>
              <a:rPr lang="en-US" altLang="ja-JP" sz="1000" i="1" dirty="0">
                <a:latin typeface="Times New Roman" pitchFamily="18" charset="0"/>
                <a:ea typeface="ＭＳ Ｐゴシック" pitchFamily="50" charset="-128"/>
              </a:rPr>
              <a:t> 2005-13 KAINOSHO Corp. All rights reserved.</a:t>
            </a:r>
            <a:endParaRPr lang="en-US" altLang="ja-JP" sz="1000" i="1" dirty="0">
              <a:latin typeface="ＭＳ Ｐゴシック" pitchFamily="50" charset="-128"/>
              <a:ea typeface="ＭＳ Ｐゴシック" pitchFamily="50" charset="-128"/>
            </a:endParaRPr>
          </a:p>
        </p:txBody>
      </p:sp>
      <p:pic>
        <p:nvPicPr>
          <p:cNvPr id="19" name="Picture 23" descr="KAINOSHO_logo"/>
          <p:cNvPicPr>
            <a:picLocks noChangeAspect="1" noChangeArrowheads="1"/>
          </p:cNvPicPr>
          <p:nvPr userDrawn="1"/>
        </p:nvPicPr>
        <p:blipFill>
          <a:blip r:embed="rId2"/>
          <a:srcRect/>
          <a:stretch>
            <a:fillRect/>
          </a:stretch>
        </p:blipFill>
        <p:spPr bwMode="auto">
          <a:xfrm>
            <a:off x="6588125" y="25400"/>
            <a:ext cx="2555875" cy="790575"/>
          </a:xfrm>
          <a:prstGeom prst="rect">
            <a:avLst/>
          </a:prstGeom>
          <a:noFill/>
          <a:ln w="9525">
            <a:noFill/>
            <a:miter lim="800000"/>
            <a:headEnd/>
            <a:tailEnd/>
          </a:ln>
        </p:spPr>
      </p:pic>
      <p:sp>
        <p:nvSpPr>
          <p:cNvPr id="348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ja-JP" altLang="en-US" noProof="0" smtClean="0"/>
              <a:t>マスタ タイトルの書式設定</a:t>
            </a:r>
          </a:p>
        </p:txBody>
      </p:sp>
      <p:sp>
        <p:nvSpPr>
          <p:cNvPr id="348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ja-JP" altLang="en-US" noProof="0" smtClean="0"/>
              <a:t>マスタ サブタイトルの書式設定</a:t>
            </a:r>
          </a:p>
        </p:txBody>
      </p:sp>
      <p:sp>
        <p:nvSpPr>
          <p:cNvPr id="20" name="Rectangle 16"/>
          <p:cNvSpPr>
            <a:spLocks noGrp="1" noChangeArrowheads="1"/>
          </p:cNvSpPr>
          <p:nvPr>
            <p:ph type="dt" sz="half" idx="10"/>
          </p:nvPr>
        </p:nvSpPr>
        <p:spPr>
          <a:xfrm>
            <a:off x="457200" y="6248400"/>
            <a:ext cx="2133600" cy="457200"/>
          </a:xfrm>
        </p:spPr>
        <p:txBody>
          <a:bodyPr/>
          <a:lstStyle>
            <a:lvl1pPr>
              <a:defRPr dirty="0"/>
            </a:lvl1pPr>
          </a:lstStyle>
          <a:p>
            <a:pPr>
              <a:defRPr/>
            </a:pPr>
            <a:endParaRPr lang="en-US" altLang="ja-JP"/>
          </a:p>
        </p:txBody>
      </p:sp>
      <p:sp>
        <p:nvSpPr>
          <p:cNvPr id="21" name="Rectangle 17"/>
          <p:cNvSpPr>
            <a:spLocks noGrp="1" noChangeArrowheads="1"/>
          </p:cNvSpPr>
          <p:nvPr>
            <p:ph type="ftr" sz="quarter" idx="11"/>
          </p:nvPr>
        </p:nvSpPr>
        <p:spPr/>
        <p:txBody>
          <a:bodyPr/>
          <a:lstStyle>
            <a:lvl1pPr>
              <a:defRPr dirty="0"/>
            </a:lvl1pPr>
          </a:lstStyle>
          <a:p>
            <a:pPr>
              <a:defRPr/>
            </a:pPr>
            <a:endParaRPr lang="en-US" altLang="ja-JP"/>
          </a:p>
        </p:txBody>
      </p:sp>
      <p:sp>
        <p:nvSpPr>
          <p:cNvPr id="22" name="Rectangle 18"/>
          <p:cNvSpPr>
            <a:spLocks noGrp="1" noChangeArrowheads="1"/>
          </p:cNvSpPr>
          <p:nvPr>
            <p:ph type="sldNum" sz="quarter" idx="12"/>
          </p:nvPr>
        </p:nvSpPr>
        <p:spPr/>
        <p:txBody>
          <a:bodyPr/>
          <a:lstStyle>
            <a:lvl1pPr>
              <a:defRPr/>
            </a:lvl1pPr>
          </a:lstStyle>
          <a:p>
            <a:pPr>
              <a:defRPr/>
            </a:pPr>
            <a:fld id="{3F005032-1099-4912-8B32-96CEBFD55F2A}"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6C4C0022-2F88-4732-A93D-2AA7C1A91AC5}"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29EC2799-91BE-4085-8B4C-572B33131441}"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タイトル、テキスト、メディア クリップ">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13716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981200"/>
            <a:ext cx="4038600"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メディア プレースホルダー 3"/>
          <p:cNvSpPr>
            <a:spLocks noGrp="1"/>
          </p:cNvSpPr>
          <p:nvPr>
            <p:ph type="media" sz="half" idx="2"/>
          </p:nvPr>
        </p:nvSpPr>
        <p:spPr>
          <a:xfrm>
            <a:off x="4648200" y="1981200"/>
            <a:ext cx="4038600" cy="3886200"/>
          </a:xfrm>
        </p:spPr>
        <p:txBody>
          <a:bodyPr/>
          <a:lstStyle/>
          <a:p>
            <a:pPr lvl="0"/>
            <a:endParaRPr lang="ja-JP" altLang="en-US" noProof="0" dirty="0"/>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A746F5B0-FF70-465E-88C9-BD7F3A83F592}" type="slidenum">
              <a:rPr lang="en-US" altLang="ja-JP"/>
              <a:pPr>
                <a:defRPr/>
              </a:pPr>
              <a:t>‹#›</a:t>
            </a:fld>
            <a:endParaRPr lang="en-US" altLang="ja-JP" dirty="0"/>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30F0FF3E-FA17-4C73-ADE4-4D4DF815FE61}"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4E1EE97C-8D58-4397-950E-5DD2730EA5DE}"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8A80E348-8BB4-4DE8-B9B3-A2B2A144AA7D}" type="slidenum">
              <a:rPr lang="en-US" altLang="ja-JP"/>
              <a:pPr>
                <a:defRPr/>
              </a:pPr>
              <a:t>‹#›</a:t>
            </a:fld>
            <a:endParaRPr lang="en-US" altLang="ja-JP" dirty="0"/>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3"/>
          <p:cNvSpPr>
            <a:spLocks noGrp="1" noChangeArrowheads="1"/>
          </p:cNvSpPr>
          <p:nvPr>
            <p:ph type="sldNum" sz="quarter" idx="11"/>
          </p:nvPr>
        </p:nvSpPr>
        <p:spPr>
          <a:ln/>
        </p:spPr>
        <p:txBody>
          <a:bodyPr/>
          <a:lstStyle>
            <a:lvl1pPr>
              <a:defRPr/>
            </a:lvl1pPr>
          </a:lstStyle>
          <a:p>
            <a:pPr>
              <a:defRPr/>
            </a:pPr>
            <a:fld id="{BD5795E6-F929-4A43-941A-9D9C1C219625}" type="slidenum">
              <a:rPr lang="en-US" altLang="ja-JP"/>
              <a:pPr>
                <a:defRPr/>
              </a:pPr>
              <a:t>‹#›</a:t>
            </a:fld>
            <a:endParaRPr lang="en-US" altLang="ja-JP" dirty="0"/>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3"/>
          <p:cNvSpPr>
            <a:spLocks noGrp="1" noChangeArrowheads="1"/>
          </p:cNvSpPr>
          <p:nvPr>
            <p:ph type="sldNum" sz="quarter" idx="11"/>
          </p:nvPr>
        </p:nvSpPr>
        <p:spPr>
          <a:ln/>
        </p:spPr>
        <p:txBody>
          <a:bodyPr/>
          <a:lstStyle>
            <a:lvl1pPr>
              <a:defRPr/>
            </a:lvl1pPr>
          </a:lstStyle>
          <a:p>
            <a:pPr>
              <a:defRPr/>
            </a:pPr>
            <a:fld id="{F2B8E851-628C-4951-8519-6447FA5AB8B6}" type="slidenum">
              <a:rPr lang="en-US" altLang="ja-JP"/>
              <a:pPr>
                <a:defRPr/>
              </a:pPr>
              <a:t>‹#›</a:t>
            </a:fld>
            <a:endParaRPr lang="en-US" altLang="ja-JP" dirty="0"/>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3"/>
          <p:cNvSpPr>
            <a:spLocks noGrp="1" noChangeArrowheads="1"/>
          </p:cNvSpPr>
          <p:nvPr>
            <p:ph type="sldNum" sz="quarter" idx="11"/>
          </p:nvPr>
        </p:nvSpPr>
        <p:spPr>
          <a:ln/>
        </p:spPr>
        <p:txBody>
          <a:bodyPr/>
          <a:lstStyle>
            <a:lvl1pPr>
              <a:defRPr/>
            </a:lvl1pPr>
          </a:lstStyle>
          <a:p>
            <a:pPr>
              <a:defRPr/>
            </a:pPr>
            <a:fld id="{39087BF6-2C15-4683-8FB3-6D795FA4D009}" type="slidenum">
              <a:rPr lang="en-US" altLang="ja-JP"/>
              <a:pPr>
                <a:defRPr/>
              </a:pPr>
              <a:t>‹#›</a:t>
            </a:fld>
            <a:endParaRPr lang="en-US" altLang="ja-JP" dirty="0"/>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5D60FB49-85AB-48E8-89FF-851FDA4113AD}" type="slidenum">
              <a:rPr lang="en-US" altLang="ja-JP"/>
              <a:pPr>
                <a:defRPr/>
              </a:pPr>
              <a:t>‹#›</a:t>
            </a:fld>
            <a:endParaRPr lang="en-US" altLang="ja-JP" dirty="0"/>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297DC885-0EB7-448C-95B0-06308CCD31E0}" type="slidenum">
              <a:rPr lang="en-US" altLang="ja-JP"/>
              <a:pPr>
                <a:defRPr/>
              </a:pPr>
              <a:t>‹#›</a:t>
            </a:fld>
            <a:endParaRPr lang="en-US" altLang="ja-JP" dirty="0"/>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kumimoji="0" sz="1200" dirty="0">
                <a:ea typeface="ＭＳ Ｐゴシック" pitchFamily="50" charset="-128"/>
              </a:defRPr>
            </a:lvl1pPr>
          </a:lstStyle>
          <a:p>
            <a:pPr>
              <a:defRPr/>
            </a:pPr>
            <a:endParaRPr lang="en-US" altLang="ja-JP"/>
          </a:p>
        </p:txBody>
      </p:sp>
      <p:sp>
        <p:nvSpPr>
          <p:cNvPr id="33795" name="Rectangle 3"/>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200">
                <a:latin typeface="Arial Black" pitchFamily="34" charset="0"/>
                <a:ea typeface="ＭＳ Ｐゴシック" pitchFamily="50" charset="-128"/>
              </a:defRPr>
            </a:lvl1pPr>
          </a:lstStyle>
          <a:p>
            <a:pPr>
              <a:defRPr/>
            </a:pPr>
            <a:fld id="{290BB515-D6F7-4557-AA16-0C82684B46D2}" type="slidenum">
              <a:rPr lang="en-US" altLang="ja-JP"/>
              <a:pPr>
                <a:defRPr/>
              </a:pPr>
              <a:t>‹#›</a:t>
            </a:fld>
            <a:endParaRPr lang="en-US" altLang="ja-JP" dirty="0"/>
          </a:p>
        </p:txBody>
      </p:sp>
      <p:grpSp>
        <p:nvGrpSpPr>
          <p:cNvPr id="1028" name="Group 4"/>
          <p:cNvGrpSpPr>
            <a:grpSpLocks/>
          </p:cNvGrpSpPr>
          <p:nvPr/>
        </p:nvGrpSpPr>
        <p:grpSpPr bwMode="auto">
          <a:xfrm>
            <a:off x="0" y="0"/>
            <a:ext cx="9144000" cy="546100"/>
            <a:chOff x="0" y="0"/>
            <a:chExt cx="5760" cy="344"/>
          </a:xfrm>
        </p:grpSpPr>
        <p:sp>
          <p:nvSpPr>
            <p:cNvPr id="337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a:defRPr/>
              </a:pPr>
              <a:endParaRPr kumimoji="0" lang="ja-JP" altLang="ja-JP" sz="2400" dirty="0">
                <a:latin typeface="Times New Roman" pitchFamily="18" charset="0"/>
                <a:ea typeface="ＭＳ Ｐゴシック" pitchFamily="50" charset="-128"/>
              </a:endParaRPr>
            </a:p>
          </p:txBody>
        </p:sp>
        <p:sp>
          <p:nvSpPr>
            <p:cNvPr id="337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33799" name="Rectangle 7"/>
            <p:cNvSpPr>
              <a:spLocks noChangeArrowheads="1"/>
            </p:cNvSpPr>
            <p:nvPr/>
          </p:nvSpPr>
          <p:spPr bwMode="auto">
            <a:xfrm>
              <a:off x="258" y="85"/>
              <a:ext cx="87" cy="89"/>
            </a:xfrm>
            <a:prstGeom prst="rect">
              <a:avLst/>
            </a:prstGeom>
            <a:solidFill>
              <a:schemeClr val="folHlink"/>
            </a:solidFill>
            <a:ln>
              <a:noFill/>
            </a:ln>
            <a:extLst/>
          </p:spPr>
          <p:txBody>
            <a:bodyPr/>
            <a:lstStyle/>
            <a:p>
              <a:pPr>
                <a:defRPr/>
              </a:pPr>
              <a:endParaRPr kumimoji="0" lang="ja-JP" altLang="ja-JP" dirty="0">
                <a:solidFill>
                  <a:schemeClr val="hlink"/>
                </a:solidFill>
                <a:ea typeface="ＭＳ Ｐゴシック" pitchFamily="50" charset="-128"/>
              </a:endParaRPr>
            </a:p>
          </p:txBody>
        </p:sp>
        <p:sp>
          <p:nvSpPr>
            <p:cNvPr id="33800" name="Rectangle 8"/>
            <p:cNvSpPr>
              <a:spLocks noChangeArrowheads="1"/>
            </p:cNvSpPr>
            <p:nvPr/>
          </p:nvSpPr>
          <p:spPr bwMode="auto">
            <a:xfrm>
              <a:off x="345" y="0"/>
              <a:ext cx="88" cy="87"/>
            </a:xfrm>
            <a:prstGeom prst="rect">
              <a:avLst/>
            </a:prstGeom>
            <a:solidFill>
              <a:schemeClr val="folHlink"/>
            </a:solidFill>
            <a:ln>
              <a:noFill/>
            </a:ln>
            <a:extLst/>
          </p:spPr>
          <p:txBody>
            <a:bodyPr/>
            <a:lstStyle/>
            <a:p>
              <a:pPr>
                <a:defRPr/>
              </a:pPr>
              <a:endParaRPr kumimoji="0" lang="ja-JP" altLang="ja-JP" dirty="0">
                <a:solidFill>
                  <a:schemeClr val="hlink"/>
                </a:solidFill>
                <a:ea typeface="ＭＳ Ｐゴシック" pitchFamily="50" charset="-128"/>
              </a:endParaRPr>
            </a:p>
          </p:txBody>
        </p:sp>
        <p:sp>
          <p:nvSpPr>
            <p:cNvPr id="33801" name="Rectangle 9"/>
            <p:cNvSpPr>
              <a:spLocks noChangeArrowheads="1"/>
            </p:cNvSpPr>
            <p:nvPr/>
          </p:nvSpPr>
          <p:spPr bwMode="auto">
            <a:xfrm>
              <a:off x="345" y="85"/>
              <a:ext cx="88" cy="89"/>
            </a:xfrm>
            <a:prstGeom prst="rect">
              <a:avLst/>
            </a:prstGeom>
            <a:solidFill>
              <a:schemeClr val="accent2"/>
            </a:solidFill>
            <a:ln>
              <a:noFill/>
            </a:ln>
            <a:extLst/>
          </p:spPr>
          <p:txBody>
            <a:bodyPr/>
            <a:lstStyle/>
            <a:p>
              <a:pPr>
                <a:defRPr/>
              </a:pPr>
              <a:endParaRPr kumimoji="0" lang="ja-JP" altLang="ja-JP" dirty="0">
                <a:solidFill>
                  <a:schemeClr val="accent2"/>
                </a:solidFill>
                <a:ea typeface="ＭＳ Ｐゴシック" pitchFamily="50" charset="-128"/>
              </a:endParaRPr>
            </a:p>
          </p:txBody>
        </p:sp>
        <p:sp>
          <p:nvSpPr>
            <p:cNvPr id="33802" name="Rectangle 10"/>
            <p:cNvSpPr>
              <a:spLocks noChangeArrowheads="1"/>
            </p:cNvSpPr>
            <p:nvPr/>
          </p:nvSpPr>
          <p:spPr bwMode="auto">
            <a:xfrm>
              <a:off x="173" y="173"/>
              <a:ext cx="86" cy="87"/>
            </a:xfrm>
            <a:prstGeom prst="rect">
              <a:avLst/>
            </a:prstGeom>
            <a:solidFill>
              <a:schemeClr val="folHlink"/>
            </a:solidFill>
            <a:ln>
              <a:noFill/>
            </a:ln>
            <a:extLst/>
          </p:spPr>
          <p:txBody>
            <a:bodyPr/>
            <a:lstStyle/>
            <a:p>
              <a:pPr>
                <a:defRPr/>
              </a:pPr>
              <a:endParaRPr kumimoji="0" lang="ja-JP" altLang="ja-JP" dirty="0">
                <a:solidFill>
                  <a:schemeClr val="hlink"/>
                </a:solidFill>
                <a:ea typeface="ＭＳ Ｐゴシック" pitchFamily="50" charset="-128"/>
              </a:endParaRPr>
            </a:p>
          </p:txBody>
        </p:sp>
        <p:sp>
          <p:nvSpPr>
            <p:cNvPr id="33803" name="Rectangle 11"/>
            <p:cNvSpPr>
              <a:spLocks noChangeArrowheads="1"/>
            </p:cNvSpPr>
            <p:nvPr/>
          </p:nvSpPr>
          <p:spPr bwMode="auto">
            <a:xfrm>
              <a:off x="83" y="86"/>
              <a:ext cx="89" cy="87"/>
            </a:xfrm>
            <a:prstGeom prst="rect">
              <a:avLst/>
            </a:prstGeom>
            <a:solidFill>
              <a:schemeClr val="bg2"/>
            </a:solidFill>
            <a:ln>
              <a:noFill/>
            </a:ln>
            <a:extLst/>
          </p:spPr>
          <p:txBody>
            <a:bodyPr/>
            <a:lstStyle/>
            <a:p>
              <a:pPr>
                <a:defRPr/>
              </a:pPr>
              <a:endParaRPr kumimoji="0" lang="ja-JP" altLang="ja-JP" sz="2400" dirty="0">
                <a:latin typeface="Times New Roman" pitchFamily="18" charset="0"/>
                <a:ea typeface="ＭＳ Ｐゴシック" pitchFamily="50" charset="-128"/>
              </a:endParaRPr>
            </a:p>
          </p:txBody>
        </p:sp>
        <p:sp>
          <p:nvSpPr>
            <p:cNvPr id="33804" name="Rectangle 12"/>
            <p:cNvSpPr>
              <a:spLocks noChangeArrowheads="1"/>
            </p:cNvSpPr>
            <p:nvPr/>
          </p:nvSpPr>
          <p:spPr bwMode="auto">
            <a:xfrm>
              <a:off x="258" y="171"/>
              <a:ext cx="87" cy="87"/>
            </a:xfrm>
            <a:prstGeom prst="rect">
              <a:avLst/>
            </a:prstGeom>
            <a:solidFill>
              <a:schemeClr val="accent2"/>
            </a:solidFill>
            <a:ln>
              <a:noFill/>
            </a:ln>
            <a:extLst/>
          </p:spPr>
          <p:txBody>
            <a:bodyPr/>
            <a:lstStyle/>
            <a:p>
              <a:pPr>
                <a:defRPr/>
              </a:pPr>
              <a:endParaRPr kumimoji="0" lang="ja-JP" altLang="ja-JP" dirty="0">
                <a:solidFill>
                  <a:schemeClr val="accent2"/>
                </a:solidFill>
                <a:ea typeface="ＭＳ Ｐゴシック" pitchFamily="50" charset="-128"/>
              </a:endParaRPr>
            </a:p>
          </p:txBody>
        </p:sp>
        <p:sp>
          <p:nvSpPr>
            <p:cNvPr id="33805" name="Rectangle 13"/>
            <p:cNvSpPr>
              <a:spLocks noChangeArrowheads="1"/>
            </p:cNvSpPr>
            <p:nvPr/>
          </p:nvSpPr>
          <p:spPr bwMode="auto">
            <a:xfrm>
              <a:off x="173" y="258"/>
              <a:ext cx="86" cy="86"/>
            </a:xfrm>
            <a:prstGeom prst="rect">
              <a:avLst/>
            </a:prstGeom>
            <a:solidFill>
              <a:schemeClr val="accent2"/>
            </a:solidFill>
            <a:ln>
              <a:noFill/>
            </a:ln>
            <a:extLst/>
          </p:spPr>
          <p:txBody>
            <a:bodyPr/>
            <a:lstStyle/>
            <a:p>
              <a:pPr>
                <a:defRPr/>
              </a:pPr>
              <a:endParaRPr kumimoji="0" lang="ja-JP" altLang="ja-JP" dirty="0">
                <a:solidFill>
                  <a:schemeClr val="accent2"/>
                </a:solidFill>
                <a:ea typeface="ＭＳ Ｐゴシック" pitchFamily="50" charset="-128"/>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3808" name="Rectangle 16"/>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kumimoji="0" sz="1200" dirty="0">
                <a:ea typeface="ＭＳ Ｐゴシック" pitchFamily="50" charset="-128"/>
              </a:defRPr>
            </a:lvl1pPr>
          </a:lstStyle>
          <a:p>
            <a:pPr>
              <a:defRPr/>
            </a:pPr>
            <a:endParaRPr lang="en-US" altLang="ja-JP"/>
          </a:p>
        </p:txBody>
      </p:sp>
      <p:sp>
        <p:nvSpPr>
          <p:cNvPr id="33809" name="Text Box 17"/>
          <p:cNvSpPr txBox="1">
            <a:spLocks noChangeArrowheads="1"/>
          </p:cNvSpPr>
          <p:nvPr userDrawn="1"/>
        </p:nvSpPr>
        <p:spPr bwMode="gray">
          <a:xfrm>
            <a:off x="107950" y="6524625"/>
            <a:ext cx="3600450" cy="244475"/>
          </a:xfrm>
          <a:prstGeom prst="rect">
            <a:avLst/>
          </a:prstGeom>
          <a:noFill/>
          <a:ln>
            <a:noFill/>
          </a:ln>
          <a:effectLst/>
          <a:extLst/>
        </p:spPr>
        <p:txBody>
          <a:bodyPr anchor="ctr">
            <a:spAutoFit/>
          </a:bodyPr>
          <a:lstStyle/>
          <a:p>
            <a:pPr eaLnBrk="0" hangingPunct="0">
              <a:defRPr/>
            </a:pPr>
            <a:r>
              <a:rPr lang="en-US" altLang="ja-JP" sz="1000" i="1" dirty="0">
                <a:latin typeface="Times New Roman" pitchFamily="18" charset="0"/>
                <a:ea typeface="ＭＳ Ｐゴシック" pitchFamily="50" charset="-128"/>
              </a:rPr>
              <a:t>Copyright </a:t>
            </a:r>
            <a:r>
              <a:rPr lang="en-US" altLang="ja-JP" sz="1000" i="1" dirty="0">
                <a:latin typeface="Times New Roman" pitchFamily="18" charset="0"/>
                <a:ea typeface="ＭＳ Ｐゴシック" pitchFamily="50" charset="-128"/>
                <a:sym typeface="Symbol" pitchFamily="18" charset="2"/>
              </a:rPr>
              <a:t></a:t>
            </a:r>
            <a:r>
              <a:rPr lang="en-US" altLang="ja-JP" sz="1000" i="1" dirty="0">
                <a:latin typeface="Times New Roman" pitchFamily="18" charset="0"/>
                <a:ea typeface="ＭＳ Ｐゴシック" pitchFamily="50" charset="-128"/>
              </a:rPr>
              <a:t> 2005-13 KAINOSHO Corp. All rights reserved.</a:t>
            </a:r>
            <a:endParaRPr lang="en-US" altLang="ja-JP" sz="1000" i="1" dirty="0">
              <a:latin typeface="ＭＳ Ｐゴシック" pitchFamily="50" charset="-128"/>
              <a:ea typeface="ＭＳ Ｐゴシック" pitchFamily="50" charset="-128"/>
            </a:endParaRPr>
          </a:p>
        </p:txBody>
      </p:sp>
      <p:pic>
        <p:nvPicPr>
          <p:cNvPr id="1033" name="Picture 18" descr="KAINOSHO_logo"/>
          <p:cNvPicPr>
            <a:picLocks noChangeAspect="1" noChangeArrowheads="1"/>
          </p:cNvPicPr>
          <p:nvPr userDrawn="1"/>
        </p:nvPicPr>
        <p:blipFill>
          <a:blip r:embed="rId14"/>
          <a:srcRect/>
          <a:stretch>
            <a:fillRect/>
          </a:stretch>
        </p:blipFill>
        <p:spPr bwMode="auto">
          <a:xfrm>
            <a:off x="7524750" y="25400"/>
            <a:ext cx="1619250" cy="5016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 id="2147483656"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8"/>
          <p:cNvSpPr>
            <a:spLocks noGrp="1" noChangeArrowheads="1"/>
          </p:cNvSpPr>
          <p:nvPr>
            <p:ph type="sldNum" sz="quarter" idx="12"/>
          </p:nvPr>
        </p:nvSpPr>
        <p:spPr>
          <a:noFill/>
          <a:ln>
            <a:miter lim="800000"/>
            <a:headEnd/>
            <a:tailEnd/>
          </a:ln>
        </p:spPr>
        <p:txBody>
          <a:bodyPr/>
          <a:lstStyle/>
          <a:p>
            <a:fld id="{D94885B0-DB09-4576-9413-5EE43163F5B9}" type="slidenum">
              <a:rPr lang="en-US" altLang="ja-JP" smtClean="0">
                <a:ea typeface="ＭＳ Ｐゴシック" charset="-128"/>
              </a:rPr>
              <a:pPr/>
              <a:t>1</a:t>
            </a:fld>
            <a:endParaRPr lang="en-US" altLang="ja-JP" smtClean="0">
              <a:ea typeface="ＭＳ Ｐゴシック" charset="-128"/>
            </a:endParaRPr>
          </a:p>
        </p:txBody>
      </p:sp>
      <p:sp>
        <p:nvSpPr>
          <p:cNvPr id="16386" name="Rectangle 2"/>
          <p:cNvSpPr>
            <a:spLocks noGrp="1" noChangeArrowheads="1"/>
          </p:cNvSpPr>
          <p:nvPr>
            <p:ph type="ctrTitle"/>
          </p:nvPr>
        </p:nvSpPr>
        <p:spPr/>
        <p:txBody>
          <a:bodyPr/>
          <a:lstStyle/>
          <a:p>
            <a:pPr eaLnBrk="1" hangingPunct="1"/>
            <a:r>
              <a:rPr lang="ja-JP" altLang="en-US" sz="3200" smtClean="0"/>
              <a:t>企業内のＩＴ人材は</a:t>
            </a:r>
            <a:r>
              <a:rPr lang="en-US" altLang="ja-JP" sz="3200" smtClean="0"/>
              <a:t/>
            </a:r>
            <a:br>
              <a:rPr lang="en-US" altLang="ja-JP" sz="3200" smtClean="0"/>
            </a:br>
            <a:r>
              <a:rPr lang="ja-JP" altLang="en-US" sz="3200" smtClean="0"/>
              <a:t>社内コンサルタントを目指せ</a:t>
            </a:r>
          </a:p>
        </p:txBody>
      </p:sp>
      <p:sp>
        <p:nvSpPr>
          <p:cNvPr id="16387" name="Rectangle 3"/>
          <p:cNvSpPr>
            <a:spLocks noGrp="1" noChangeArrowheads="1"/>
          </p:cNvSpPr>
          <p:nvPr>
            <p:ph type="subTitle" idx="1"/>
          </p:nvPr>
        </p:nvSpPr>
        <p:spPr>
          <a:xfrm>
            <a:off x="2051050" y="4508500"/>
            <a:ext cx="5287963" cy="1681163"/>
          </a:xfrm>
        </p:spPr>
        <p:txBody>
          <a:bodyPr/>
          <a:lstStyle/>
          <a:p>
            <a:pPr algn="ctr" eaLnBrk="1" hangingPunct="1"/>
            <a:r>
              <a:rPr lang="ja-JP" altLang="en-US" sz="2400" smtClean="0"/>
              <a:t>株式会社ＫＡＩＮＯＳＨＯ</a:t>
            </a:r>
          </a:p>
          <a:p>
            <a:pPr algn="ctr" eaLnBrk="1" hangingPunct="1"/>
            <a:r>
              <a:rPr lang="ja-JP" altLang="en-US" sz="3200" smtClean="0"/>
              <a:t>甲斐莊正晃</a:t>
            </a:r>
          </a:p>
          <a:p>
            <a:pPr algn="ctr" eaLnBrk="1" hangingPunct="1"/>
            <a:r>
              <a:rPr lang="en-US" altLang="ja-JP" sz="2400" smtClean="0"/>
              <a:t>ISSJ</a:t>
            </a:r>
            <a:r>
              <a:rPr lang="ja-JP" altLang="en-US" sz="2400" smtClean="0"/>
              <a:t>第２回私の主張の会</a:t>
            </a:r>
          </a:p>
          <a:p>
            <a:pPr algn="ctr" eaLnBrk="1" hangingPunct="1"/>
            <a:endParaRPr lang="ja-JP" altLang="en-US" sz="2400" smtClean="0"/>
          </a:p>
          <a:p>
            <a:pPr algn="ctr" eaLnBrk="1" hangingPunct="1"/>
            <a:endParaRPr lang="en-US" altLang="ja-JP" sz="3200" smtClean="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番号プレースホルダー 4"/>
          <p:cNvSpPr>
            <a:spLocks noGrp="1"/>
          </p:cNvSpPr>
          <p:nvPr>
            <p:ph type="sldNum" sz="quarter" idx="11"/>
          </p:nvPr>
        </p:nvSpPr>
        <p:spPr>
          <a:noFill/>
          <a:ln>
            <a:miter lim="800000"/>
            <a:headEnd/>
            <a:tailEnd/>
          </a:ln>
        </p:spPr>
        <p:txBody>
          <a:bodyPr/>
          <a:lstStyle/>
          <a:p>
            <a:fld id="{614312D9-4D43-42A5-93F4-149230523D7F}" type="slidenum">
              <a:rPr lang="en-US" altLang="ja-JP" smtClean="0">
                <a:ea typeface="ＭＳ Ｐゴシック" charset="-128"/>
              </a:rPr>
              <a:pPr/>
              <a:t>10</a:t>
            </a:fld>
            <a:endParaRPr lang="en-US" altLang="ja-JP" smtClean="0">
              <a:ea typeface="ＭＳ Ｐゴシック" charset="-128"/>
            </a:endParaRPr>
          </a:p>
        </p:txBody>
      </p:sp>
      <p:sp>
        <p:nvSpPr>
          <p:cNvPr id="31746" name="Rectangle 2"/>
          <p:cNvSpPr>
            <a:spLocks noGrp="1" noChangeArrowheads="1"/>
          </p:cNvSpPr>
          <p:nvPr>
            <p:ph type="title"/>
          </p:nvPr>
        </p:nvSpPr>
        <p:spPr>
          <a:xfrm>
            <a:off x="457200" y="457200"/>
            <a:ext cx="8507413" cy="1371600"/>
          </a:xfrm>
        </p:spPr>
        <p:txBody>
          <a:bodyPr/>
          <a:lstStyle/>
          <a:p>
            <a:pPr eaLnBrk="1" hangingPunct="1"/>
            <a:r>
              <a:rPr lang="ja-JP" altLang="en-US" sz="3600" smtClean="0"/>
              <a:t>「社内業務の役割・業務プロセスの理解力」</a:t>
            </a:r>
          </a:p>
        </p:txBody>
      </p:sp>
      <p:sp>
        <p:nvSpPr>
          <p:cNvPr id="31747" name="Rectangle 3"/>
          <p:cNvSpPr>
            <a:spLocks noGrp="1" noChangeArrowheads="1"/>
          </p:cNvSpPr>
          <p:nvPr>
            <p:ph type="body" idx="1"/>
          </p:nvPr>
        </p:nvSpPr>
        <p:spPr>
          <a:xfrm>
            <a:off x="590550" y="1981200"/>
            <a:ext cx="7797800" cy="4616450"/>
          </a:xfrm>
        </p:spPr>
        <p:txBody>
          <a:bodyPr/>
          <a:lstStyle/>
          <a:p>
            <a:pPr eaLnBrk="1" hangingPunct="1">
              <a:lnSpc>
                <a:spcPct val="80000"/>
              </a:lnSpc>
            </a:pPr>
            <a:r>
              <a:rPr lang="ja-JP" altLang="en-US" sz="2800" smtClean="0"/>
              <a:t>社内主要業務の基本的用語とプロセスは？</a:t>
            </a:r>
          </a:p>
          <a:p>
            <a:pPr eaLnBrk="1" hangingPunct="1">
              <a:lnSpc>
                <a:spcPct val="80000"/>
              </a:lnSpc>
            </a:pPr>
            <a:r>
              <a:rPr lang="ja-JP" altLang="en-US" sz="2800" smtClean="0"/>
              <a:t>各業務のミッションと現在の課題は？</a:t>
            </a:r>
          </a:p>
          <a:p>
            <a:pPr eaLnBrk="1" hangingPunct="1">
              <a:lnSpc>
                <a:spcPct val="80000"/>
              </a:lnSpc>
              <a:buFont typeface="Wingdings" pitchFamily="2" charset="2"/>
              <a:buNone/>
            </a:pPr>
            <a:endParaRPr lang="ja-JP" altLang="en-US" sz="28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endParaRPr lang="ja-JP" altLang="en-US" sz="1400" smtClean="0"/>
          </a:p>
          <a:p>
            <a:pPr eaLnBrk="1" hangingPunct="1">
              <a:lnSpc>
                <a:spcPct val="80000"/>
              </a:lnSpc>
              <a:buFont typeface="Wingdings" pitchFamily="2" charset="2"/>
              <a:buNone/>
            </a:pPr>
            <a:r>
              <a:rPr lang="ja-JP" altLang="en-US" sz="2400" smtClean="0"/>
              <a:t>→情報システムを活用できる業務プロセスの改善・改革方法を、ユーザ部門と一緒に考え提言していくことが、成果を出す情報システム導入のために必須。</a:t>
            </a:r>
          </a:p>
          <a:p>
            <a:pPr eaLnBrk="1" hangingPunct="1">
              <a:lnSpc>
                <a:spcPct val="80000"/>
              </a:lnSpc>
              <a:buFont typeface="Wingdings" pitchFamily="2" charset="2"/>
              <a:buNone/>
            </a:pPr>
            <a:r>
              <a:rPr lang="ja-JP" altLang="en-US" sz="2400" smtClean="0"/>
              <a:t>　　そのために情報システム部員は、各部門の基本的業務プロセスや用語の意味・使われ方をしっかり理解しておくことが必須</a:t>
            </a:r>
          </a:p>
        </p:txBody>
      </p:sp>
      <p:pic>
        <p:nvPicPr>
          <p:cNvPr id="31748" name="Picture 5" descr="IP11_A23"/>
          <p:cNvPicPr>
            <a:picLocks noChangeAspect="1" noChangeArrowheads="1"/>
          </p:cNvPicPr>
          <p:nvPr/>
        </p:nvPicPr>
        <p:blipFill>
          <a:blip r:embed="rId2"/>
          <a:srcRect/>
          <a:stretch>
            <a:fillRect/>
          </a:stretch>
        </p:blipFill>
        <p:spPr bwMode="auto">
          <a:xfrm>
            <a:off x="3635375" y="3068638"/>
            <a:ext cx="1152525" cy="1179512"/>
          </a:xfrm>
          <a:prstGeom prst="rect">
            <a:avLst/>
          </a:prstGeom>
          <a:noFill/>
          <a:ln w="9525">
            <a:noFill/>
            <a:miter lim="800000"/>
            <a:headEnd/>
            <a:tailEnd/>
          </a:ln>
        </p:spPr>
      </p:pic>
      <p:pic>
        <p:nvPicPr>
          <p:cNvPr id="31749" name="Picture 6" descr="IP11_H18"/>
          <p:cNvPicPr>
            <a:picLocks noChangeAspect="1" noChangeArrowheads="1"/>
          </p:cNvPicPr>
          <p:nvPr/>
        </p:nvPicPr>
        <p:blipFill>
          <a:blip r:embed="rId3"/>
          <a:srcRect/>
          <a:stretch>
            <a:fillRect/>
          </a:stretch>
        </p:blipFill>
        <p:spPr bwMode="auto">
          <a:xfrm>
            <a:off x="7092950" y="2852738"/>
            <a:ext cx="1290638" cy="1441450"/>
          </a:xfrm>
          <a:prstGeom prst="rect">
            <a:avLst/>
          </a:prstGeom>
          <a:noFill/>
          <a:ln w="9525">
            <a:noFill/>
            <a:miter lim="800000"/>
            <a:headEnd/>
            <a:tailEnd/>
          </a:ln>
        </p:spPr>
      </p:pic>
      <p:pic>
        <p:nvPicPr>
          <p:cNvPr id="31750" name="Picture 7" descr="IP11_B33"/>
          <p:cNvPicPr>
            <a:picLocks noChangeAspect="1" noChangeArrowheads="1"/>
          </p:cNvPicPr>
          <p:nvPr/>
        </p:nvPicPr>
        <p:blipFill>
          <a:blip r:embed="rId4"/>
          <a:srcRect/>
          <a:stretch>
            <a:fillRect/>
          </a:stretch>
        </p:blipFill>
        <p:spPr bwMode="auto">
          <a:xfrm>
            <a:off x="5356225" y="3068638"/>
            <a:ext cx="1016000" cy="1179512"/>
          </a:xfrm>
          <a:prstGeom prst="rect">
            <a:avLst/>
          </a:prstGeom>
          <a:noFill/>
          <a:ln w="9525">
            <a:noFill/>
            <a:miter lim="800000"/>
            <a:headEnd/>
            <a:tailEnd/>
          </a:ln>
        </p:spPr>
      </p:pic>
      <p:pic>
        <p:nvPicPr>
          <p:cNvPr id="31751" name="Picture 8" descr="IP11_B13"/>
          <p:cNvPicPr>
            <a:picLocks noChangeAspect="1" noChangeArrowheads="1"/>
          </p:cNvPicPr>
          <p:nvPr/>
        </p:nvPicPr>
        <p:blipFill>
          <a:blip r:embed="rId5"/>
          <a:srcRect/>
          <a:stretch>
            <a:fillRect/>
          </a:stretch>
        </p:blipFill>
        <p:spPr bwMode="auto">
          <a:xfrm>
            <a:off x="1403350" y="3114675"/>
            <a:ext cx="1439863" cy="116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番号プレースホルダー 4"/>
          <p:cNvSpPr>
            <a:spLocks noGrp="1"/>
          </p:cNvSpPr>
          <p:nvPr>
            <p:ph type="sldNum" sz="quarter" idx="11"/>
          </p:nvPr>
        </p:nvSpPr>
        <p:spPr>
          <a:noFill/>
          <a:ln>
            <a:miter lim="800000"/>
            <a:headEnd/>
            <a:tailEnd/>
          </a:ln>
        </p:spPr>
        <p:txBody>
          <a:bodyPr/>
          <a:lstStyle/>
          <a:p>
            <a:fld id="{2A6F756C-AF3B-42A4-A4CC-54C1355B20CE}" type="slidenum">
              <a:rPr lang="en-US" altLang="ja-JP" smtClean="0">
                <a:ea typeface="ＭＳ Ｐゴシック" charset="-128"/>
              </a:rPr>
              <a:pPr/>
              <a:t>11</a:t>
            </a:fld>
            <a:endParaRPr lang="en-US" altLang="ja-JP" smtClean="0">
              <a:ea typeface="ＭＳ Ｐゴシック" charset="-128"/>
            </a:endParaRPr>
          </a:p>
        </p:txBody>
      </p:sp>
      <p:sp>
        <p:nvSpPr>
          <p:cNvPr id="32770" name="Rectangle 2"/>
          <p:cNvSpPr>
            <a:spLocks noGrp="1" noChangeArrowheads="1"/>
          </p:cNvSpPr>
          <p:nvPr>
            <p:ph type="title"/>
          </p:nvPr>
        </p:nvSpPr>
        <p:spPr>
          <a:xfrm>
            <a:off x="457200" y="457200"/>
            <a:ext cx="6923088" cy="884238"/>
          </a:xfrm>
        </p:spPr>
        <p:txBody>
          <a:bodyPr/>
          <a:lstStyle/>
          <a:p>
            <a:pPr eaLnBrk="1" hangingPunct="1"/>
            <a:r>
              <a:rPr lang="ja-JP" altLang="en-US" sz="3600" smtClean="0"/>
              <a:t>「</a:t>
            </a:r>
            <a:r>
              <a:rPr lang="en-US" altLang="ja-JP" sz="3600" smtClean="0"/>
              <a:t>IT</a:t>
            </a:r>
            <a:r>
              <a:rPr lang="ja-JP" altLang="en-US" sz="3600" smtClean="0"/>
              <a:t>活用と業務改革の現場指導力」</a:t>
            </a:r>
          </a:p>
        </p:txBody>
      </p:sp>
      <p:sp>
        <p:nvSpPr>
          <p:cNvPr id="32771" name="Rectangle 3"/>
          <p:cNvSpPr>
            <a:spLocks noGrp="1" noChangeArrowheads="1"/>
          </p:cNvSpPr>
          <p:nvPr>
            <p:ph type="body" idx="1"/>
          </p:nvPr>
        </p:nvSpPr>
        <p:spPr>
          <a:xfrm>
            <a:off x="806450" y="2846388"/>
            <a:ext cx="7797800" cy="3535362"/>
          </a:xfrm>
        </p:spPr>
        <p:txBody>
          <a:bodyPr/>
          <a:lstStyle/>
          <a:p>
            <a:pPr eaLnBrk="1" hangingPunct="1">
              <a:lnSpc>
                <a:spcPct val="80000"/>
              </a:lnSpc>
            </a:pPr>
            <a:r>
              <a:rPr lang="ja-JP" altLang="en-US" sz="2800" smtClean="0"/>
              <a:t>改革への現場の生理的な抵抗を防ぐ方法は？</a:t>
            </a:r>
          </a:p>
          <a:p>
            <a:pPr eaLnBrk="1" hangingPunct="1">
              <a:lnSpc>
                <a:spcPct val="80000"/>
              </a:lnSpc>
            </a:pPr>
            <a:r>
              <a:rPr lang="ja-JP" altLang="en-US" sz="2800" smtClean="0"/>
              <a:t>ユーザ部門に当事者意識を持たせるには？</a:t>
            </a:r>
          </a:p>
          <a:p>
            <a:pPr eaLnBrk="1" hangingPunct="1">
              <a:lnSpc>
                <a:spcPct val="80000"/>
              </a:lnSpc>
              <a:buFont typeface="Wingdings" pitchFamily="2" charset="2"/>
              <a:buNone/>
            </a:pPr>
            <a:endParaRPr lang="ja-JP" altLang="en-US" sz="1200" smtClean="0"/>
          </a:p>
          <a:p>
            <a:pPr eaLnBrk="1" hangingPunct="1">
              <a:lnSpc>
                <a:spcPct val="80000"/>
              </a:lnSpc>
              <a:buFont typeface="Wingdings" pitchFamily="2" charset="2"/>
              <a:buNone/>
            </a:pPr>
            <a:endParaRPr lang="ja-JP" altLang="en-US" sz="1200" smtClean="0"/>
          </a:p>
          <a:p>
            <a:pPr eaLnBrk="1" hangingPunct="1">
              <a:lnSpc>
                <a:spcPct val="80000"/>
              </a:lnSpc>
              <a:buFont typeface="Wingdings" pitchFamily="2" charset="2"/>
              <a:buNone/>
            </a:pPr>
            <a:r>
              <a:rPr lang="ja-JP" altLang="en-US" sz="2400" smtClean="0"/>
              <a:t>→ユーザ部門の協力を獲得し、</a:t>
            </a:r>
            <a:r>
              <a:rPr lang="en-US" altLang="ja-JP" sz="2400" smtClean="0"/>
              <a:t>IT</a:t>
            </a:r>
            <a:r>
              <a:rPr lang="ja-JP" altLang="en-US" sz="2400" smtClean="0"/>
              <a:t>活用と業務改革への当事者意識を植え付けるためには、まず情報システム部員が「ユーザを理解する」ことが不可欠。</a:t>
            </a:r>
          </a:p>
          <a:p>
            <a:pPr eaLnBrk="1" hangingPunct="1">
              <a:lnSpc>
                <a:spcPct val="80000"/>
              </a:lnSpc>
              <a:buFont typeface="Wingdings" pitchFamily="2" charset="2"/>
              <a:buNone/>
            </a:pPr>
            <a:r>
              <a:rPr lang="ja-JP" altLang="en-US" sz="2400" smtClean="0"/>
              <a:t>　　ユーザの要件定義を担当する窓口がユーザの声を代表しているとは限らない。</a:t>
            </a:r>
          </a:p>
          <a:p>
            <a:pPr eaLnBrk="1" hangingPunct="1">
              <a:lnSpc>
                <a:spcPct val="80000"/>
              </a:lnSpc>
              <a:buFont typeface="Wingdings" pitchFamily="2" charset="2"/>
              <a:buNone/>
            </a:pPr>
            <a:r>
              <a:rPr lang="ja-JP" altLang="en-US" sz="2400" smtClean="0"/>
              <a:t>　　ユーザの当事者意識作りのため、情報システム部員は社内の広報担当者としての役割も求められる。</a:t>
            </a:r>
          </a:p>
        </p:txBody>
      </p:sp>
      <p:pic>
        <p:nvPicPr>
          <p:cNvPr id="32772" name="Picture 9" descr="IP11_E25"/>
          <p:cNvPicPr>
            <a:picLocks noChangeAspect="1" noChangeArrowheads="1"/>
          </p:cNvPicPr>
          <p:nvPr/>
        </p:nvPicPr>
        <p:blipFill>
          <a:blip r:embed="rId2"/>
          <a:srcRect/>
          <a:stretch>
            <a:fillRect/>
          </a:stretch>
        </p:blipFill>
        <p:spPr bwMode="auto">
          <a:xfrm>
            <a:off x="7524750" y="1296988"/>
            <a:ext cx="1216025" cy="1439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番号プレースホルダー 4"/>
          <p:cNvSpPr>
            <a:spLocks noGrp="1"/>
          </p:cNvSpPr>
          <p:nvPr>
            <p:ph type="sldNum" sz="quarter" idx="11"/>
          </p:nvPr>
        </p:nvSpPr>
        <p:spPr>
          <a:noFill/>
          <a:ln>
            <a:miter lim="800000"/>
            <a:headEnd/>
            <a:tailEnd/>
          </a:ln>
        </p:spPr>
        <p:txBody>
          <a:bodyPr/>
          <a:lstStyle/>
          <a:p>
            <a:fld id="{0ECE5EFA-8118-4B15-BDBB-8486F11EB0A2}" type="slidenum">
              <a:rPr lang="en-US" altLang="ja-JP" smtClean="0">
                <a:ea typeface="ＭＳ Ｐゴシック" charset="-128"/>
              </a:rPr>
              <a:pPr/>
              <a:t>12</a:t>
            </a:fld>
            <a:endParaRPr lang="en-US" altLang="ja-JP" smtClean="0">
              <a:ea typeface="ＭＳ Ｐゴシック" charset="-128"/>
            </a:endParaRPr>
          </a:p>
        </p:txBody>
      </p:sp>
      <p:sp>
        <p:nvSpPr>
          <p:cNvPr id="33794" name="Rectangle 2"/>
          <p:cNvSpPr>
            <a:spLocks noGrp="1" noChangeArrowheads="1"/>
          </p:cNvSpPr>
          <p:nvPr>
            <p:ph type="title"/>
          </p:nvPr>
        </p:nvSpPr>
        <p:spPr/>
        <p:txBody>
          <a:bodyPr/>
          <a:lstStyle/>
          <a:p>
            <a:pPr eaLnBrk="1" hangingPunct="1"/>
            <a:r>
              <a:rPr lang="ja-JP" altLang="en-US" sz="3600" smtClean="0"/>
              <a:t>「理想の社内ＩＴ人材像とは」</a:t>
            </a:r>
          </a:p>
        </p:txBody>
      </p:sp>
      <p:sp>
        <p:nvSpPr>
          <p:cNvPr id="72707" name="Rectangle 3"/>
          <p:cNvSpPr>
            <a:spLocks noGrp="1" noChangeArrowheads="1"/>
          </p:cNvSpPr>
          <p:nvPr>
            <p:ph type="body" idx="1"/>
          </p:nvPr>
        </p:nvSpPr>
        <p:spPr>
          <a:xfrm>
            <a:off x="558800" y="1628775"/>
            <a:ext cx="7829550" cy="1728788"/>
          </a:xfrm>
          <a:ln>
            <a:solidFill>
              <a:schemeClr val="tx1"/>
            </a:solidFill>
          </a:ln>
        </p:spPr>
        <p:txBody>
          <a:bodyPr/>
          <a:lstStyle/>
          <a:p>
            <a:pPr eaLnBrk="1" hangingPunct="1">
              <a:buFont typeface="Wingdings" pitchFamily="2" charset="2"/>
              <a:buNone/>
              <a:defRPr/>
            </a:pPr>
            <a:r>
              <a:rPr lang="ja-JP" altLang="en-US" sz="2400" dirty="0" smtClean="0"/>
              <a:t>主張３：</a:t>
            </a:r>
            <a:endParaRPr lang="en-US" altLang="ja-JP" sz="2400" dirty="0" smtClean="0"/>
          </a:p>
          <a:p>
            <a:pPr marL="0" indent="0" eaLnBrk="1" hangingPunct="1">
              <a:buFont typeface="Wingdings" pitchFamily="2" charset="2"/>
              <a:buNone/>
              <a:defRPr/>
            </a:pPr>
            <a:r>
              <a:rPr lang="ja-JP" altLang="en-US" sz="2400" dirty="0" smtClean="0"/>
              <a:t>これからの社内ＩＴ人材には</a:t>
            </a:r>
            <a:r>
              <a:rPr lang="ja-JP" altLang="en-US" sz="2400" dirty="0"/>
              <a:t>、</a:t>
            </a:r>
            <a:r>
              <a:rPr lang="ja-JP" altLang="en-US" sz="2400" dirty="0" smtClean="0"/>
              <a:t>経営戦略の実現のために経営陣をサポートし、社内をリードできる社内コンサルタントになることが</a:t>
            </a:r>
            <a:r>
              <a:rPr lang="ja-JP" altLang="en-US" sz="2400" dirty="0"/>
              <a:t>求められて</a:t>
            </a:r>
            <a:r>
              <a:rPr lang="ja-JP" altLang="en-US" sz="2400" dirty="0" smtClean="0"/>
              <a:t>いる</a:t>
            </a:r>
            <a:endParaRPr lang="ja-JP" altLang="en-US" sz="2400" dirty="0"/>
          </a:p>
        </p:txBody>
      </p:sp>
      <p:sp>
        <p:nvSpPr>
          <p:cNvPr id="33796" name="AutoShape 4"/>
          <p:cNvSpPr>
            <a:spLocks noChangeArrowheads="1"/>
          </p:cNvSpPr>
          <p:nvPr/>
        </p:nvSpPr>
        <p:spPr bwMode="auto">
          <a:xfrm>
            <a:off x="3817938" y="3829050"/>
            <a:ext cx="1423987" cy="792163"/>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72709" name="Text Box 5"/>
          <p:cNvSpPr txBox="1">
            <a:spLocks noChangeArrowheads="1"/>
          </p:cNvSpPr>
          <p:nvPr/>
        </p:nvSpPr>
        <p:spPr bwMode="auto">
          <a:xfrm>
            <a:off x="1100138" y="5013325"/>
            <a:ext cx="6861175" cy="120015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pPr>
              <a:defRPr/>
            </a:pPr>
            <a:r>
              <a:rPr lang="ja-JP" altLang="en-US" sz="2400" b="1" dirty="0">
                <a:ea typeface="ＭＳ Ｐゴシック" pitchFamily="50" charset="-128"/>
              </a:rPr>
              <a:t>ユーザ企業で情報システム部門が３</a:t>
            </a:r>
            <a:r>
              <a:rPr lang="en-US" altLang="ja-JP" sz="2400" b="1" dirty="0">
                <a:ea typeface="ＭＳ Ｐゴシック" pitchFamily="50" charset="-128"/>
              </a:rPr>
              <a:t>K</a:t>
            </a:r>
            <a:r>
              <a:rPr lang="ja-JP" altLang="en-US" sz="2400" b="1" dirty="0">
                <a:ea typeface="ＭＳ Ｐゴシック" pitchFamily="50" charset="-128"/>
              </a:rPr>
              <a:t>と見られることも少なくない今日、どうすれば理想の社内ＩＴ人材を育成できるのか？</a:t>
            </a:r>
          </a:p>
        </p:txBody>
      </p:sp>
      <p:sp>
        <p:nvSpPr>
          <p:cNvPr id="33798" name="テキスト ボックス 1"/>
          <p:cNvSpPr txBox="1">
            <a:spLocks noChangeArrowheads="1"/>
          </p:cNvSpPr>
          <p:nvPr/>
        </p:nvSpPr>
        <p:spPr bwMode="auto">
          <a:xfrm>
            <a:off x="1258888" y="3748088"/>
            <a:ext cx="2209800" cy="369887"/>
          </a:xfrm>
          <a:prstGeom prst="rect">
            <a:avLst/>
          </a:prstGeom>
          <a:noFill/>
          <a:ln w="9525">
            <a:noFill/>
            <a:miter lim="800000"/>
            <a:headEnd/>
            <a:tailEnd/>
          </a:ln>
        </p:spPr>
        <p:txBody>
          <a:bodyPr wrap="none">
            <a:spAutoFit/>
          </a:bodyPr>
          <a:lstStyle/>
          <a:p>
            <a:r>
              <a:rPr lang="ja-JP" altLang="en-US"/>
              <a:t>その実現のためには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番号プレースホルダー 5"/>
          <p:cNvSpPr>
            <a:spLocks noGrp="1"/>
          </p:cNvSpPr>
          <p:nvPr>
            <p:ph type="sldNum" sz="quarter" idx="11"/>
          </p:nvPr>
        </p:nvSpPr>
        <p:spPr>
          <a:noFill/>
          <a:ln>
            <a:miter lim="800000"/>
            <a:headEnd/>
            <a:tailEnd/>
          </a:ln>
        </p:spPr>
        <p:txBody>
          <a:bodyPr/>
          <a:lstStyle/>
          <a:p>
            <a:fld id="{E2820621-E594-4CE5-8952-AA3021E5B326}" type="slidenum">
              <a:rPr lang="en-US" altLang="ja-JP" smtClean="0">
                <a:ea typeface="ＭＳ Ｐゴシック" charset="-128"/>
              </a:rPr>
              <a:pPr/>
              <a:t>2</a:t>
            </a:fld>
            <a:endParaRPr lang="en-US" altLang="ja-JP" smtClean="0">
              <a:ea typeface="ＭＳ Ｐゴシック" charset="-128"/>
            </a:endParaRPr>
          </a:p>
        </p:txBody>
      </p:sp>
      <p:sp>
        <p:nvSpPr>
          <p:cNvPr id="18434" name="Rectangle 2"/>
          <p:cNvSpPr>
            <a:spLocks noGrp="1" noChangeArrowheads="1"/>
          </p:cNvSpPr>
          <p:nvPr>
            <p:ph type="title"/>
          </p:nvPr>
        </p:nvSpPr>
        <p:spPr>
          <a:xfrm>
            <a:off x="457200" y="601663"/>
            <a:ext cx="8229600" cy="739775"/>
          </a:xfrm>
        </p:spPr>
        <p:txBody>
          <a:bodyPr/>
          <a:lstStyle/>
          <a:p>
            <a:pPr eaLnBrk="1" hangingPunct="1"/>
            <a:r>
              <a:rPr lang="ja-JP" altLang="en-US" sz="3600" smtClean="0"/>
              <a:t>「情報システムの定義」</a:t>
            </a:r>
          </a:p>
        </p:txBody>
      </p:sp>
      <p:sp>
        <p:nvSpPr>
          <p:cNvPr id="2" name="テキスト プレースホルダー 1"/>
          <p:cNvSpPr>
            <a:spLocks noGrp="1"/>
          </p:cNvSpPr>
          <p:nvPr>
            <p:ph type="body" sz="half" idx="1"/>
          </p:nvPr>
        </p:nvSpPr>
        <p:spPr>
          <a:xfrm>
            <a:off x="457200" y="1981200"/>
            <a:ext cx="8291513" cy="2384425"/>
          </a:xfrm>
        </p:spPr>
        <p:txBody>
          <a:bodyPr/>
          <a:lstStyle/>
          <a:p>
            <a:pPr eaLnBrk="1" hangingPunct="1">
              <a:defRPr/>
            </a:pPr>
            <a:r>
              <a:rPr lang="ja-JP" altLang="en-US" dirty="0" smtClean="0"/>
              <a:t>組織体の活動に必要な情報の収集・処理・伝達・利用にかかわる仕組みであり、人的機構と機械的機構からなる。</a:t>
            </a:r>
            <a:endParaRPr lang="en-US" altLang="ja-JP" dirty="0" smtClean="0"/>
          </a:p>
          <a:p>
            <a:pPr marL="0" indent="0" algn="r" eaLnBrk="1" hangingPunct="1">
              <a:buFont typeface="Wingdings" pitchFamily="2" charset="2"/>
              <a:buNone/>
              <a:defRPr/>
            </a:pPr>
            <a:r>
              <a:rPr lang="ja-JP" altLang="en-US" sz="2400" dirty="0" smtClean="0"/>
              <a:t>（情報システム学へのいざない　</a:t>
            </a:r>
            <a:r>
              <a:rPr lang="en-US" altLang="ja-JP" sz="2400" dirty="0" smtClean="0"/>
              <a:t>p.53</a:t>
            </a:r>
            <a:r>
              <a:rPr lang="ja-JP" altLang="en-US" sz="2400" dirty="0" smtClean="0"/>
              <a:t>）より</a:t>
            </a:r>
            <a:endParaRPr lang="ja-JP" altLang="en-US" sz="2400" dirty="0"/>
          </a:p>
        </p:txBody>
      </p:sp>
      <p:sp>
        <p:nvSpPr>
          <p:cNvPr id="18436" name="テキスト ボックス 2"/>
          <p:cNvSpPr txBox="1">
            <a:spLocks noChangeArrowheads="1"/>
          </p:cNvSpPr>
          <p:nvPr/>
        </p:nvSpPr>
        <p:spPr bwMode="auto">
          <a:xfrm>
            <a:off x="900113" y="4941888"/>
            <a:ext cx="7559675" cy="1200150"/>
          </a:xfrm>
          <a:prstGeom prst="rect">
            <a:avLst/>
          </a:prstGeom>
          <a:noFill/>
          <a:ln w="9525">
            <a:solidFill>
              <a:schemeClr val="tx1"/>
            </a:solidFill>
            <a:miter lim="800000"/>
            <a:headEnd/>
            <a:tailEnd/>
          </a:ln>
        </p:spPr>
        <p:txBody>
          <a:bodyPr>
            <a:spAutoFit/>
          </a:bodyPr>
          <a:lstStyle/>
          <a:p>
            <a:r>
              <a:rPr lang="ja-JP" altLang="en-US" sz="2400"/>
              <a:t>主張１：</a:t>
            </a:r>
            <a:endParaRPr lang="en-US" altLang="ja-JP" sz="2400"/>
          </a:p>
          <a:p>
            <a:r>
              <a:rPr lang="ja-JP" altLang="en-US" sz="2400"/>
              <a:t>社内ＩＴ人材は、コンピュータシステム利用の有無にかかわらず、幅広く企業の情報活動に関与すべきである。</a:t>
            </a:r>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番号プレースホルダー 5"/>
          <p:cNvSpPr>
            <a:spLocks noGrp="1"/>
          </p:cNvSpPr>
          <p:nvPr>
            <p:ph type="sldNum" sz="quarter" idx="11"/>
          </p:nvPr>
        </p:nvSpPr>
        <p:spPr>
          <a:noFill/>
          <a:ln>
            <a:miter lim="800000"/>
            <a:headEnd/>
            <a:tailEnd/>
          </a:ln>
        </p:spPr>
        <p:txBody>
          <a:bodyPr/>
          <a:lstStyle/>
          <a:p>
            <a:fld id="{D93C9A6D-E91F-446C-899C-A3AB946DC4BA}" type="slidenum">
              <a:rPr lang="en-US" altLang="ja-JP" smtClean="0">
                <a:ea typeface="ＭＳ Ｐゴシック" charset="-128"/>
              </a:rPr>
              <a:pPr/>
              <a:t>3</a:t>
            </a:fld>
            <a:endParaRPr lang="en-US" altLang="ja-JP" smtClean="0">
              <a:ea typeface="ＭＳ Ｐゴシック" charset="-128"/>
            </a:endParaRPr>
          </a:p>
        </p:txBody>
      </p:sp>
      <p:sp>
        <p:nvSpPr>
          <p:cNvPr id="20482" name="Rectangle 2"/>
          <p:cNvSpPr>
            <a:spLocks noGrp="1" noChangeArrowheads="1"/>
          </p:cNvSpPr>
          <p:nvPr>
            <p:ph type="title"/>
          </p:nvPr>
        </p:nvSpPr>
        <p:spPr>
          <a:xfrm>
            <a:off x="457200" y="601663"/>
            <a:ext cx="8229600" cy="739775"/>
          </a:xfrm>
        </p:spPr>
        <p:txBody>
          <a:bodyPr/>
          <a:lstStyle/>
          <a:p>
            <a:pPr eaLnBrk="1" hangingPunct="1"/>
            <a:r>
              <a:rPr lang="ja-JP" altLang="en-US" sz="3600" smtClean="0"/>
              <a:t>「情報システムの利用目的のシフト」</a:t>
            </a:r>
          </a:p>
        </p:txBody>
      </p:sp>
      <p:sp>
        <p:nvSpPr>
          <p:cNvPr id="20483" name="テキスト プレースホルダー 1"/>
          <p:cNvSpPr>
            <a:spLocks noGrp="1"/>
          </p:cNvSpPr>
          <p:nvPr>
            <p:ph type="body" sz="half" idx="1"/>
          </p:nvPr>
        </p:nvSpPr>
        <p:spPr>
          <a:xfrm>
            <a:off x="515938" y="1341438"/>
            <a:ext cx="8289925" cy="2382837"/>
          </a:xfrm>
        </p:spPr>
        <p:txBody>
          <a:bodyPr/>
          <a:lstStyle/>
          <a:p>
            <a:pPr eaLnBrk="1" hangingPunct="1"/>
            <a:r>
              <a:rPr lang="ja-JP" altLang="en-US" sz="2800" smtClean="0"/>
              <a:t>情報システムの企画活動では、その目的と仕様の明確化が重要である。</a:t>
            </a:r>
            <a:endParaRPr lang="en-US" altLang="ja-JP" sz="2800" smtClean="0"/>
          </a:p>
          <a:p>
            <a:pPr lvl="1" eaLnBrk="1" hangingPunct="1"/>
            <a:r>
              <a:rPr lang="ja-JP" altLang="en-US" smtClean="0"/>
              <a:t>経営戦略の実現</a:t>
            </a:r>
            <a:endParaRPr lang="en-US" altLang="ja-JP" smtClean="0"/>
          </a:p>
          <a:p>
            <a:pPr lvl="1" eaLnBrk="1" hangingPunct="1"/>
            <a:r>
              <a:rPr lang="ja-JP" altLang="en-US" smtClean="0"/>
              <a:t>マーケティング目標の実現</a:t>
            </a:r>
            <a:endParaRPr lang="en-US" altLang="ja-JP" smtClean="0"/>
          </a:p>
          <a:p>
            <a:pPr lvl="1" eaLnBrk="1" hangingPunct="1"/>
            <a:r>
              <a:rPr lang="ja-JP" altLang="en-US" smtClean="0"/>
              <a:t>生産性向上</a:t>
            </a:r>
            <a:endParaRPr lang="en-US" altLang="ja-JP" smtClean="0"/>
          </a:p>
          <a:p>
            <a:pPr lvl="1" eaLnBrk="1" hangingPunct="1"/>
            <a:r>
              <a:rPr lang="ja-JP" altLang="en-US" smtClean="0"/>
              <a:t>業務の効率化</a:t>
            </a:r>
            <a:endParaRPr lang="en-US" altLang="ja-JP" smtClean="0"/>
          </a:p>
          <a:p>
            <a:pPr lvl="1" eaLnBrk="1" hangingPunct="1"/>
            <a:r>
              <a:rPr lang="ja-JP" altLang="en-US" smtClean="0"/>
              <a:t>コスト削減　</a:t>
            </a:r>
            <a:r>
              <a:rPr lang="ja-JP" altLang="en-US" sz="2000" smtClean="0"/>
              <a:t>（情報システム学へのいざない　</a:t>
            </a:r>
            <a:r>
              <a:rPr lang="en-US" altLang="ja-JP" sz="2000" smtClean="0"/>
              <a:t>p.66</a:t>
            </a:r>
            <a:r>
              <a:rPr lang="ja-JP" altLang="en-US" sz="2000" smtClean="0"/>
              <a:t>）より抜粋</a:t>
            </a:r>
          </a:p>
        </p:txBody>
      </p:sp>
      <p:sp>
        <p:nvSpPr>
          <p:cNvPr id="20484" name="テキスト ボックス 2"/>
          <p:cNvSpPr txBox="1">
            <a:spLocks noChangeArrowheads="1"/>
          </p:cNvSpPr>
          <p:nvPr/>
        </p:nvSpPr>
        <p:spPr bwMode="auto">
          <a:xfrm>
            <a:off x="900113" y="5157788"/>
            <a:ext cx="7559675" cy="1200150"/>
          </a:xfrm>
          <a:prstGeom prst="rect">
            <a:avLst/>
          </a:prstGeom>
          <a:noFill/>
          <a:ln w="9525">
            <a:solidFill>
              <a:schemeClr val="tx1"/>
            </a:solidFill>
            <a:miter lim="800000"/>
            <a:headEnd/>
            <a:tailEnd/>
          </a:ln>
        </p:spPr>
        <p:txBody>
          <a:bodyPr>
            <a:spAutoFit/>
          </a:bodyPr>
          <a:lstStyle/>
          <a:p>
            <a:r>
              <a:rPr lang="ja-JP" altLang="en-US" sz="2400"/>
              <a:t>主張２：</a:t>
            </a:r>
            <a:endParaRPr lang="en-US" altLang="ja-JP" sz="2400"/>
          </a:p>
          <a:p>
            <a:r>
              <a:rPr lang="ja-JP" altLang="en-US" sz="2400"/>
              <a:t>社内ＩＴ人材は、企業の経営戦略実現を最大の使命と考えなければならない。</a:t>
            </a:r>
          </a:p>
        </p:txBody>
      </p:sp>
      <p:sp>
        <p:nvSpPr>
          <p:cNvPr id="4" name="上矢印 3"/>
          <p:cNvSpPr/>
          <p:nvPr/>
        </p:nvSpPr>
        <p:spPr>
          <a:xfrm>
            <a:off x="250825" y="2492375"/>
            <a:ext cx="649288" cy="2160588"/>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番号プレースホルダー 4"/>
          <p:cNvSpPr>
            <a:spLocks noGrp="1"/>
          </p:cNvSpPr>
          <p:nvPr>
            <p:ph type="sldNum" sz="quarter" idx="11"/>
          </p:nvPr>
        </p:nvSpPr>
        <p:spPr>
          <a:noFill/>
          <a:ln>
            <a:miter lim="800000"/>
            <a:headEnd/>
            <a:tailEnd/>
          </a:ln>
        </p:spPr>
        <p:txBody>
          <a:bodyPr/>
          <a:lstStyle/>
          <a:p>
            <a:fld id="{995C8DF0-F4B8-45F6-9EFE-7E2F9945FE40}" type="slidenum">
              <a:rPr lang="en-US" altLang="ja-JP" smtClean="0">
                <a:ea typeface="ＭＳ Ｐゴシック" charset="-128"/>
              </a:rPr>
              <a:pPr/>
              <a:t>4</a:t>
            </a:fld>
            <a:endParaRPr lang="en-US" altLang="ja-JP" smtClean="0">
              <a:ea typeface="ＭＳ Ｐゴシック" charset="-128"/>
            </a:endParaRPr>
          </a:p>
        </p:txBody>
      </p:sp>
      <p:sp>
        <p:nvSpPr>
          <p:cNvPr id="22530" name="Rectangle 2"/>
          <p:cNvSpPr>
            <a:spLocks noGrp="1" noChangeArrowheads="1"/>
          </p:cNvSpPr>
          <p:nvPr>
            <p:ph type="title"/>
          </p:nvPr>
        </p:nvSpPr>
        <p:spPr>
          <a:xfrm>
            <a:off x="457200" y="457200"/>
            <a:ext cx="8229600" cy="811213"/>
          </a:xfrm>
        </p:spPr>
        <p:txBody>
          <a:bodyPr/>
          <a:lstStyle/>
          <a:p>
            <a:pPr eaLnBrk="1" hangingPunct="1"/>
            <a:r>
              <a:rPr lang="ja-JP" altLang="en-US" sz="3600" smtClean="0"/>
              <a:t>「情報システム利用目的の変化」</a:t>
            </a:r>
          </a:p>
        </p:txBody>
      </p:sp>
      <p:sp>
        <p:nvSpPr>
          <p:cNvPr id="22531" name="Rectangle 3"/>
          <p:cNvSpPr>
            <a:spLocks noGrp="1" noChangeArrowheads="1"/>
          </p:cNvSpPr>
          <p:nvPr>
            <p:ph type="body" idx="1"/>
          </p:nvPr>
        </p:nvSpPr>
        <p:spPr>
          <a:xfrm>
            <a:off x="1547813" y="2349500"/>
            <a:ext cx="8229600" cy="3886200"/>
          </a:xfrm>
        </p:spPr>
        <p:txBody>
          <a:bodyPr/>
          <a:lstStyle/>
          <a:p>
            <a:pPr eaLnBrk="1" hangingPunct="1"/>
            <a:endParaRPr lang="en-US" altLang="ja-JP" smtClean="0"/>
          </a:p>
          <a:p>
            <a:pPr eaLnBrk="1" hangingPunct="1">
              <a:buFont typeface="Wingdings" pitchFamily="2" charset="2"/>
              <a:buNone/>
            </a:pPr>
            <a:endParaRPr lang="en-US" altLang="ja-JP" smtClean="0"/>
          </a:p>
        </p:txBody>
      </p:sp>
      <p:sp>
        <p:nvSpPr>
          <p:cNvPr id="22532" name="AutoShape 4"/>
          <p:cNvSpPr>
            <a:spLocks noChangeArrowheads="1"/>
          </p:cNvSpPr>
          <p:nvPr/>
        </p:nvSpPr>
        <p:spPr bwMode="auto">
          <a:xfrm>
            <a:off x="3492500" y="2924175"/>
            <a:ext cx="2303463" cy="1223963"/>
          </a:xfrm>
          <a:prstGeom prst="roundRect">
            <a:avLst>
              <a:gd name="adj" fmla="val 16667"/>
            </a:avLst>
          </a:prstGeom>
          <a:solidFill>
            <a:srgbClr val="66FF66"/>
          </a:solidFill>
          <a:ln w="9525">
            <a:solidFill>
              <a:schemeClr val="tx1"/>
            </a:solidFill>
            <a:round/>
            <a:headEnd/>
            <a:tailEnd/>
          </a:ln>
        </p:spPr>
        <p:txBody>
          <a:bodyPr wrap="none" anchor="ctr"/>
          <a:lstStyle/>
          <a:p>
            <a:pPr algn="ctr"/>
            <a:r>
              <a:rPr lang="ja-JP" altLang="en-US" sz="2400"/>
              <a:t>事務効率化</a:t>
            </a:r>
          </a:p>
          <a:p>
            <a:pPr algn="ctr"/>
            <a:r>
              <a:rPr lang="ja-JP" altLang="en-US" sz="2400"/>
              <a:t>・省力化のため</a:t>
            </a:r>
          </a:p>
          <a:p>
            <a:pPr algn="ctr"/>
            <a:r>
              <a:rPr lang="ja-JP" altLang="en-US" sz="2400"/>
              <a:t>の情報システム</a:t>
            </a:r>
          </a:p>
        </p:txBody>
      </p:sp>
      <p:sp>
        <p:nvSpPr>
          <p:cNvPr id="22533" name="AutoShape 5"/>
          <p:cNvSpPr>
            <a:spLocks noChangeArrowheads="1"/>
          </p:cNvSpPr>
          <p:nvPr/>
        </p:nvSpPr>
        <p:spPr bwMode="auto">
          <a:xfrm>
            <a:off x="6661150" y="2276475"/>
            <a:ext cx="1655763"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経営の満足</a:t>
            </a:r>
          </a:p>
        </p:txBody>
      </p:sp>
      <p:sp>
        <p:nvSpPr>
          <p:cNvPr id="22534" name="AutoShape 6"/>
          <p:cNvSpPr>
            <a:spLocks noChangeArrowheads="1"/>
          </p:cNvSpPr>
          <p:nvPr/>
        </p:nvSpPr>
        <p:spPr bwMode="auto">
          <a:xfrm>
            <a:off x="6661150" y="3787775"/>
            <a:ext cx="1655763"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現場の満足</a:t>
            </a:r>
          </a:p>
        </p:txBody>
      </p:sp>
      <p:sp>
        <p:nvSpPr>
          <p:cNvPr id="22535" name="AutoShape 7"/>
          <p:cNvSpPr>
            <a:spLocks noChangeArrowheads="1"/>
          </p:cNvSpPr>
          <p:nvPr/>
        </p:nvSpPr>
        <p:spPr bwMode="auto">
          <a:xfrm>
            <a:off x="828675" y="2276475"/>
            <a:ext cx="1655763" cy="9366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sz="2400"/>
              <a:t>増え続ける</a:t>
            </a:r>
          </a:p>
          <a:p>
            <a:pPr algn="ctr"/>
            <a:r>
              <a:rPr lang="ja-JP" altLang="en-US" sz="2400"/>
              <a:t>事務量</a:t>
            </a:r>
          </a:p>
        </p:txBody>
      </p:sp>
      <p:sp>
        <p:nvSpPr>
          <p:cNvPr id="22536" name="AutoShape 8"/>
          <p:cNvSpPr>
            <a:spLocks noChangeArrowheads="1"/>
          </p:cNvSpPr>
          <p:nvPr/>
        </p:nvSpPr>
        <p:spPr bwMode="auto">
          <a:xfrm>
            <a:off x="828675" y="3716338"/>
            <a:ext cx="1655763" cy="9366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sz="2400"/>
              <a:t>省力化への</a:t>
            </a:r>
          </a:p>
          <a:p>
            <a:pPr algn="ctr"/>
            <a:r>
              <a:rPr lang="ja-JP" altLang="en-US" sz="2400"/>
              <a:t>現場ニーズ</a:t>
            </a:r>
          </a:p>
        </p:txBody>
      </p:sp>
      <p:sp>
        <p:nvSpPr>
          <p:cNvPr id="22537" name="AutoShape 9"/>
          <p:cNvSpPr>
            <a:spLocks noChangeArrowheads="1"/>
          </p:cNvSpPr>
          <p:nvPr/>
        </p:nvSpPr>
        <p:spPr bwMode="auto">
          <a:xfrm rot="1547047">
            <a:off x="2771775" y="2563813"/>
            <a:ext cx="576263" cy="576262"/>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2538" name="AutoShape 10"/>
          <p:cNvSpPr>
            <a:spLocks noChangeArrowheads="1"/>
          </p:cNvSpPr>
          <p:nvPr/>
        </p:nvSpPr>
        <p:spPr bwMode="auto">
          <a:xfrm rot="-1788042">
            <a:off x="2771775" y="3860800"/>
            <a:ext cx="576263" cy="576263"/>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2539" name="AutoShape 11"/>
          <p:cNvSpPr>
            <a:spLocks noChangeArrowheads="1"/>
          </p:cNvSpPr>
          <p:nvPr/>
        </p:nvSpPr>
        <p:spPr bwMode="auto">
          <a:xfrm rot="-1788042">
            <a:off x="5868988" y="2492375"/>
            <a:ext cx="576262" cy="576263"/>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22540" name="AutoShape 12"/>
          <p:cNvSpPr>
            <a:spLocks noChangeArrowheads="1"/>
          </p:cNvSpPr>
          <p:nvPr/>
        </p:nvSpPr>
        <p:spPr bwMode="auto">
          <a:xfrm rot="1547047">
            <a:off x="5868988" y="3932238"/>
            <a:ext cx="576262" cy="576262"/>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22541" name="Rectangle 13"/>
          <p:cNvSpPr>
            <a:spLocks noChangeArrowheads="1"/>
          </p:cNvSpPr>
          <p:nvPr/>
        </p:nvSpPr>
        <p:spPr bwMode="auto">
          <a:xfrm>
            <a:off x="611188" y="4581525"/>
            <a:ext cx="7931150" cy="1728788"/>
          </a:xfrm>
          <a:prstGeom prst="rect">
            <a:avLst/>
          </a:prstGeom>
          <a:noFill/>
          <a:ln w="9525">
            <a:noFill/>
            <a:miter lim="800000"/>
            <a:headEnd/>
            <a:tailEnd/>
          </a:ln>
        </p:spPr>
        <p:txBody>
          <a:bodyPr/>
          <a:lstStyle/>
          <a:p>
            <a:pPr marL="342900" indent="-342900">
              <a:lnSpc>
                <a:spcPct val="90000"/>
              </a:lnSpc>
              <a:spcBef>
                <a:spcPct val="20000"/>
              </a:spcBef>
              <a:buClr>
                <a:schemeClr val="bg2"/>
              </a:buClr>
              <a:buSzPct val="75000"/>
              <a:buFont typeface="Wingdings" pitchFamily="2" charset="2"/>
              <a:buChar char="n"/>
            </a:pPr>
            <a:endParaRPr lang="ja-JP" altLang="ja-JP" sz="2800"/>
          </a:p>
        </p:txBody>
      </p:sp>
      <p:sp>
        <p:nvSpPr>
          <p:cNvPr id="22542" name="Rectangle 14"/>
          <p:cNvSpPr>
            <a:spLocks noChangeArrowheads="1"/>
          </p:cNvSpPr>
          <p:nvPr/>
        </p:nvSpPr>
        <p:spPr bwMode="auto">
          <a:xfrm>
            <a:off x="1104900" y="5084763"/>
            <a:ext cx="7931150" cy="1081087"/>
          </a:xfrm>
          <a:prstGeom prst="rect">
            <a:avLst/>
          </a:prstGeom>
          <a:noFill/>
          <a:ln w="9525">
            <a:noFill/>
            <a:miter lim="800000"/>
            <a:headEnd/>
            <a:tailEnd/>
          </a:ln>
        </p:spPr>
        <p:txBody>
          <a:bodyPr/>
          <a:lstStyle/>
          <a:p>
            <a:pPr marL="342900" indent="-342900">
              <a:lnSpc>
                <a:spcPct val="90000"/>
              </a:lnSpc>
              <a:spcBef>
                <a:spcPct val="20000"/>
              </a:spcBef>
              <a:buClr>
                <a:schemeClr val="bg2"/>
              </a:buClr>
              <a:buSzPct val="75000"/>
              <a:buFont typeface="Wingdings" pitchFamily="2" charset="2"/>
              <a:buChar char="n"/>
            </a:pPr>
            <a:endParaRPr lang="en-US" altLang="ja-JP" sz="2000"/>
          </a:p>
          <a:p>
            <a:pPr marL="342900" indent="-342900">
              <a:lnSpc>
                <a:spcPct val="90000"/>
              </a:lnSpc>
              <a:spcBef>
                <a:spcPct val="20000"/>
              </a:spcBef>
              <a:buClr>
                <a:schemeClr val="bg2"/>
              </a:buClr>
              <a:buSzPct val="75000"/>
              <a:buFont typeface="Wingdings" pitchFamily="2" charset="2"/>
              <a:buChar char="n"/>
            </a:pPr>
            <a:r>
              <a:rPr lang="ja-JP" altLang="en-US" sz="2000"/>
              <a:t>情報システムを使えば「これだけ楽になりますよ！」</a:t>
            </a:r>
            <a:br>
              <a:rPr lang="ja-JP" altLang="en-US" sz="2000"/>
            </a:br>
            <a:r>
              <a:rPr lang="ja-JP" altLang="en-US" sz="2000"/>
              <a:t>これを伝え、実現すれば情報システムは評価された</a:t>
            </a:r>
          </a:p>
        </p:txBody>
      </p:sp>
      <p:sp>
        <p:nvSpPr>
          <p:cNvPr id="22543" name="Text Box 15"/>
          <p:cNvSpPr txBox="1">
            <a:spLocks noChangeArrowheads="1"/>
          </p:cNvSpPr>
          <p:nvPr/>
        </p:nvSpPr>
        <p:spPr bwMode="auto">
          <a:xfrm>
            <a:off x="971550" y="1341438"/>
            <a:ext cx="5667375" cy="457200"/>
          </a:xfrm>
          <a:prstGeom prst="rect">
            <a:avLst/>
          </a:prstGeom>
          <a:noFill/>
          <a:ln w="9525">
            <a:noFill/>
            <a:miter lim="800000"/>
            <a:headEnd/>
            <a:tailEnd/>
          </a:ln>
        </p:spPr>
        <p:txBody>
          <a:bodyPr wrap="none">
            <a:spAutoFit/>
          </a:bodyPr>
          <a:lstStyle/>
          <a:p>
            <a:r>
              <a:rPr lang="ja-JP" altLang="en-US" sz="2400"/>
              <a:t>（１）日本経済の高度成長を背景とした時代</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番号プレースホルダー 4"/>
          <p:cNvSpPr>
            <a:spLocks noGrp="1"/>
          </p:cNvSpPr>
          <p:nvPr>
            <p:ph type="sldNum" sz="quarter" idx="11"/>
          </p:nvPr>
        </p:nvSpPr>
        <p:spPr>
          <a:noFill/>
          <a:ln>
            <a:miter lim="800000"/>
            <a:headEnd/>
            <a:tailEnd/>
          </a:ln>
        </p:spPr>
        <p:txBody>
          <a:bodyPr/>
          <a:lstStyle/>
          <a:p>
            <a:fld id="{9703A59E-0BDB-4FA0-8764-142120110945}" type="slidenum">
              <a:rPr lang="en-US" altLang="ja-JP" smtClean="0">
                <a:ea typeface="ＭＳ Ｐゴシック" charset="-128"/>
              </a:rPr>
              <a:pPr/>
              <a:t>5</a:t>
            </a:fld>
            <a:endParaRPr lang="en-US" altLang="ja-JP" smtClean="0">
              <a:ea typeface="ＭＳ Ｐゴシック" charset="-128"/>
            </a:endParaRPr>
          </a:p>
        </p:txBody>
      </p:sp>
      <p:sp>
        <p:nvSpPr>
          <p:cNvPr id="24578" name="Rectangle 2"/>
          <p:cNvSpPr>
            <a:spLocks noGrp="1" noChangeArrowheads="1"/>
          </p:cNvSpPr>
          <p:nvPr>
            <p:ph type="title"/>
          </p:nvPr>
        </p:nvSpPr>
        <p:spPr>
          <a:xfrm>
            <a:off x="457200" y="457200"/>
            <a:ext cx="8229600" cy="811213"/>
          </a:xfrm>
        </p:spPr>
        <p:txBody>
          <a:bodyPr/>
          <a:lstStyle/>
          <a:p>
            <a:pPr eaLnBrk="1" hangingPunct="1"/>
            <a:r>
              <a:rPr lang="ja-JP" altLang="en-US" sz="3600" smtClean="0"/>
              <a:t>「情報システム利用目的の変化」</a:t>
            </a:r>
          </a:p>
        </p:txBody>
      </p:sp>
      <p:sp>
        <p:nvSpPr>
          <p:cNvPr id="24579" name="Rectangle 3"/>
          <p:cNvSpPr>
            <a:spLocks noGrp="1" noChangeArrowheads="1"/>
          </p:cNvSpPr>
          <p:nvPr>
            <p:ph type="body" idx="1"/>
          </p:nvPr>
        </p:nvSpPr>
        <p:spPr>
          <a:xfrm>
            <a:off x="1547813" y="2349500"/>
            <a:ext cx="8229600" cy="3886200"/>
          </a:xfrm>
        </p:spPr>
        <p:txBody>
          <a:bodyPr/>
          <a:lstStyle/>
          <a:p>
            <a:pPr eaLnBrk="1" hangingPunct="1"/>
            <a:endParaRPr lang="en-US" altLang="ja-JP" smtClean="0"/>
          </a:p>
          <a:p>
            <a:pPr eaLnBrk="1" hangingPunct="1">
              <a:buFont typeface="Wingdings" pitchFamily="2" charset="2"/>
              <a:buNone/>
            </a:pPr>
            <a:endParaRPr lang="en-US" altLang="ja-JP" smtClean="0"/>
          </a:p>
        </p:txBody>
      </p:sp>
      <p:sp>
        <p:nvSpPr>
          <p:cNvPr id="24580" name="AutoShape 4"/>
          <p:cNvSpPr>
            <a:spLocks noChangeArrowheads="1"/>
          </p:cNvSpPr>
          <p:nvPr/>
        </p:nvSpPr>
        <p:spPr bwMode="auto">
          <a:xfrm>
            <a:off x="3565525" y="2852738"/>
            <a:ext cx="2519363" cy="1800225"/>
          </a:xfrm>
          <a:prstGeom prst="roundRect">
            <a:avLst>
              <a:gd name="adj" fmla="val 16667"/>
            </a:avLst>
          </a:prstGeom>
          <a:solidFill>
            <a:srgbClr val="66FF66"/>
          </a:solidFill>
          <a:ln w="9525">
            <a:solidFill>
              <a:schemeClr val="tx1"/>
            </a:solidFill>
            <a:round/>
            <a:headEnd/>
            <a:tailEnd/>
          </a:ln>
        </p:spPr>
        <p:txBody>
          <a:bodyPr wrap="none" anchor="ctr"/>
          <a:lstStyle/>
          <a:p>
            <a:pPr algn="ctr"/>
            <a:r>
              <a:rPr lang="ja-JP" altLang="en-US" sz="2400"/>
              <a:t>多目的かつ</a:t>
            </a:r>
          </a:p>
          <a:p>
            <a:pPr algn="ctr"/>
            <a:r>
              <a:rPr lang="ja-JP" altLang="en-US" sz="2400"/>
              <a:t>業務成果に</a:t>
            </a:r>
          </a:p>
          <a:p>
            <a:pPr algn="ctr"/>
            <a:r>
              <a:rPr lang="ja-JP" altLang="en-US" sz="2400"/>
              <a:t>直接貢献する</a:t>
            </a:r>
          </a:p>
          <a:p>
            <a:pPr algn="ctr"/>
            <a:r>
              <a:rPr lang="ja-JP" altLang="en-US" sz="2400"/>
              <a:t>情報システム</a:t>
            </a:r>
          </a:p>
        </p:txBody>
      </p:sp>
      <p:sp>
        <p:nvSpPr>
          <p:cNvPr id="24581" name="AutoShape 5"/>
          <p:cNvSpPr>
            <a:spLocks noChangeArrowheads="1"/>
          </p:cNvSpPr>
          <p:nvPr/>
        </p:nvSpPr>
        <p:spPr bwMode="auto">
          <a:xfrm>
            <a:off x="7164388" y="1628775"/>
            <a:ext cx="1655762"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経営の満足</a:t>
            </a:r>
          </a:p>
        </p:txBody>
      </p:sp>
      <p:sp>
        <p:nvSpPr>
          <p:cNvPr id="24582" name="AutoShape 6"/>
          <p:cNvSpPr>
            <a:spLocks noChangeArrowheads="1"/>
          </p:cNvSpPr>
          <p:nvPr/>
        </p:nvSpPr>
        <p:spPr bwMode="auto">
          <a:xfrm>
            <a:off x="7164388" y="2708275"/>
            <a:ext cx="1655762"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現場の満足</a:t>
            </a:r>
          </a:p>
        </p:txBody>
      </p:sp>
      <p:sp>
        <p:nvSpPr>
          <p:cNvPr id="24583" name="AutoShape 7"/>
          <p:cNvSpPr>
            <a:spLocks noChangeArrowheads="1"/>
          </p:cNvSpPr>
          <p:nvPr/>
        </p:nvSpPr>
        <p:spPr bwMode="auto">
          <a:xfrm>
            <a:off x="468313" y="1916113"/>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a:t>売上拡大のニーズ</a:t>
            </a:r>
          </a:p>
        </p:txBody>
      </p:sp>
      <p:sp>
        <p:nvSpPr>
          <p:cNvPr id="24584" name="AutoShape 9"/>
          <p:cNvSpPr>
            <a:spLocks noChangeArrowheads="1"/>
          </p:cNvSpPr>
          <p:nvPr/>
        </p:nvSpPr>
        <p:spPr bwMode="auto">
          <a:xfrm rot="1547047">
            <a:off x="2771775" y="2563813"/>
            <a:ext cx="576263" cy="576262"/>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4585" name="AutoShape 10"/>
          <p:cNvSpPr>
            <a:spLocks noChangeArrowheads="1"/>
          </p:cNvSpPr>
          <p:nvPr/>
        </p:nvSpPr>
        <p:spPr bwMode="auto">
          <a:xfrm rot="-1788042">
            <a:off x="2771775" y="4149725"/>
            <a:ext cx="576263" cy="576263"/>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4586" name="AutoShape 11"/>
          <p:cNvSpPr>
            <a:spLocks noChangeArrowheads="1"/>
          </p:cNvSpPr>
          <p:nvPr/>
        </p:nvSpPr>
        <p:spPr bwMode="auto">
          <a:xfrm rot="-1788042">
            <a:off x="6372225" y="2276475"/>
            <a:ext cx="576263" cy="576263"/>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24587" name="AutoShape 12"/>
          <p:cNvSpPr>
            <a:spLocks noChangeArrowheads="1"/>
          </p:cNvSpPr>
          <p:nvPr/>
        </p:nvSpPr>
        <p:spPr bwMode="auto">
          <a:xfrm rot="1547047">
            <a:off x="6372225" y="4365625"/>
            <a:ext cx="576263" cy="576263"/>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24588" name="Rectangle 13"/>
          <p:cNvSpPr>
            <a:spLocks noChangeArrowheads="1"/>
          </p:cNvSpPr>
          <p:nvPr/>
        </p:nvSpPr>
        <p:spPr bwMode="auto">
          <a:xfrm>
            <a:off x="611188" y="4581525"/>
            <a:ext cx="7931150" cy="1728788"/>
          </a:xfrm>
          <a:prstGeom prst="rect">
            <a:avLst/>
          </a:prstGeom>
          <a:noFill/>
          <a:ln w="9525">
            <a:noFill/>
            <a:miter lim="800000"/>
            <a:headEnd/>
            <a:tailEnd/>
          </a:ln>
        </p:spPr>
        <p:txBody>
          <a:bodyPr/>
          <a:lstStyle/>
          <a:p>
            <a:pPr marL="342900" indent="-342900">
              <a:lnSpc>
                <a:spcPct val="90000"/>
              </a:lnSpc>
              <a:spcBef>
                <a:spcPct val="20000"/>
              </a:spcBef>
              <a:buClr>
                <a:schemeClr val="bg2"/>
              </a:buClr>
              <a:buSzPct val="75000"/>
              <a:buFont typeface="Wingdings" pitchFamily="2" charset="2"/>
              <a:buChar char="n"/>
            </a:pPr>
            <a:endParaRPr lang="ja-JP" altLang="ja-JP" sz="2800"/>
          </a:p>
        </p:txBody>
      </p:sp>
      <p:sp>
        <p:nvSpPr>
          <p:cNvPr id="24589" name="Rectangle 14"/>
          <p:cNvSpPr>
            <a:spLocks noChangeArrowheads="1"/>
          </p:cNvSpPr>
          <p:nvPr/>
        </p:nvSpPr>
        <p:spPr bwMode="auto">
          <a:xfrm>
            <a:off x="889000" y="5445125"/>
            <a:ext cx="7931150" cy="1655763"/>
          </a:xfrm>
          <a:prstGeom prst="rect">
            <a:avLst/>
          </a:prstGeom>
          <a:noFill/>
          <a:ln w="9525">
            <a:noFill/>
            <a:miter lim="800000"/>
            <a:headEnd/>
            <a:tailEnd/>
          </a:ln>
        </p:spPr>
        <p:txBody>
          <a:bodyPr/>
          <a:lstStyle/>
          <a:p>
            <a:pPr marL="342900" indent="-342900">
              <a:lnSpc>
                <a:spcPct val="90000"/>
              </a:lnSpc>
              <a:spcBef>
                <a:spcPct val="20000"/>
              </a:spcBef>
              <a:buClr>
                <a:schemeClr val="bg2"/>
              </a:buClr>
              <a:buSzPct val="75000"/>
              <a:buFont typeface="Wingdings" pitchFamily="2" charset="2"/>
              <a:buChar char="n"/>
            </a:pPr>
            <a:endParaRPr lang="en-US" altLang="ja-JP" sz="2000"/>
          </a:p>
          <a:p>
            <a:pPr marL="342900" indent="-342900">
              <a:lnSpc>
                <a:spcPct val="90000"/>
              </a:lnSpc>
              <a:spcBef>
                <a:spcPct val="20000"/>
              </a:spcBef>
              <a:buClr>
                <a:schemeClr val="bg2"/>
              </a:buClr>
              <a:buSzPct val="75000"/>
              <a:buFont typeface="Wingdings" pitchFamily="2" charset="2"/>
              <a:buChar char="n"/>
            </a:pPr>
            <a:r>
              <a:rPr lang="ja-JP" altLang="en-US" sz="2000"/>
              <a:t>現場の省力化・効率化ニーズに対応するだけでは</a:t>
            </a:r>
            <a:br>
              <a:rPr lang="ja-JP" altLang="en-US" sz="2000"/>
            </a:br>
            <a:r>
              <a:rPr lang="ja-JP" altLang="en-US" sz="2000"/>
              <a:t>情報システムは評価されない時代に</a:t>
            </a:r>
            <a:r>
              <a:rPr lang="en-US" altLang="ja-JP" sz="2000"/>
              <a:t>…</a:t>
            </a:r>
          </a:p>
        </p:txBody>
      </p:sp>
      <p:sp>
        <p:nvSpPr>
          <p:cNvPr id="24590" name="Text Box 15"/>
          <p:cNvSpPr txBox="1">
            <a:spLocks noChangeArrowheads="1"/>
          </p:cNvSpPr>
          <p:nvPr/>
        </p:nvSpPr>
        <p:spPr bwMode="auto">
          <a:xfrm>
            <a:off x="971550" y="1341438"/>
            <a:ext cx="5667375" cy="457200"/>
          </a:xfrm>
          <a:prstGeom prst="rect">
            <a:avLst/>
          </a:prstGeom>
          <a:noFill/>
          <a:ln w="9525">
            <a:noFill/>
            <a:miter lim="800000"/>
            <a:headEnd/>
            <a:tailEnd/>
          </a:ln>
        </p:spPr>
        <p:txBody>
          <a:bodyPr wrap="none">
            <a:spAutoFit/>
          </a:bodyPr>
          <a:lstStyle/>
          <a:p>
            <a:r>
              <a:rPr lang="ja-JP" altLang="en-US" sz="2400"/>
              <a:t>（２）日本経済の成長鈍化を背景とした時代</a:t>
            </a:r>
          </a:p>
        </p:txBody>
      </p:sp>
      <p:sp>
        <p:nvSpPr>
          <p:cNvPr id="24591" name="AutoShape 16"/>
          <p:cNvSpPr>
            <a:spLocks noChangeArrowheads="1"/>
          </p:cNvSpPr>
          <p:nvPr/>
        </p:nvSpPr>
        <p:spPr bwMode="auto">
          <a:xfrm>
            <a:off x="468313" y="2562225"/>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a:t>利益拡大のニーズ</a:t>
            </a:r>
          </a:p>
        </p:txBody>
      </p:sp>
      <p:sp>
        <p:nvSpPr>
          <p:cNvPr id="24592" name="AutoShape 17"/>
          <p:cNvSpPr>
            <a:spLocks noChangeArrowheads="1"/>
          </p:cNvSpPr>
          <p:nvPr/>
        </p:nvSpPr>
        <p:spPr bwMode="auto">
          <a:xfrm>
            <a:off x="468313" y="3213100"/>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a:t>コスト低減のニーズ</a:t>
            </a:r>
          </a:p>
        </p:txBody>
      </p:sp>
      <p:sp>
        <p:nvSpPr>
          <p:cNvPr id="24593" name="AutoShape 18"/>
          <p:cNvSpPr>
            <a:spLocks noChangeArrowheads="1"/>
          </p:cNvSpPr>
          <p:nvPr/>
        </p:nvSpPr>
        <p:spPr bwMode="auto">
          <a:xfrm>
            <a:off x="468313" y="3860800"/>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en-US" altLang="ja-JP"/>
              <a:t>CS</a:t>
            </a:r>
            <a:r>
              <a:rPr lang="ja-JP" altLang="en-US"/>
              <a:t>向上のニーズ</a:t>
            </a:r>
          </a:p>
        </p:txBody>
      </p:sp>
      <p:sp>
        <p:nvSpPr>
          <p:cNvPr id="24594" name="AutoShape 19"/>
          <p:cNvSpPr>
            <a:spLocks noChangeArrowheads="1"/>
          </p:cNvSpPr>
          <p:nvPr/>
        </p:nvSpPr>
        <p:spPr bwMode="auto">
          <a:xfrm>
            <a:off x="468313" y="4508500"/>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a:t>社会的責任</a:t>
            </a:r>
          </a:p>
        </p:txBody>
      </p:sp>
      <p:sp>
        <p:nvSpPr>
          <p:cNvPr id="24595" name="AutoShape 20"/>
          <p:cNvSpPr>
            <a:spLocks noChangeArrowheads="1"/>
          </p:cNvSpPr>
          <p:nvPr/>
        </p:nvSpPr>
        <p:spPr bwMode="auto">
          <a:xfrm>
            <a:off x="468313" y="5156200"/>
            <a:ext cx="2089150" cy="504825"/>
          </a:xfrm>
          <a:prstGeom prst="roundRect">
            <a:avLst>
              <a:gd name="adj" fmla="val 16667"/>
            </a:avLst>
          </a:prstGeom>
          <a:solidFill>
            <a:srgbClr val="FFFF66"/>
          </a:solidFill>
          <a:ln w="9525">
            <a:solidFill>
              <a:schemeClr val="tx1"/>
            </a:solidFill>
            <a:round/>
            <a:headEnd/>
            <a:tailEnd/>
          </a:ln>
        </p:spPr>
        <p:txBody>
          <a:bodyPr wrap="none" anchor="ctr"/>
          <a:lstStyle/>
          <a:p>
            <a:pPr algn="ctr"/>
            <a:r>
              <a:rPr lang="ja-JP" altLang="en-US"/>
              <a:t>不明確な現場ニーズ</a:t>
            </a:r>
          </a:p>
        </p:txBody>
      </p:sp>
      <p:sp>
        <p:nvSpPr>
          <p:cNvPr id="24596" name="AutoShape 21"/>
          <p:cNvSpPr>
            <a:spLocks noChangeArrowheads="1"/>
          </p:cNvSpPr>
          <p:nvPr/>
        </p:nvSpPr>
        <p:spPr bwMode="auto">
          <a:xfrm>
            <a:off x="7164388" y="3789363"/>
            <a:ext cx="1655762"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顧客の満足</a:t>
            </a:r>
          </a:p>
        </p:txBody>
      </p:sp>
      <p:sp>
        <p:nvSpPr>
          <p:cNvPr id="24597" name="AutoShape 22"/>
          <p:cNvSpPr>
            <a:spLocks noChangeArrowheads="1"/>
          </p:cNvSpPr>
          <p:nvPr/>
        </p:nvSpPr>
        <p:spPr bwMode="auto">
          <a:xfrm>
            <a:off x="7164388" y="4868863"/>
            <a:ext cx="1655762" cy="936625"/>
          </a:xfrm>
          <a:prstGeom prst="roundRect">
            <a:avLst>
              <a:gd name="adj" fmla="val 16667"/>
            </a:avLst>
          </a:prstGeom>
          <a:solidFill>
            <a:srgbClr val="FFCCCC"/>
          </a:solidFill>
          <a:ln w="9525">
            <a:solidFill>
              <a:schemeClr val="tx1"/>
            </a:solidFill>
            <a:round/>
            <a:headEnd/>
            <a:tailEnd/>
          </a:ln>
        </p:spPr>
        <p:txBody>
          <a:bodyPr wrap="none" anchor="ctr"/>
          <a:lstStyle/>
          <a:p>
            <a:pPr algn="ctr"/>
            <a:r>
              <a:rPr lang="ja-JP" altLang="en-US" sz="2400"/>
              <a:t>社会の満足</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番号プレースホルダー 4"/>
          <p:cNvSpPr>
            <a:spLocks noGrp="1"/>
          </p:cNvSpPr>
          <p:nvPr>
            <p:ph type="sldNum" sz="quarter" idx="11"/>
          </p:nvPr>
        </p:nvSpPr>
        <p:spPr>
          <a:noFill/>
          <a:ln>
            <a:miter lim="800000"/>
            <a:headEnd/>
            <a:tailEnd/>
          </a:ln>
        </p:spPr>
        <p:txBody>
          <a:bodyPr/>
          <a:lstStyle/>
          <a:p>
            <a:fld id="{DCFE1CEE-E6ED-48ED-B7D7-8B142B058E84}" type="slidenum">
              <a:rPr lang="en-US" altLang="ja-JP" smtClean="0">
                <a:ea typeface="ＭＳ Ｐゴシック" charset="-128"/>
              </a:rPr>
              <a:pPr/>
              <a:t>6</a:t>
            </a:fld>
            <a:endParaRPr lang="en-US" altLang="ja-JP" smtClean="0">
              <a:ea typeface="ＭＳ Ｐゴシック" charset="-128"/>
            </a:endParaRPr>
          </a:p>
        </p:txBody>
      </p:sp>
      <p:sp>
        <p:nvSpPr>
          <p:cNvPr id="26626" name="Rectangle 2"/>
          <p:cNvSpPr>
            <a:spLocks noGrp="1" noChangeArrowheads="1"/>
          </p:cNvSpPr>
          <p:nvPr>
            <p:ph type="title"/>
          </p:nvPr>
        </p:nvSpPr>
        <p:spPr>
          <a:xfrm>
            <a:off x="468313" y="476250"/>
            <a:ext cx="8229600" cy="884238"/>
          </a:xfrm>
        </p:spPr>
        <p:txBody>
          <a:bodyPr/>
          <a:lstStyle/>
          <a:p>
            <a:pPr eaLnBrk="1" hangingPunct="1"/>
            <a:r>
              <a:rPr lang="ja-JP" altLang="en-US" sz="3600" smtClean="0"/>
              <a:t>「情報システム部門の責務拡大」</a:t>
            </a:r>
          </a:p>
        </p:txBody>
      </p:sp>
      <p:sp>
        <p:nvSpPr>
          <p:cNvPr id="26627" name="Rectangle 3"/>
          <p:cNvSpPr>
            <a:spLocks noGrp="1" noChangeArrowheads="1"/>
          </p:cNvSpPr>
          <p:nvPr>
            <p:ph type="body" idx="1"/>
          </p:nvPr>
        </p:nvSpPr>
        <p:spPr>
          <a:xfrm>
            <a:off x="323850" y="1412875"/>
            <a:ext cx="8532813" cy="1368425"/>
          </a:xfrm>
        </p:spPr>
        <p:txBody>
          <a:bodyPr/>
          <a:lstStyle/>
          <a:p>
            <a:pPr eaLnBrk="1" hangingPunct="1">
              <a:lnSpc>
                <a:spcPct val="80000"/>
              </a:lnSpc>
            </a:pPr>
            <a:r>
              <a:rPr lang="ja-JP" altLang="en-US" sz="2000" smtClean="0"/>
              <a:t>利用目的の拡大に伴い、前提となる業務処理方針の策定も責務に</a:t>
            </a:r>
          </a:p>
          <a:p>
            <a:pPr eaLnBrk="1" hangingPunct="1">
              <a:lnSpc>
                <a:spcPct val="80000"/>
              </a:lnSpc>
            </a:pPr>
            <a:r>
              <a:rPr lang="ja-JP" altLang="en-US" sz="2000" smtClean="0"/>
              <a:t>情報システムは対象コミュニティにある情報文化との調和がとられなければならない</a:t>
            </a:r>
            <a:endParaRPr lang="en-US" altLang="ja-JP" sz="2000" smtClean="0"/>
          </a:p>
          <a:p>
            <a:pPr eaLnBrk="1" hangingPunct="1">
              <a:lnSpc>
                <a:spcPct val="80000"/>
              </a:lnSpc>
            </a:pPr>
            <a:r>
              <a:rPr lang="ja-JP" altLang="en-US" sz="2000" smtClean="0"/>
              <a:t>コンピュータと人間生活とのかかわりが深まり、社会的な視点がより重要に</a:t>
            </a:r>
          </a:p>
        </p:txBody>
      </p:sp>
      <p:sp>
        <p:nvSpPr>
          <p:cNvPr id="26628" name="Rectangle 4"/>
          <p:cNvSpPr>
            <a:spLocks noChangeArrowheads="1"/>
          </p:cNvSpPr>
          <p:nvPr/>
        </p:nvSpPr>
        <p:spPr bwMode="auto">
          <a:xfrm>
            <a:off x="611188" y="3792538"/>
            <a:ext cx="1368425" cy="649287"/>
          </a:xfrm>
          <a:prstGeom prst="rect">
            <a:avLst/>
          </a:prstGeom>
          <a:solidFill>
            <a:schemeClr val="bg1"/>
          </a:solidFill>
          <a:ln w="9525">
            <a:solidFill>
              <a:schemeClr val="tx1"/>
            </a:solidFill>
            <a:miter lim="800000"/>
            <a:headEnd/>
            <a:tailEnd/>
          </a:ln>
        </p:spPr>
        <p:txBody>
          <a:bodyPr wrap="none" anchor="ctr"/>
          <a:lstStyle/>
          <a:p>
            <a:pPr algn="ctr"/>
            <a:r>
              <a:rPr lang="en-US" altLang="ja-JP"/>
              <a:t>IT</a:t>
            </a:r>
            <a:r>
              <a:rPr lang="ja-JP" altLang="en-US"/>
              <a:t>利用範囲</a:t>
            </a:r>
          </a:p>
          <a:p>
            <a:pPr algn="ctr"/>
            <a:r>
              <a:rPr lang="ja-JP" altLang="en-US"/>
              <a:t>の拡大</a:t>
            </a:r>
          </a:p>
        </p:txBody>
      </p:sp>
      <p:sp>
        <p:nvSpPr>
          <p:cNvPr id="26629" name="Rectangle 5"/>
          <p:cNvSpPr>
            <a:spLocks noChangeArrowheads="1"/>
          </p:cNvSpPr>
          <p:nvPr/>
        </p:nvSpPr>
        <p:spPr bwMode="auto">
          <a:xfrm>
            <a:off x="2484438" y="3794125"/>
            <a:ext cx="1368425" cy="649288"/>
          </a:xfrm>
          <a:prstGeom prst="rect">
            <a:avLst/>
          </a:prstGeom>
          <a:solidFill>
            <a:schemeClr val="bg1"/>
          </a:solidFill>
          <a:ln w="9525">
            <a:solidFill>
              <a:schemeClr val="tx1"/>
            </a:solidFill>
            <a:miter lim="800000"/>
            <a:headEnd/>
            <a:tailEnd/>
          </a:ln>
        </p:spPr>
        <p:txBody>
          <a:bodyPr wrap="none" anchor="ctr"/>
          <a:lstStyle/>
          <a:p>
            <a:pPr algn="ctr"/>
            <a:r>
              <a:rPr lang="en-US" altLang="ja-JP"/>
              <a:t>IT</a:t>
            </a:r>
            <a:r>
              <a:rPr lang="ja-JP" altLang="en-US"/>
              <a:t>投資の</a:t>
            </a:r>
          </a:p>
          <a:p>
            <a:pPr algn="ctr"/>
            <a:r>
              <a:rPr lang="ja-JP" altLang="en-US"/>
              <a:t>肥大化</a:t>
            </a:r>
          </a:p>
        </p:txBody>
      </p:sp>
      <p:sp>
        <p:nvSpPr>
          <p:cNvPr id="26630" name="Rectangle 6"/>
          <p:cNvSpPr>
            <a:spLocks noChangeArrowheads="1"/>
          </p:cNvSpPr>
          <p:nvPr/>
        </p:nvSpPr>
        <p:spPr bwMode="auto">
          <a:xfrm>
            <a:off x="4356100" y="3794125"/>
            <a:ext cx="1368425" cy="649288"/>
          </a:xfrm>
          <a:prstGeom prst="rect">
            <a:avLst/>
          </a:prstGeom>
          <a:solidFill>
            <a:schemeClr val="bg1"/>
          </a:solidFill>
          <a:ln w="9525">
            <a:solidFill>
              <a:schemeClr val="tx1"/>
            </a:solidFill>
            <a:miter lim="800000"/>
            <a:headEnd/>
            <a:tailEnd/>
          </a:ln>
        </p:spPr>
        <p:txBody>
          <a:bodyPr wrap="none" anchor="ctr"/>
          <a:lstStyle/>
          <a:p>
            <a:pPr algn="ctr"/>
            <a:r>
              <a:rPr lang="ja-JP" altLang="en-US"/>
              <a:t>採算性への</a:t>
            </a:r>
          </a:p>
          <a:p>
            <a:pPr algn="ctr"/>
            <a:r>
              <a:rPr lang="ja-JP" altLang="en-US"/>
              <a:t>経営の要求</a:t>
            </a:r>
          </a:p>
        </p:txBody>
      </p:sp>
      <p:sp>
        <p:nvSpPr>
          <p:cNvPr id="26631" name="Rectangle 7"/>
          <p:cNvSpPr>
            <a:spLocks noChangeArrowheads="1"/>
          </p:cNvSpPr>
          <p:nvPr/>
        </p:nvSpPr>
        <p:spPr bwMode="auto">
          <a:xfrm>
            <a:off x="6299200" y="3794125"/>
            <a:ext cx="1368425" cy="649288"/>
          </a:xfrm>
          <a:prstGeom prst="rect">
            <a:avLst/>
          </a:prstGeom>
          <a:solidFill>
            <a:schemeClr val="bg1"/>
          </a:solidFill>
          <a:ln w="9525">
            <a:solidFill>
              <a:schemeClr val="tx1"/>
            </a:solidFill>
            <a:miter lim="800000"/>
            <a:headEnd/>
            <a:tailEnd/>
          </a:ln>
        </p:spPr>
        <p:txBody>
          <a:bodyPr wrap="none" anchor="ctr"/>
          <a:lstStyle/>
          <a:p>
            <a:pPr algn="ctr"/>
            <a:r>
              <a:rPr lang="ja-JP" altLang="en-US"/>
              <a:t>業務改革の</a:t>
            </a:r>
          </a:p>
          <a:p>
            <a:pPr algn="ctr"/>
            <a:r>
              <a:rPr lang="ja-JP" altLang="en-US"/>
              <a:t>効果を期待</a:t>
            </a:r>
          </a:p>
        </p:txBody>
      </p:sp>
      <p:sp>
        <p:nvSpPr>
          <p:cNvPr id="26632" name="Rectangle 8"/>
          <p:cNvSpPr>
            <a:spLocks noChangeArrowheads="1"/>
          </p:cNvSpPr>
          <p:nvPr/>
        </p:nvSpPr>
        <p:spPr bwMode="auto">
          <a:xfrm>
            <a:off x="6299200" y="4802188"/>
            <a:ext cx="1368425" cy="649287"/>
          </a:xfrm>
          <a:prstGeom prst="rect">
            <a:avLst/>
          </a:prstGeom>
          <a:solidFill>
            <a:schemeClr val="bg1"/>
          </a:solidFill>
          <a:ln w="19050">
            <a:solidFill>
              <a:srgbClr val="FF3300"/>
            </a:solidFill>
            <a:miter lim="800000"/>
            <a:headEnd/>
            <a:tailEnd/>
          </a:ln>
        </p:spPr>
        <p:txBody>
          <a:bodyPr wrap="none" anchor="ctr"/>
          <a:lstStyle/>
          <a:p>
            <a:pPr algn="ctr"/>
            <a:r>
              <a:rPr lang="ja-JP" altLang="en-US"/>
              <a:t>現場の</a:t>
            </a:r>
          </a:p>
          <a:p>
            <a:pPr algn="ctr"/>
            <a:r>
              <a:rPr lang="ja-JP" altLang="en-US"/>
              <a:t>改革意欲不足</a:t>
            </a:r>
          </a:p>
        </p:txBody>
      </p:sp>
      <p:sp>
        <p:nvSpPr>
          <p:cNvPr id="26633" name="Rectangle 9"/>
          <p:cNvSpPr>
            <a:spLocks noChangeArrowheads="1"/>
          </p:cNvSpPr>
          <p:nvPr/>
        </p:nvSpPr>
        <p:spPr bwMode="auto">
          <a:xfrm>
            <a:off x="4356100" y="4802188"/>
            <a:ext cx="1368425" cy="649287"/>
          </a:xfrm>
          <a:prstGeom prst="rect">
            <a:avLst/>
          </a:prstGeom>
          <a:solidFill>
            <a:schemeClr val="bg1"/>
          </a:solidFill>
          <a:ln w="28575">
            <a:solidFill>
              <a:srgbClr val="FF3300"/>
            </a:solidFill>
            <a:miter lim="800000"/>
            <a:headEnd/>
            <a:tailEnd/>
          </a:ln>
        </p:spPr>
        <p:txBody>
          <a:bodyPr wrap="none" anchor="ctr"/>
          <a:lstStyle/>
          <a:p>
            <a:pPr algn="ctr"/>
            <a:r>
              <a:rPr lang="en-US" altLang="ja-JP"/>
              <a:t>IT</a:t>
            </a:r>
            <a:r>
              <a:rPr lang="ja-JP" altLang="en-US"/>
              <a:t>機能の</a:t>
            </a:r>
          </a:p>
          <a:p>
            <a:pPr algn="ctr"/>
            <a:r>
              <a:rPr lang="ja-JP" altLang="en-US"/>
              <a:t>活用不十分</a:t>
            </a:r>
          </a:p>
        </p:txBody>
      </p:sp>
      <p:sp>
        <p:nvSpPr>
          <p:cNvPr id="26634" name="Rectangle 10"/>
          <p:cNvSpPr>
            <a:spLocks noChangeArrowheads="1"/>
          </p:cNvSpPr>
          <p:nvPr/>
        </p:nvSpPr>
        <p:spPr bwMode="auto">
          <a:xfrm>
            <a:off x="2454275" y="4802188"/>
            <a:ext cx="1368425" cy="649287"/>
          </a:xfrm>
          <a:prstGeom prst="rect">
            <a:avLst/>
          </a:prstGeom>
          <a:solidFill>
            <a:schemeClr val="bg1"/>
          </a:solidFill>
          <a:ln w="57150">
            <a:solidFill>
              <a:srgbClr val="FF3300"/>
            </a:solidFill>
            <a:miter lim="800000"/>
            <a:headEnd/>
            <a:tailEnd/>
          </a:ln>
        </p:spPr>
        <p:txBody>
          <a:bodyPr wrap="none" anchor="ctr"/>
          <a:lstStyle/>
          <a:p>
            <a:pPr algn="ctr"/>
            <a:r>
              <a:rPr lang="ja-JP" altLang="en-US"/>
              <a:t>期待効果</a:t>
            </a:r>
          </a:p>
          <a:p>
            <a:pPr algn="ctr"/>
            <a:r>
              <a:rPr lang="ja-JP" altLang="en-US"/>
              <a:t>実現せず！</a:t>
            </a:r>
          </a:p>
        </p:txBody>
      </p:sp>
      <p:sp>
        <p:nvSpPr>
          <p:cNvPr id="26635" name="AutoShape 11"/>
          <p:cNvSpPr>
            <a:spLocks noChangeArrowheads="1"/>
          </p:cNvSpPr>
          <p:nvPr/>
        </p:nvSpPr>
        <p:spPr bwMode="auto">
          <a:xfrm>
            <a:off x="7812088" y="4010025"/>
            <a:ext cx="576262" cy="1223963"/>
          </a:xfrm>
          <a:prstGeom prst="curvedLeftArrow">
            <a:avLst>
              <a:gd name="adj1" fmla="val 42479"/>
              <a:gd name="adj2" fmla="val 84959"/>
              <a:gd name="adj3" fmla="val 33333"/>
            </a:avLst>
          </a:prstGeom>
          <a:solidFill>
            <a:schemeClr val="accent1"/>
          </a:solidFill>
          <a:ln w="9525">
            <a:solidFill>
              <a:schemeClr val="tx1"/>
            </a:solidFill>
            <a:miter lim="800000"/>
            <a:headEnd/>
            <a:tailEnd/>
          </a:ln>
        </p:spPr>
        <p:txBody>
          <a:bodyPr wrap="none" anchor="ctr"/>
          <a:lstStyle/>
          <a:p>
            <a:endParaRPr lang="ja-JP" altLang="en-US"/>
          </a:p>
        </p:txBody>
      </p:sp>
      <p:sp>
        <p:nvSpPr>
          <p:cNvPr id="26636" name="AutoShape 12"/>
          <p:cNvSpPr>
            <a:spLocks noChangeArrowheads="1"/>
          </p:cNvSpPr>
          <p:nvPr/>
        </p:nvSpPr>
        <p:spPr bwMode="auto">
          <a:xfrm>
            <a:off x="2051050" y="3938588"/>
            <a:ext cx="360363" cy="360362"/>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6637" name="AutoShape 13"/>
          <p:cNvSpPr>
            <a:spLocks noChangeArrowheads="1"/>
          </p:cNvSpPr>
          <p:nvPr/>
        </p:nvSpPr>
        <p:spPr bwMode="auto">
          <a:xfrm>
            <a:off x="3924300" y="3938588"/>
            <a:ext cx="360363" cy="360362"/>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6638" name="AutoShape 14"/>
          <p:cNvSpPr>
            <a:spLocks noChangeArrowheads="1"/>
          </p:cNvSpPr>
          <p:nvPr/>
        </p:nvSpPr>
        <p:spPr bwMode="auto">
          <a:xfrm>
            <a:off x="5797550" y="3938588"/>
            <a:ext cx="360363" cy="360362"/>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26639" name="AutoShape 15"/>
          <p:cNvSpPr>
            <a:spLocks noChangeArrowheads="1"/>
          </p:cNvSpPr>
          <p:nvPr/>
        </p:nvSpPr>
        <p:spPr bwMode="auto">
          <a:xfrm flipH="1">
            <a:off x="5795963" y="4873625"/>
            <a:ext cx="360362" cy="360363"/>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26640" name="AutoShape 16"/>
          <p:cNvSpPr>
            <a:spLocks noChangeArrowheads="1"/>
          </p:cNvSpPr>
          <p:nvPr/>
        </p:nvSpPr>
        <p:spPr bwMode="auto">
          <a:xfrm flipH="1">
            <a:off x="3851275" y="4873625"/>
            <a:ext cx="360363" cy="360363"/>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pic>
        <p:nvPicPr>
          <p:cNvPr id="26641" name="Picture 19" descr="j0282743"/>
          <p:cNvPicPr>
            <a:picLocks noChangeAspect="1" noChangeArrowheads="1" noCrop="1"/>
          </p:cNvPicPr>
          <p:nvPr/>
        </p:nvPicPr>
        <p:blipFill>
          <a:blip r:embed="rId3"/>
          <a:srcRect/>
          <a:stretch>
            <a:fillRect/>
          </a:stretch>
        </p:blipFill>
        <p:spPr bwMode="auto">
          <a:xfrm flipH="1">
            <a:off x="2339975" y="5522913"/>
            <a:ext cx="1219200" cy="1219200"/>
          </a:xfrm>
          <a:prstGeom prst="rect">
            <a:avLst/>
          </a:prstGeom>
          <a:noFill/>
          <a:ln w="9525">
            <a:noFill/>
            <a:miter lim="800000"/>
            <a:headEnd/>
            <a:tailEnd/>
          </a:ln>
        </p:spPr>
      </p:pic>
      <p:sp>
        <p:nvSpPr>
          <p:cNvPr id="26642" name="AutoShape 20"/>
          <p:cNvSpPr>
            <a:spLocks noChangeArrowheads="1"/>
          </p:cNvSpPr>
          <p:nvPr/>
        </p:nvSpPr>
        <p:spPr bwMode="auto">
          <a:xfrm>
            <a:off x="250825" y="5162550"/>
            <a:ext cx="1727200" cy="1081088"/>
          </a:xfrm>
          <a:prstGeom prst="wedgeRoundRectCallout">
            <a:avLst>
              <a:gd name="adj1" fmla="val 71968"/>
              <a:gd name="adj2" fmla="val 22981"/>
              <a:gd name="adj3" fmla="val 16667"/>
            </a:avLst>
          </a:prstGeom>
          <a:solidFill>
            <a:srgbClr val="FFFF66"/>
          </a:solidFill>
          <a:ln w="9525">
            <a:solidFill>
              <a:schemeClr val="tx1"/>
            </a:solidFill>
            <a:miter lim="800000"/>
            <a:headEnd/>
            <a:tailEnd/>
          </a:ln>
        </p:spPr>
        <p:txBody>
          <a:bodyPr/>
          <a:lstStyle/>
          <a:p>
            <a:pPr algn="ctr"/>
            <a:r>
              <a:rPr lang="ja-JP" altLang="en-US"/>
              <a:t>ここまで経営から求められるのか？！</a:t>
            </a:r>
          </a:p>
        </p:txBody>
      </p:sp>
      <p:sp>
        <p:nvSpPr>
          <p:cNvPr id="26643" name="正方形/長方形 1"/>
          <p:cNvSpPr>
            <a:spLocks noChangeArrowheads="1"/>
          </p:cNvSpPr>
          <p:nvPr/>
        </p:nvSpPr>
        <p:spPr bwMode="auto">
          <a:xfrm>
            <a:off x="3359150" y="2701925"/>
            <a:ext cx="5597525" cy="338138"/>
          </a:xfrm>
          <a:prstGeom prst="rect">
            <a:avLst/>
          </a:prstGeom>
          <a:noFill/>
          <a:ln w="9525">
            <a:noFill/>
            <a:miter lim="800000"/>
            <a:headEnd/>
            <a:tailEnd/>
          </a:ln>
        </p:spPr>
        <p:txBody>
          <a:bodyPr>
            <a:spAutoFit/>
          </a:bodyPr>
          <a:lstStyle/>
          <a:p>
            <a:pPr lvl="1"/>
            <a:r>
              <a:rPr lang="ja-JP" altLang="en-US" sz="1600"/>
              <a:t>（情報システム学へのいざない　</a:t>
            </a:r>
            <a:r>
              <a:rPr lang="en-US" altLang="ja-JP" sz="1600"/>
              <a:t>p.68</a:t>
            </a:r>
            <a:r>
              <a:rPr lang="ja-JP" altLang="en-US" sz="1600"/>
              <a:t>）内容を要約</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スライド番号プレースホルダー 4"/>
          <p:cNvSpPr>
            <a:spLocks noGrp="1"/>
          </p:cNvSpPr>
          <p:nvPr>
            <p:ph type="sldNum" sz="quarter" idx="11"/>
          </p:nvPr>
        </p:nvSpPr>
        <p:spPr>
          <a:noFill/>
          <a:ln>
            <a:miter lim="800000"/>
            <a:headEnd/>
            <a:tailEnd/>
          </a:ln>
        </p:spPr>
        <p:txBody>
          <a:bodyPr/>
          <a:lstStyle/>
          <a:p>
            <a:fld id="{37F1C1D0-1048-4585-9B5A-EA5C550173B6}" type="slidenum">
              <a:rPr lang="en-US" altLang="ja-JP" smtClean="0">
                <a:ea typeface="ＭＳ Ｐゴシック" charset="-128"/>
              </a:rPr>
              <a:pPr/>
              <a:t>7</a:t>
            </a:fld>
            <a:endParaRPr lang="en-US" altLang="ja-JP" smtClean="0">
              <a:ea typeface="ＭＳ Ｐゴシック" charset="-128"/>
            </a:endParaRPr>
          </a:p>
        </p:txBody>
      </p:sp>
      <p:sp>
        <p:nvSpPr>
          <p:cNvPr id="28674" name="Rectangle 2"/>
          <p:cNvSpPr>
            <a:spLocks noGrp="1" noChangeArrowheads="1"/>
          </p:cNvSpPr>
          <p:nvPr>
            <p:ph type="title"/>
          </p:nvPr>
        </p:nvSpPr>
        <p:spPr>
          <a:xfrm>
            <a:off x="457200" y="673100"/>
            <a:ext cx="8229600" cy="739775"/>
          </a:xfrm>
        </p:spPr>
        <p:txBody>
          <a:bodyPr/>
          <a:lstStyle/>
          <a:p>
            <a:pPr eaLnBrk="1" hangingPunct="1"/>
            <a:r>
              <a:rPr lang="ja-JP" altLang="en-US" sz="3600" smtClean="0"/>
              <a:t>「情報システム部門に求められる能力」</a:t>
            </a:r>
          </a:p>
        </p:txBody>
      </p:sp>
      <p:sp>
        <p:nvSpPr>
          <p:cNvPr id="28675"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ja-JP" altLang="en-US" smtClean="0"/>
              <a:t>企業・組織のビジネスモデル理解力</a:t>
            </a:r>
          </a:p>
          <a:p>
            <a:pPr marL="609600" indent="-609600" eaLnBrk="1" hangingPunct="1">
              <a:buFont typeface="Wingdings" pitchFamily="2" charset="2"/>
              <a:buAutoNum type="arabicPeriod"/>
            </a:pPr>
            <a:r>
              <a:rPr lang="ja-JP" altLang="en-US" smtClean="0"/>
              <a:t>経営ビジョン・経営方針の理解力</a:t>
            </a:r>
          </a:p>
          <a:p>
            <a:pPr marL="609600" indent="-609600" eaLnBrk="1" hangingPunct="1">
              <a:buFont typeface="Wingdings" pitchFamily="2" charset="2"/>
              <a:buAutoNum type="arabicPeriod"/>
            </a:pPr>
            <a:r>
              <a:rPr lang="ja-JP" altLang="en-US" smtClean="0"/>
              <a:t>社内業務の役割・業務プロセスの理解力</a:t>
            </a:r>
          </a:p>
          <a:p>
            <a:pPr marL="609600" indent="-609600" eaLnBrk="1" hangingPunct="1">
              <a:buFont typeface="Wingdings" pitchFamily="2" charset="2"/>
              <a:buAutoNum type="arabicPeriod"/>
            </a:pPr>
            <a:r>
              <a:rPr lang="en-US" altLang="ja-JP" smtClean="0"/>
              <a:t>IT</a:t>
            </a:r>
            <a:r>
              <a:rPr lang="ja-JP" altLang="en-US" smtClean="0"/>
              <a:t>活用と業務プロセス改革の現場指導力</a:t>
            </a:r>
          </a:p>
          <a:p>
            <a:pPr marL="609600" indent="-609600" eaLnBrk="1" hangingPunct="1">
              <a:buFont typeface="Wingdings" pitchFamily="2" charset="2"/>
              <a:buAutoNum type="arabicPeriod"/>
            </a:pPr>
            <a:r>
              <a:rPr lang="ja-JP" altLang="en-US" smtClean="0"/>
              <a:t>幅広い情報システム知識と構築能力</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番号プレースホルダー 4"/>
          <p:cNvSpPr>
            <a:spLocks noGrp="1"/>
          </p:cNvSpPr>
          <p:nvPr>
            <p:ph type="sldNum" sz="quarter" idx="11"/>
          </p:nvPr>
        </p:nvSpPr>
        <p:spPr>
          <a:noFill/>
          <a:ln>
            <a:miter lim="800000"/>
            <a:headEnd/>
            <a:tailEnd/>
          </a:ln>
        </p:spPr>
        <p:txBody>
          <a:bodyPr/>
          <a:lstStyle/>
          <a:p>
            <a:fld id="{8A4D68CD-AF1E-4974-8C9A-127BB47B5E65}" type="slidenum">
              <a:rPr lang="en-US" altLang="ja-JP" smtClean="0">
                <a:ea typeface="ＭＳ Ｐゴシック" charset="-128"/>
              </a:rPr>
              <a:pPr/>
              <a:t>8</a:t>
            </a:fld>
            <a:endParaRPr lang="en-US" altLang="ja-JP" smtClean="0">
              <a:ea typeface="ＭＳ Ｐゴシック" charset="-128"/>
            </a:endParaRPr>
          </a:p>
        </p:txBody>
      </p:sp>
      <p:sp>
        <p:nvSpPr>
          <p:cNvPr id="29698" name="Rectangle 2"/>
          <p:cNvSpPr>
            <a:spLocks noGrp="1" noChangeArrowheads="1"/>
          </p:cNvSpPr>
          <p:nvPr>
            <p:ph type="title"/>
          </p:nvPr>
        </p:nvSpPr>
        <p:spPr/>
        <p:txBody>
          <a:bodyPr/>
          <a:lstStyle/>
          <a:p>
            <a:pPr eaLnBrk="1" hangingPunct="1"/>
            <a:r>
              <a:rPr lang="ja-JP" altLang="en-US" sz="3600" smtClean="0"/>
              <a:t>「企業・組織のビジネスモデル理解力」</a:t>
            </a:r>
          </a:p>
        </p:txBody>
      </p:sp>
      <p:sp>
        <p:nvSpPr>
          <p:cNvPr id="29699" name="Rectangle 3"/>
          <p:cNvSpPr>
            <a:spLocks noGrp="1" noChangeArrowheads="1"/>
          </p:cNvSpPr>
          <p:nvPr>
            <p:ph type="body" idx="1"/>
          </p:nvPr>
        </p:nvSpPr>
        <p:spPr>
          <a:xfrm>
            <a:off x="590550" y="1981200"/>
            <a:ext cx="7653338" cy="4616450"/>
          </a:xfrm>
        </p:spPr>
        <p:txBody>
          <a:bodyPr/>
          <a:lstStyle/>
          <a:p>
            <a:pPr eaLnBrk="1" hangingPunct="1">
              <a:lnSpc>
                <a:spcPct val="80000"/>
              </a:lnSpc>
            </a:pPr>
            <a:r>
              <a:rPr lang="ja-JP" altLang="en-US" sz="2800" smtClean="0"/>
              <a:t>企業の価値を生み出す</a:t>
            </a:r>
            <a:r>
              <a:rPr lang="en-US" altLang="ja-JP" sz="2800" smtClean="0"/>
              <a:t>Value Chain</a:t>
            </a:r>
            <a:r>
              <a:rPr lang="ja-JP" altLang="en-US" sz="2800" smtClean="0"/>
              <a:t>は？</a:t>
            </a:r>
          </a:p>
          <a:p>
            <a:pPr eaLnBrk="1" hangingPunct="1">
              <a:lnSpc>
                <a:spcPct val="80000"/>
              </a:lnSpc>
            </a:pPr>
            <a:r>
              <a:rPr lang="ja-JP" altLang="en-US" sz="2800" smtClean="0"/>
              <a:t>製品・サービスを提供する</a:t>
            </a:r>
            <a:r>
              <a:rPr lang="en-US" altLang="ja-JP" sz="2800" smtClean="0"/>
              <a:t>Supply Chain</a:t>
            </a:r>
            <a:r>
              <a:rPr lang="ja-JP" altLang="en-US" sz="2800" smtClean="0"/>
              <a:t>は？</a:t>
            </a:r>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endParaRPr lang="ja-JP" altLang="en-US" sz="2400" smtClean="0"/>
          </a:p>
          <a:p>
            <a:pPr eaLnBrk="1" hangingPunct="1">
              <a:lnSpc>
                <a:spcPct val="80000"/>
              </a:lnSpc>
              <a:buFont typeface="Wingdings" pitchFamily="2" charset="2"/>
              <a:buNone/>
            </a:pPr>
            <a:r>
              <a:rPr lang="ja-JP" altLang="en-US" sz="2400" smtClean="0"/>
              <a:t>→情報システムを活用した企業活動の全体最適化を実現するには、各部門を跨るプロセスと情報を管理する役割を持つ情報システム部員が、企業活動の全体像をしっかり把握しておくことが必須</a:t>
            </a:r>
          </a:p>
          <a:p>
            <a:pPr eaLnBrk="1" hangingPunct="1">
              <a:lnSpc>
                <a:spcPct val="80000"/>
              </a:lnSpc>
              <a:buFont typeface="Wingdings" pitchFamily="2" charset="2"/>
              <a:buNone/>
            </a:pPr>
            <a:endParaRPr lang="en-US" altLang="ja-JP" sz="2400" smtClean="0"/>
          </a:p>
        </p:txBody>
      </p:sp>
      <p:pic>
        <p:nvPicPr>
          <p:cNvPr id="29700" name="Picture 4" descr="IP11_F02"/>
          <p:cNvPicPr>
            <a:picLocks noChangeAspect="1" noChangeArrowheads="1"/>
          </p:cNvPicPr>
          <p:nvPr/>
        </p:nvPicPr>
        <p:blipFill>
          <a:blip r:embed="rId2"/>
          <a:srcRect/>
          <a:stretch>
            <a:fillRect/>
          </a:stretch>
        </p:blipFill>
        <p:spPr bwMode="auto">
          <a:xfrm>
            <a:off x="6011863" y="2924175"/>
            <a:ext cx="2087562" cy="1673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番号プレースホルダー 4"/>
          <p:cNvSpPr>
            <a:spLocks noGrp="1"/>
          </p:cNvSpPr>
          <p:nvPr>
            <p:ph type="sldNum" sz="quarter" idx="11"/>
          </p:nvPr>
        </p:nvSpPr>
        <p:spPr>
          <a:noFill/>
          <a:ln>
            <a:miter lim="800000"/>
            <a:headEnd/>
            <a:tailEnd/>
          </a:ln>
        </p:spPr>
        <p:txBody>
          <a:bodyPr/>
          <a:lstStyle/>
          <a:p>
            <a:fld id="{8AF242C4-1841-4B24-A4CF-602AAF25AE5E}" type="slidenum">
              <a:rPr lang="en-US" altLang="ja-JP" smtClean="0">
                <a:ea typeface="ＭＳ Ｐゴシック" charset="-128"/>
              </a:rPr>
              <a:pPr/>
              <a:t>9</a:t>
            </a:fld>
            <a:endParaRPr lang="en-US" altLang="ja-JP" smtClean="0">
              <a:ea typeface="ＭＳ Ｐゴシック" charset="-128"/>
            </a:endParaRPr>
          </a:p>
        </p:txBody>
      </p:sp>
      <p:sp>
        <p:nvSpPr>
          <p:cNvPr id="30722" name="Rectangle 2"/>
          <p:cNvSpPr>
            <a:spLocks noGrp="1" noChangeArrowheads="1"/>
          </p:cNvSpPr>
          <p:nvPr>
            <p:ph type="title"/>
          </p:nvPr>
        </p:nvSpPr>
        <p:spPr>
          <a:xfrm>
            <a:off x="395288" y="476250"/>
            <a:ext cx="8229600" cy="1371600"/>
          </a:xfrm>
        </p:spPr>
        <p:txBody>
          <a:bodyPr/>
          <a:lstStyle/>
          <a:p>
            <a:pPr eaLnBrk="1" hangingPunct="1"/>
            <a:r>
              <a:rPr lang="ja-JP" altLang="en-US" sz="3600" smtClean="0"/>
              <a:t>「経営ビジョン・経営方針の理解力」</a:t>
            </a:r>
          </a:p>
        </p:txBody>
      </p:sp>
      <p:sp>
        <p:nvSpPr>
          <p:cNvPr id="30723" name="Rectangle 3"/>
          <p:cNvSpPr>
            <a:spLocks noGrp="1" noChangeArrowheads="1"/>
          </p:cNvSpPr>
          <p:nvPr>
            <p:ph type="body" idx="1"/>
          </p:nvPr>
        </p:nvSpPr>
        <p:spPr>
          <a:xfrm>
            <a:off x="590550" y="1981200"/>
            <a:ext cx="7797800" cy="4327525"/>
          </a:xfrm>
        </p:spPr>
        <p:txBody>
          <a:bodyPr/>
          <a:lstStyle/>
          <a:p>
            <a:pPr eaLnBrk="1" hangingPunct="1">
              <a:lnSpc>
                <a:spcPct val="80000"/>
              </a:lnSpc>
            </a:pPr>
            <a:r>
              <a:rPr lang="ja-JP" altLang="en-US" sz="2800" smtClean="0"/>
              <a:t>自社を同業他社と差別化できる</a:t>
            </a:r>
            <a:r>
              <a:rPr lang="en-US" altLang="ja-JP" sz="2800" smtClean="0"/>
              <a:t>Key Factor</a:t>
            </a:r>
            <a:r>
              <a:rPr lang="ja-JP" altLang="en-US" sz="2800" smtClean="0"/>
              <a:t>は？</a:t>
            </a:r>
          </a:p>
          <a:p>
            <a:pPr eaLnBrk="1" hangingPunct="1">
              <a:lnSpc>
                <a:spcPct val="80000"/>
              </a:lnSpc>
            </a:pPr>
            <a:r>
              <a:rPr lang="ja-JP" altLang="en-US" sz="2800" smtClean="0"/>
              <a:t>現在、一番重視すべき経営課題は？</a:t>
            </a:r>
          </a:p>
          <a:p>
            <a:pPr eaLnBrk="1" hangingPunct="1">
              <a:lnSpc>
                <a:spcPct val="80000"/>
              </a:lnSpc>
              <a:buFont typeface="Wingdings" pitchFamily="2" charset="2"/>
              <a:buNone/>
            </a:pPr>
            <a:endParaRPr lang="ja-JP" altLang="en-US" sz="2800" smtClean="0"/>
          </a:p>
          <a:p>
            <a:pPr eaLnBrk="1" hangingPunct="1">
              <a:lnSpc>
                <a:spcPct val="80000"/>
              </a:lnSpc>
              <a:buFont typeface="Wingdings" pitchFamily="2" charset="2"/>
              <a:buNone/>
            </a:pPr>
            <a:endParaRPr lang="ja-JP" altLang="en-US" sz="1800" smtClean="0"/>
          </a:p>
          <a:p>
            <a:pPr eaLnBrk="1" hangingPunct="1">
              <a:lnSpc>
                <a:spcPct val="80000"/>
              </a:lnSpc>
              <a:buFont typeface="Wingdings" pitchFamily="2" charset="2"/>
              <a:buNone/>
            </a:pPr>
            <a:endParaRPr lang="ja-JP" altLang="en-US" sz="1800" smtClean="0"/>
          </a:p>
          <a:p>
            <a:pPr eaLnBrk="1" hangingPunct="1">
              <a:lnSpc>
                <a:spcPct val="80000"/>
              </a:lnSpc>
              <a:buFont typeface="Wingdings" pitchFamily="2" charset="2"/>
              <a:buNone/>
            </a:pPr>
            <a:endParaRPr lang="ja-JP" altLang="en-US" sz="1800" smtClean="0"/>
          </a:p>
          <a:p>
            <a:pPr eaLnBrk="1" hangingPunct="1">
              <a:lnSpc>
                <a:spcPct val="80000"/>
              </a:lnSpc>
              <a:buFont typeface="Wingdings" pitchFamily="2" charset="2"/>
              <a:buNone/>
            </a:pPr>
            <a:endParaRPr lang="ja-JP" altLang="en-US" sz="1800" smtClean="0"/>
          </a:p>
          <a:p>
            <a:pPr eaLnBrk="1" hangingPunct="1">
              <a:lnSpc>
                <a:spcPct val="80000"/>
              </a:lnSpc>
              <a:buFont typeface="Wingdings" pitchFamily="2" charset="2"/>
              <a:buNone/>
            </a:pPr>
            <a:endParaRPr lang="ja-JP" altLang="en-US" sz="1800" smtClean="0"/>
          </a:p>
          <a:p>
            <a:pPr eaLnBrk="1" hangingPunct="1">
              <a:lnSpc>
                <a:spcPct val="80000"/>
              </a:lnSpc>
              <a:buFont typeface="Wingdings" pitchFamily="2" charset="2"/>
              <a:buNone/>
            </a:pPr>
            <a:r>
              <a:rPr lang="ja-JP" altLang="en-US" sz="2400" smtClean="0"/>
              <a:t>→ユーザ部門からの多様な要望・意見の交通整理と実現の優先度付けを行い、現在の経営方針との整合性を図っていくことは、情報システム部門の重要な役目。</a:t>
            </a:r>
          </a:p>
          <a:p>
            <a:pPr eaLnBrk="1" hangingPunct="1">
              <a:lnSpc>
                <a:spcPct val="80000"/>
              </a:lnSpc>
              <a:buFont typeface="Wingdings" pitchFamily="2" charset="2"/>
              <a:buNone/>
            </a:pPr>
            <a:r>
              <a:rPr lang="ja-JP" altLang="en-US" sz="2400" smtClean="0"/>
              <a:t>　　そのためには、情報システム部員が、経営ビジョンや現在の経営課題をしっかり理解しておくことが必須</a:t>
            </a:r>
          </a:p>
        </p:txBody>
      </p:sp>
      <p:pic>
        <p:nvPicPr>
          <p:cNvPr id="30724" name="Picture 5" descr="IP11_E36"/>
          <p:cNvPicPr>
            <a:picLocks noChangeAspect="1" noChangeArrowheads="1"/>
          </p:cNvPicPr>
          <p:nvPr/>
        </p:nvPicPr>
        <p:blipFill>
          <a:blip r:embed="rId2"/>
          <a:srcRect/>
          <a:stretch>
            <a:fillRect/>
          </a:stretch>
        </p:blipFill>
        <p:spPr bwMode="auto">
          <a:xfrm>
            <a:off x="6659563" y="2492375"/>
            <a:ext cx="1681162" cy="1871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0</TotalTime>
  <Words>1207</Words>
  <Application>Microsoft Office PowerPoint</Application>
  <PresentationFormat>画面に合わせる (4:3)</PresentationFormat>
  <Paragraphs>164</Paragraphs>
  <Slides>12</Slides>
  <Notes>6</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Pixel</vt:lpstr>
      <vt:lpstr>企業内のＩＴ人材は 社内コンサルタントを目指せ</vt:lpstr>
      <vt:lpstr>「情報システムの定義」</vt:lpstr>
      <vt:lpstr>「情報システムの利用目的のシフト」</vt:lpstr>
      <vt:lpstr>「情報システム利用目的の変化」</vt:lpstr>
      <vt:lpstr>「情報システム利用目的の変化」</vt:lpstr>
      <vt:lpstr>「情報システム部門の責務拡大」</vt:lpstr>
      <vt:lpstr>「情報システム部門に求められる能力」</vt:lpstr>
      <vt:lpstr>「企業・組織のビジネスモデル理解力」</vt:lpstr>
      <vt:lpstr>「経営ビジョン・経営方針の理解力」</vt:lpstr>
      <vt:lpstr>「社内業務の役割・業務プロセスの理解力」</vt:lpstr>
      <vt:lpstr>「IT活用と業務改革の現場指導力」</vt:lpstr>
      <vt:lpstr>「理想の社内ＩＴ人材像とは」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2013-03-19T03:33:45Z</dcterms:created>
  <dcterms:modified xsi:type="dcterms:W3CDTF">2013-03-19T03:33:56Z</dcterms:modified>
</cp:coreProperties>
</file>