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95" r:id="rId4"/>
    <p:sldId id="297" r:id="rId5"/>
    <p:sldId id="299" r:id="rId6"/>
    <p:sldId id="301" r:id="rId7"/>
    <p:sldId id="304" r:id="rId8"/>
    <p:sldId id="305" r:id="rId9"/>
    <p:sldId id="306" r:id="rId10"/>
    <p:sldId id="307" r:id="rId11"/>
    <p:sldId id="308" r:id="rId12"/>
    <p:sldId id="285" r:id="rId13"/>
    <p:sldId id="303" r:id="rId14"/>
    <p:sldId id="271" r:id="rId15"/>
    <p:sldId id="310" r:id="rId16"/>
    <p:sldId id="275" r:id="rId17"/>
    <p:sldId id="311" r:id="rId18"/>
    <p:sldId id="316" r:id="rId19"/>
    <p:sldId id="312" r:id="rId20"/>
    <p:sldId id="315" r:id="rId21"/>
    <p:sldId id="278" r:id="rId22"/>
    <p:sldId id="266" r:id="rId23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9" autoAdjust="0"/>
    <p:restoredTop sz="94660"/>
  </p:normalViewPr>
  <p:slideViewPr>
    <p:cSldViewPr>
      <p:cViewPr varScale="1">
        <p:scale>
          <a:sx n="85" d="100"/>
          <a:sy n="85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874" y="-7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258"/>
            <a:ext cx="3076036" cy="511731"/>
          </a:xfrm>
          <a:prstGeom prst="rect">
            <a:avLst/>
          </a:prstGeom>
        </p:spPr>
        <p:txBody>
          <a:bodyPr vert="horz" lIns="93900" tIns="46950" rIns="93900" bIns="469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626" y="9721258"/>
            <a:ext cx="3076036" cy="511731"/>
          </a:xfrm>
          <a:prstGeom prst="rect">
            <a:avLst/>
          </a:prstGeom>
        </p:spPr>
        <p:txBody>
          <a:bodyPr vert="horz" lIns="93900" tIns="46950" rIns="93900" bIns="469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C20CEAB-9CF4-4A6B-AE2C-9C59245E42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6" name="ヘッダー プレースホルダ 5"/>
          <p:cNvSpPr>
            <a:spLocks noGrp="1"/>
          </p:cNvSpPr>
          <p:nvPr>
            <p:ph type="hdr" sz="quarter"/>
          </p:nvPr>
        </p:nvSpPr>
        <p:spPr>
          <a:xfrm>
            <a:off x="741338" y="148754"/>
            <a:ext cx="5904656" cy="724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r"/>
            <a:r>
              <a:rPr lang="ja-JP" altLang="en-US" dirty="0" smtClean="0"/>
              <a:t>情報システム学会　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回「私の主張」の</a:t>
            </a:r>
            <a:r>
              <a:rPr lang="ja-JP" altLang="en-US" dirty="0" smtClean="0"/>
              <a:t>会 資料</a:t>
            </a:r>
            <a:endParaRPr lang="ja-JP" altLang="en-US" dirty="0" smtClean="0"/>
          </a:p>
          <a:p>
            <a:pPr algn="r"/>
            <a:r>
              <a:rPr lang="ja-JP" altLang="en-US" dirty="0" smtClean="0"/>
              <a:t>機能記述技法の提案</a:t>
            </a:r>
          </a:p>
          <a:p>
            <a:pPr algn="r"/>
            <a:r>
              <a:rPr lang="ja-JP" altLang="en-US" dirty="0" smtClean="0"/>
              <a:t>～ソフトウェア産業の３Ｋ化阻止のために～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242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036" cy="511731"/>
          </a:xfrm>
          <a:prstGeom prst="rect">
            <a:avLst/>
          </a:prstGeom>
        </p:spPr>
        <p:txBody>
          <a:bodyPr vert="horz" lIns="99036" tIns="49518" rIns="99036" bIns="495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626" y="1"/>
            <a:ext cx="3076036" cy="511731"/>
          </a:xfrm>
          <a:prstGeom prst="rect">
            <a:avLst/>
          </a:prstGeom>
        </p:spPr>
        <p:txBody>
          <a:bodyPr vert="horz" lIns="99036" tIns="49518" rIns="99036" bIns="495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DB0E098-EEAA-41E4-8B47-DF102A74B9E4}" type="datetimeFigureOut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6" tIns="49518" rIns="99036" bIns="4951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03" y="4862254"/>
            <a:ext cx="5680096" cy="4605575"/>
          </a:xfrm>
          <a:prstGeom prst="rect">
            <a:avLst/>
          </a:prstGeom>
        </p:spPr>
        <p:txBody>
          <a:bodyPr vert="horz" lIns="99036" tIns="49518" rIns="99036" bIns="4951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258"/>
            <a:ext cx="3076036" cy="511731"/>
          </a:xfrm>
          <a:prstGeom prst="rect">
            <a:avLst/>
          </a:prstGeom>
        </p:spPr>
        <p:txBody>
          <a:bodyPr vert="horz" lIns="99036" tIns="49518" rIns="99036" bIns="495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626" y="9721258"/>
            <a:ext cx="3076036" cy="511731"/>
          </a:xfrm>
          <a:prstGeom prst="rect">
            <a:avLst/>
          </a:prstGeom>
        </p:spPr>
        <p:txBody>
          <a:bodyPr vert="horz" lIns="99036" tIns="49518" rIns="99036" bIns="495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FD40AEE-53BC-48E8-A105-92C4F9BDF3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3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>
              <a:latin typeface="+mn-lt"/>
              <a:ea typeface="+mn-ea"/>
            </a:endParaRPr>
          </a:p>
        </p:txBody>
      </p:sp>
      <p:sp>
        <p:nvSpPr>
          <p:cNvPr id="5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dirty="0"/>
          </a:p>
        </p:txBody>
      </p:sp>
      <p:grpSp>
        <p:nvGrpSpPr>
          <p:cNvPr id="6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7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latin typeface="+mn-lt"/>
                <a:ea typeface="+mn-ea"/>
              </a:endParaRPr>
            </a:p>
          </p:txBody>
        </p:sp>
        <p:sp>
          <p:nvSpPr>
            <p:cNvPr id="8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latin typeface="+mn-lt"/>
                <a:ea typeface="+mn-ea"/>
              </a:endParaRPr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2FDE-087E-4F85-97A3-2AD18263C769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247AD-0857-4A97-BA59-930CEADFAB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9FF4C-E572-4769-A18D-AAD5737B87B6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6052-414C-46C8-90AF-07366F334A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2677-ABE4-47AE-B290-16974FA5BC46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C06F-CF99-49A8-A5AD-0D1B44FE80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88183206-7374-47C4-90D4-371BCE7FCBB6}" type="datetime1">
              <a:rPr lang="ja-JP" altLang="en-US"/>
              <a:pPr>
                <a:defRPr/>
              </a:pPr>
              <a:t>2012/12/4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FF04BA85-210E-4CB1-9196-79F214E3C2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D09BC-DAA8-4067-BBA0-0E01E742B972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C23BE-C7FB-48A8-B991-0A9F965A16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>
              <a:latin typeface="+mn-lt"/>
              <a:ea typeface="+mn-ea"/>
            </a:endParaRPr>
          </a:p>
        </p:txBody>
      </p:sp>
      <p:sp>
        <p:nvSpPr>
          <p:cNvPr id="5" name="正方形/長方形 8"/>
          <p:cNvSpPr/>
          <p:nvPr/>
        </p:nvSpPr>
        <p:spPr>
          <a:xfrm>
            <a:off x="-635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/>
          </a:p>
        </p:txBody>
      </p:sp>
      <p:grpSp>
        <p:nvGrpSpPr>
          <p:cNvPr id="6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7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latin typeface="+mn-lt"/>
                <a:ea typeface="+mn-ea"/>
              </a:endParaRPr>
            </a:p>
          </p:txBody>
        </p:sp>
        <p:sp>
          <p:nvSpPr>
            <p:cNvPr id="8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latin typeface="+mn-lt"/>
                <a:ea typeface="+mn-ea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DACBC-B139-4E5F-B3A2-431ECB8F8162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B1E40-6B9C-49A2-856F-B398C7D421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52615-801E-40C0-AEFA-FF6AA88502F7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A865B-F0F4-458F-BD2E-BAEB5E90A2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596B6-5F77-4D3B-AA59-9662956C8F3E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559F4-745B-4443-8312-12A7C87379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DFB0F-E354-465D-8370-0F64F6176404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B0B06-6B79-4B01-BE76-109AF1EC5B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D898A-4703-418A-B395-A517C95D952B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BEF1-92AB-4441-9FB4-3FDB64BD98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F88F-8822-476A-8C26-60182AEFDEA2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B05A-2CCD-43C5-A017-19212B6C1C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rtlCol="0">
            <a:normAutofit/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92D8-61F5-40BC-980F-319A1355C4C4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F9C44-D2C2-40E4-A5D9-8365EA9A55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0" y="0"/>
            <a:ext cx="9072563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2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5001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5192D3D-B626-4704-88AC-0B1355636F3B}" type="datetime1">
              <a:rPr lang="ja-JP" altLang="en-US"/>
              <a:pPr>
                <a:defRPr/>
              </a:pPr>
              <a:t>2012/12/4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A6C805-A186-4277-BF41-E24A7C60BF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7" r:id="rId2"/>
    <p:sldLayoutId id="2147483909" r:id="rId3"/>
    <p:sldLayoutId id="2147483906" r:id="rId4"/>
    <p:sldLayoutId id="2147483905" r:id="rId5"/>
    <p:sldLayoutId id="2147483904" r:id="rId6"/>
    <p:sldLayoutId id="2147483903" r:id="rId7"/>
    <p:sldLayoutId id="2147483902" r:id="rId8"/>
    <p:sldLayoutId id="2147483901" r:id="rId9"/>
    <p:sldLayoutId id="2147483900" r:id="rId10"/>
    <p:sldLayoutId id="2147483899" r:id="rId11"/>
    <p:sldLayoutId id="214748391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26285"/>
        </a:buClr>
        <a:buSzPct val="60000"/>
        <a:buFont typeface="Wingdings" pitchFamily="2" charset="2"/>
        <a:buChar char="u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98995"/>
        </a:buClr>
        <a:buSzPct val="55000"/>
        <a:buFont typeface="Wingdings" pitchFamily="2" charset="2"/>
        <a:buChar char="u"/>
        <a:defRPr kumimoji="1"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06351"/>
        </a:buClr>
        <a:buSzPct val="55000"/>
        <a:buFont typeface="Wingdings" pitchFamily="2" charset="2"/>
        <a:buChar char="u"/>
        <a:defRPr kumimoji="1"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08B7E"/>
        </a:buClr>
        <a:buSzPct val="50000"/>
        <a:buFont typeface="Wingdings" pitchFamily="2" charset="2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B8B69"/>
        </a:buClr>
        <a:buSzPct val="45000"/>
        <a:buFont typeface="Wingdings" pitchFamily="2" charset="2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ctrTitle"/>
          </p:nvPr>
        </p:nvSpPr>
        <p:spPr bwMode="auto">
          <a:xfrm>
            <a:off x="684213" y="1493838"/>
            <a:ext cx="7772400" cy="11112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/>
            <a:r>
              <a:rPr lang="ja-JP" altLang="en-US" sz="4800" dirty="0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機能記述技法の提案</a:t>
            </a:r>
          </a:p>
        </p:txBody>
      </p:sp>
      <p:sp>
        <p:nvSpPr>
          <p:cNvPr id="16386" name="サブタイトル 2"/>
          <p:cNvSpPr>
            <a:spLocks noGrp="1"/>
          </p:cNvSpPr>
          <p:nvPr>
            <p:ph type="subTitle" idx="1"/>
          </p:nvPr>
        </p:nvSpPr>
        <p:spPr>
          <a:xfrm>
            <a:off x="684213" y="2781300"/>
            <a:ext cx="7704137" cy="792163"/>
          </a:xfrm>
        </p:spPr>
        <p:txBody>
          <a:bodyPr/>
          <a:lstStyle/>
          <a:p>
            <a:r>
              <a:rPr lang="ja-JP" altLang="en-US" i="1" dirty="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～ソフトウェア産業の３Ｋ化阻止のために～</a:t>
            </a:r>
          </a:p>
        </p:txBody>
      </p:sp>
      <p:sp>
        <p:nvSpPr>
          <p:cNvPr id="16387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E0C1B2-862E-48A0-8A69-9BD23BCCE469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sz="2000"/>
          </a:p>
        </p:txBody>
      </p:sp>
      <p:sp>
        <p:nvSpPr>
          <p:cNvPr id="16388" name="テキスト ボックス 3"/>
          <p:cNvSpPr txBox="1">
            <a:spLocks noChangeArrowheads="1"/>
          </p:cNvSpPr>
          <p:nvPr/>
        </p:nvSpPr>
        <p:spPr bwMode="auto">
          <a:xfrm>
            <a:off x="1187450" y="3716338"/>
            <a:ext cx="6985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>
                <a:latin typeface="ＭＳ Ｐゴシック" charset="-128"/>
              </a:rPr>
              <a:t>２０１２年１１月１０日</a:t>
            </a:r>
            <a:r>
              <a:rPr lang="en-US" altLang="ja-JP" sz="3200">
                <a:latin typeface="ＭＳ Ｐゴシック" charset="-128"/>
              </a:rPr>
              <a:t/>
            </a:r>
            <a:br>
              <a:rPr lang="en-US" altLang="ja-JP" sz="3200">
                <a:latin typeface="ＭＳ Ｐゴシック" charset="-128"/>
              </a:rPr>
            </a:br>
            <a:r>
              <a:rPr lang="ja-JP" altLang="en-US" sz="2000">
                <a:latin typeface="ＭＳ Ｐゴシック" charset="-128"/>
              </a:rPr>
              <a:t>歴史をエンジニアリングする</a:t>
            </a:r>
            <a:r>
              <a:rPr lang="ja-JP" altLang="en-US" sz="2800">
                <a:latin typeface="ＭＳ Ｐゴシック" charset="-128"/>
              </a:rPr>
              <a:t>歴史工房</a:t>
            </a:r>
            <a:r>
              <a:rPr lang="ja-JP" altLang="en-US" sz="3200">
                <a:latin typeface="ＭＳ Ｐゴシック" charset="-128"/>
              </a:rPr>
              <a:t>　</a:t>
            </a:r>
            <a:endParaRPr lang="en-US" altLang="ja-JP" sz="3200">
              <a:latin typeface="ＭＳ Ｐゴシック" charset="-128"/>
            </a:endParaRPr>
          </a:p>
          <a:p>
            <a:pPr algn="ctr"/>
            <a:r>
              <a:rPr lang="ja-JP" altLang="en-US" sz="3200">
                <a:latin typeface="ＭＳ Ｐゴシック" charset="-128"/>
              </a:rPr>
              <a:t>明智憲三郎</a:t>
            </a:r>
            <a:endParaRPr lang="en-US" altLang="ja-JP" sz="3200">
              <a:latin typeface="ＭＳ Ｐゴシック" charset="-128"/>
            </a:endParaRPr>
          </a:p>
          <a:p>
            <a:pPr algn="ctr"/>
            <a:endParaRPr lang="en-US" altLang="ja-JP" sz="800">
              <a:latin typeface="ＭＳ Ｐゴシック" charset="-128"/>
            </a:endParaRPr>
          </a:p>
          <a:p>
            <a:r>
              <a:rPr lang="ja-JP" altLang="en-US" b="1">
                <a:latin typeface="ＭＳ Ｐゴシック" charset="-128"/>
              </a:rPr>
              <a:t>　　　　　　　　</a:t>
            </a:r>
            <a:r>
              <a:rPr lang="ja-JP" altLang="en-US">
                <a:latin typeface="ＭＳ Ｐゴシック" charset="-128"/>
              </a:rPr>
              <a:t>ブログ「明智憲三郎的世界　天下布文！」</a:t>
            </a:r>
            <a:endParaRPr lang="en-US" altLang="ja-JP">
              <a:latin typeface="ＭＳ Ｐゴシック" charset="-128"/>
            </a:endParaRPr>
          </a:p>
          <a:p>
            <a:r>
              <a:rPr lang="ja-JP" altLang="en-US">
                <a:latin typeface="ＭＳ Ｐゴシック" charset="-128"/>
              </a:rPr>
              <a:t>　　　　　　　　Ｆａｃｅｂｏｏｋ「本能寺の変　四二七年目の真実」</a:t>
            </a:r>
          </a:p>
        </p:txBody>
      </p:sp>
      <p:sp>
        <p:nvSpPr>
          <p:cNvPr id="16389" name="テキスト ボックス 5"/>
          <p:cNvSpPr txBox="1">
            <a:spLocks noChangeArrowheads="1"/>
          </p:cNvSpPr>
          <p:nvPr/>
        </p:nvSpPr>
        <p:spPr bwMode="auto">
          <a:xfrm>
            <a:off x="611188" y="1009650"/>
            <a:ext cx="669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>
                <a:latin typeface="ＭＳ Ｐゴシック" charset="-128"/>
              </a:rPr>
              <a:t>情報システム学会　第一回「私の主張」の会発表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 bwMode="auto">
          <a:xfrm>
            <a:off x="457200" y="404813"/>
            <a:ext cx="8229600" cy="7207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ja-JP" altLang="en-US" sz="3200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２．３　認識されていない理由</a:t>
            </a:r>
          </a:p>
        </p:txBody>
      </p:sp>
      <p:sp>
        <p:nvSpPr>
          <p:cNvPr id="25602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77B765-E4B1-4D39-B075-6E755355C6E4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11188" y="1177925"/>
            <a:ext cx="8229600" cy="47720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tint val="75000"/>
                </a:schemeClr>
              </a:buClr>
              <a:buSzPct val="55000"/>
              <a:buFont typeface="Wingdings"/>
              <a:buChar char="u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SzPct val="55000"/>
              <a:buFont typeface="Wingdings"/>
              <a:buChar char="u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50000"/>
              <a:buFont typeface="Wingdings"/>
              <a:buChar char="u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5">
                  <a:shade val="75000"/>
                </a:schemeClr>
              </a:buClr>
              <a:buSzPct val="45000"/>
              <a:buFont typeface="Wingdings"/>
              <a:buChar char="u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6">
                  <a:shade val="75000"/>
                </a:schemeClr>
              </a:buClr>
              <a:buSzPct val="60000"/>
              <a:buFont typeface="Wingdings"/>
              <a:buChar char="u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/>
              <a:buChar char="u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tx2">
                  <a:tint val="50000"/>
                </a:schemeClr>
              </a:buClr>
              <a:buSzPct val="50000"/>
              <a:buFont typeface="Wingdings"/>
              <a:buChar char="u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50000"/>
              <a:buFont typeface="Wingdings"/>
              <a:buChar char="u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●機能の定義が認識されていない理由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１．仕様、機能、処理の認識があいまい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　　（外部／内部、基本／詳細の混用も）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２．定義の仕方の教科書がない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３．欧米では「機能とはｙ＝ｆ（ｘ）」が自明（？）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●機能の構造化が認識されていない理由</a:t>
            </a:r>
            <a:endParaRPr lang="en-US" altLang="ja-JP" sz="28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１．構造化が下流（プログラム）を対象</a:t>
            </a:r>
            <a:endParaRPr lang="en-US" altLang="ja-JP" sz="28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２．構造の作り方の教科書がない</a:t>
            </a:r>
            <a:endParaRPr lang="en-US" altLang="ja-JP" sz="28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３．欧米で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は学校教育で「文書</a:t>
            </a: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の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構造化」（？）</a:t>
            </a:r>
            <a:endParaRPr lang="en-US" altLang="ja-JP" sz="28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8229600" cy="2433637"/>
          </a:xfrm>
        </p:spPr>
        <p:txBody>
          <a:bodyPr vert="horz"/>
          <a:lstStyle/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●文書化を軽視する文化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　行間を読め！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　資料ばかり書いてないでプログラムを作れ！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　文書化はソフトウェア技術者の仕事ではない！</a:t>
            </a:r>
          </a:p>
        </p:txBody>
      </p:sp>
      <p:sp>
        <p:nvSpPr>
          <p:cNvPr id="26626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3E2721-2D75-4737-854C-5CD2C4D56DB3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ja-JP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625475" y="3500438"/>
            <a:ext cx="74898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ＭＳ Ｐゴシック" charset="-128"/>
              </a:rPr>
              <a:t>【</a:t>
            </a:r>
            <a:r>
              <a:rPr lang="ja-JP" altLang="en-US" sz="2800">
                <a:latin typeface="ＭＳ Ｐゴシック" charset="-128"/>
              </a:rPr>
              <a:t>私の主張</a:t>
            </a:r>
            <a:r>
              <a:rPr lang="en-US" altLang="ja-JP" sz="2800">
                <a:latin typeface="ＭＳ Ｐゴシック" charset="-128"/>
              </a:rPr>
              <a:t>】</a:t>
            </a:r>
          </a:p>
          <a:p>
            <a:r>
              <a:rPr lang="ja-JP" altLang="en-US" sz="2800">
                <a:latin typeface="ＭＳ Ｐゴシック" charset="-128"/>
              </a:rPr>
              <a:t>　文書化技術　</a:t>
            </a:r>
            <a:r>
              <a:rPr lang="ja-JP" altLang="en-US" sz="3600" b="1">
                <a:latin typeface="ＭＳ Ｐゴシック" charset="-128"/>
              </a:rPr>
              <a:t>≠</a:t>
            </a:r>
            <a:r>
              <a:rPr lang="ja-JP" altLang="en-US" sz="2800">
                <a:latin typeface="ＭＳ Ｐゴシック" charset="-128"/>
              </a:rPr>
              <a:t>　日本語文章技術（テニヲハ）　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文書化技術　</a:t>
            </a:r>
            <a:r>
              <a:rPr lang="ja-JP" altLang="en-US" sz="3600" b="1">
                <a:latin typeface="ＭＳ Ｐゴシック" charset="-128"/>
              </a:rPr>
              <a:t>≒</a:t>
            </a:r>
            <a:r>
              <a:rPr lang="ja-JP" altLang="en-US" sz="2800">
                <a:latin typeface="ＭＳ Ｐゴシック" charset="-128"/>
              </a:rPr>
              <a:t>　設計技術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 bwMode="auto">
          <a:xfrm>
            <a:off x="457200" y="549275"/>
            <a:ext cx="8229600" cy="7191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ja-JP" altLang="en-US" sz="2800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その結果、オフショア開発先からの指摘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4050" y="1196975"/>
            <a:ext cx="7845425" cy="1871663"/>
          </a:xfrm>
        </p:spPr>
        <p:txBody>
          <a:bodyPr rtlCol="0">
            <a:normAutofit lnSpcReduction="10000"/>
          </a:bodyPr>
          <a:lstStyle/>
          <a:p>
            <a:pPr marL="0" indent="0" algn="r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＠ＩＴ「いいかげんにして！日本企業」</a:t>
            </a:r>
            <a:endParaRPr lang="en-US" altLang="ja-JP" sz="20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日本人発注者への不満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rgbClr val="C000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u="sng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仕様をまとめる能力が不足</a:t>
            </a:r>
            <a:endParaRPr lang="en-US" altLang="ja-JP" sz="2800" u="sng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が圧倒的に多い。具体的には、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7651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665760-C12F-4D01-8E3C-E396CC6CBBB0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ja-JP" sz="2000"/>
          </a:p>
        </p:txBody>
      </p:sp>
      <p:sp>
        <p:nvSpPr>
          <p:cNvPr id="27652" name="テキスト ボックス 4"/>
          <p:cNvSpPr txBox="1">
            <a:spLocks noChangeArrowheads="1"/>
          </p:cNvSpPr>
          <p:nvPr/>
        </p:nvSpPr>
        <p:spPr bwMode="auto">
          <a:xfrm>
            <a:off x="935038" y="3068638"/>
            <a:ext cx="77406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・要件の</a:t>
            </a:r>
            <a:r>
              <a:rPr lang="ja-JP" altLang="en-US" sz="2800" u="sng">
                <a:latin typeface="ＭＳ Ｐゴシック" charset="-128"/>
              </a:rPr>
              <a:t>網羅性が悪く</a:t>
            </a:r>
            <a:r>
              <a:rPr lang="ja-JP" altLang="en-US" sz="2800">
                <a:latin typeface="ＭＳ Ｐゴシック" charset="-128"/>
              </a:rPr>
              <a:t>、</a:t>
            </a:r>
            <a:r>
              <a:rPr lang="ja-JP" altLang="en-US" sz="2800" u="sng">
                <a:latin typeface="ＭＳ Ｐゴシック" charset="-128"/>
              </a:rPr>
              <a:t>論理的にすっきりまとまっ</a:t>
            </a:r>
            <a:endParaRPr lang="en-US" altLang="ja-JP" sz="2800" u="sng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</a:t>
            </a:r>
            <a:r>
              <a:rPr lang="ja-JP" altLang="en-US" sz="2800" u="sng">
                <a:latin typeface="ＭＳ Ｐゴシック" charset="-128"/>
              </a:rPr>
              <a:t>た</a:t>
            </a:r>
            <a:r>
              <a:rPr lang="ja-JP" altLang="en-US" sz="2800">
                <a:latin typeface="ＭＳ Ｐゴシック" charset="-128"/>
              </a:rPr>
              <a:t>資料が少ない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・「</a:t>
            </a:r>
            <a:r>
              <a:rPr lang="ja-JP" altLang="en-US" sz="2800" u="sng">
                <a:latin typeface="ＭＳ Ｐゴシック" charset="-128"/>
              </a:rPr>
              <a:t>重複なく・漏れなく</a:t>
            </a:r>
            <a:r>
              <a:rPr lang="ja-JP" altLang="en-US" sz="2800">
                <a:latin typeface="ＭＳ Ｐゴシック" charset="-128"/>
              </a:rPr>
              <a:t>」考える論理的思考（</a:t>
            </a:r>
            <a:r>
              <a:rPr lang="ja-JP" altLang="en-US" sz="2800" b="1">
                <a:latin typeface="ＭＳ Ｐゴシック" charset="-128"/>
              </a:rPr>
              <a:t>ＭＥＣＥ</a:t>
            </a:r>
            <a:r>
              <a:rPr lang="ja-JP" altLang="en-US" sz="2800">
                <a:latin typeface="ＭＳ Ｐゴシック" charset="-128"/>
              </a:rPr>
              <a:t>）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に欠ける仕様書が目立つ　　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・共通化すべき事項が</a:t>
            </a:r>
            <a:r>
              <a:rPr lang="ja-JP" altLang="en-US" sz="2800" u="sng">
                <a:latin typeface="ＭＳ Ｐゴシック" charset="-128"/>
              </a:rPr>
              <a:t>設計書に点在する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・画面間の関連性が</a:t>
            </a:r>
            <a:r>
              <a:rPr lang="ja-JP" altLang="en-US" sz="2800" u="sng">
                <a:latin typeface="ＭＳ Ｐゴシック" charset="-128"/>
              </a:rPr>
              <a:t>あいまい</a:t>
            </a:r>
            <a:r>
              <a:rPr lang="ja-JP" altLang="en-US" sz="2800">
                <a:latin typeface="ＭＳ Ｐゴシック" charset="-128"/>
              </a:rPr>
              <a:t>なため、全体の業務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フローが把握しにくい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750" y="1616075"/>
            <a:ext cx="7864475" cy="273685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●コスト増加要因（国内発注に比し）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smtClean="0">
                <a:latin typeface="ＭＳ Ｐゴシック" charset="-128"/>
                <a:ea typeface="ＭＳ Ｐゴシック" charset="-128"/>
              </a:rPr>
              <a:t>　　</a:t>
            </a: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１位　仕様に関する説明、合意形成　５６％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smtClean="0">
                <a:latin typeface="ＭＳ Ｐゴシック" charset="-128"/>
                <a:ea typeface="ＭＳ Ｐゴシック" charset="-128"/>
              </a:rPr>
              <a:t>　　</a:t>
            </a: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２位　詳細な仕様書の作成　　　　　　４４％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●トラブル発生の要因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smtClean="0">
                <a:latin typeface="ＭＳ Ｐゴシック" charset="-128"/>
                <a:ea typeface="ＭＳ Ｐゴシック" charset="-128"/>
              </a:rPr>
              <a:t>　　１位　</a:t>
            </a: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コミュニケーション不足（言語・文化）７０％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smtClean="0">
                <a:latin typeface="ＭＳ Ｐゴシック" charset="-128"/>
                <a:ea typeface="ＭＳ Ｐゴシック" charset="-128"/>
              </a:rPr>
              <a:t>　　２位　</a:t>
            </a: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発注仕様に対する理解不足　　４４％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539750" y="4365625"/>
            <a:ext cx="81105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1">
                <a:solidFill>
                  <a:srgbClr val="00B050"/>
                </a:solidFill>
                <a:latin typeface="ＭＳ Ｐゴシック" charset="-128"/>
              </a:rPr>
              <a:t>　</a:t>
            </a:r>
            <a:r>
              <a:rPr lang="ja-JP" altLang="en-US" sz="2800">
                <a:latin typeface="ＭＳ Ｐゴシック" charset="-128"/>
              </a:rPr>
              <a:t>これに対して、ソフトウェア業界の取り組みは？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　　⇒　　「</a:t>
            </a:r>
            <a:r>
              <a:rPr lang="ja-JP" altLang="en-US" sz="2800" b="1">
                <a:latin typeface="ＭＳ Ｐゴシック" charset="-128"/>
              </a:rPr>
              <a:t>現地会社にブリッジＳＥの育成・常設</a:t>
            </a:r>
            <a:r>
              <a:rPr lang="ja-JP" altLang="en-US" sz="2800">
                <a:latin typeface="ＭＳ Ｐゴシック" charset="-128"/>
              </a:rPr>
              <a:t>」</a:t>
            </a:r>
          </a:p>
        </p:txBody>
      </p:sp>
      <p:sp>
        <p:nvSpPr>
          <p:cNvPr id="28675" name="コンテンツ プレースホルダー 2"/>
          <p:cNvSpPr txBox="1">
            <a:spLocks/>
          </p:cNvSpPr>
          <p:nvPr/>
        </p:nvSpPr>
        <p:spPr bwMode="auto">
          <a:xfrm>
            <a:off x="420688" y="692150"/>
            <a:ext cx="82296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 b="1">
                <a:latin typeface="ＭＳ Ｐゴシック" charset="-128"/>
              </a:rPr>
              <a:t>一方で日本側の理解は？</a:t>
            </a:r>
            <a:r>
              <a:rPr lang="ja-JP" altLang="en-US" sz="3200" b="1">
                <a:solidFill>
                  <a:srgbClr val="00B050"/>
                </a:solidFill>
                <a:latin typeface="Century Schoolbook" pitchFamily="18" charset="0"/>
                <a:ea typeface="ＭＳ Ｐ明朝" pitchFamily="18" charset="-128"/>
              </a:rPr>
              <a:t>　　　</a:t>
            </a:r>
            <a:r>
              <a:rPr lang="en-US" altLang="ja-JP" sz="2000" b="1">
                <a:latin typeface="ＭＳ Ｐゴシック" charset="-128"/>
              </a:rPr>
              <a:t>『</a:t>
            </a:r>
            <a:r>
              <a:rPr lang="ja-JP" altLang="en-US" sz="2000" b="1">
                <a:latin typeface="ＭＳ Ｐゴシック" charset="-128"/>
              </a:rPr>
              <a:t>ＩＴ人材白書２０１２</a:t>
            </a:r>
            <a:r>
              <a:rPr lang="en-US" altLang="ja-JP" sz="2000" b="1">
                <a:latin typeface="ＭＳ Ｐゴシック" charset="-128"/>
              </a:rPr>
              <a:t>』</a:t>
            </a:r>
            <a:br>
              <a:rPr lang="en-US" altLang="ja-JP" sz="2000" b="1">
                <a:latin typeface="ＭＳ Ｐゴシック" charset="-128"/>
              </a:rPr>
            </a:br>
            <a:r>
              <a:rPr lang="ja-JP" altLang="en-US" sz="2000" b="1">
                <a:latin typeface="ＭＳ Ｐゴシック" charset="-128"/>
              </a:rPr>
              <a:t>　　　　ＩＰＡ２０１０年度の２５７社アンケート調査結果</a:t>
            </a:r>
            <a:endParaRPr lang="en-US" altLang="ja-JP" sz="2000" b="1">
              <a:latin typeface="ＭＳ Ｐゴシック" charset="-128"/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320675" y="5332413"/>
            <a:ext cx="85486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ＭＳ Ｐゴシック" charset="-128"/>
              </a:rPr>
              <a:t>【</a:t>
            </a:r>
            <a:r>
              <a:rPr lang="ja-JP" altLang="en-US" sz="2800">
                <a:latin typeface="ＭＳ Ｐゴシック" charset="-128"/>
              </a:rPr>
              <a:t>私の主張</a:t>
            </a:r>
            <a:r>
              <a:rPr lang="en-US" altLang="ja-JP" sz="2800">
                <a:latin typeface="ＭＳ Ｐゴシック" charset="-128"/>
              </a:rPr>
              <a:t>】</a:t>
            </a:r>
            <a:r>
              <a:rPr lang="ja-JP" altLang="en-US" sz="2800">
                <a:latin typeface="ＭＳ Ｐゴシック" charset="-128"/>
              </a:rPr>
              <a:t>　国内問題を放置して国外の設計力を強化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　　　　　　→　３Ｋ化への道を着実に辿る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A94378-692A-49A9-A825-309A81C4FEB0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ja-JP" sz="2000"/>
          </a:p>
        </p:txBody>
      </p:sp>
      <p:sp>
        <p:nvSpPr>
          <p:cNvPr id="29698" name="タイトル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ja-JP" altLang="en-US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３．機能記述技法の概要</a:t>
            </a: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611188" y="1484313"/>
            <a:ext cx="7993062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３．１　機能定義法の要点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文章記述を極力減らし、正確に機能を記述でき、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かつ、ユーザーにも理解できる表記方法を定める。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・決定表の活用　　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・箇条書きの活用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・条件表記の記号化（等号・不等号など）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・規定外入力の扱いの網羅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・禁止事項の明示（手順的記述、未定義データ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　　の使用、「など」の使用）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　・チャンキングの活用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1550" y="765175"/>
            <a:ext cx="7921625" cy="453548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３．２　機能構造化法の要点</a:t>
            </a:r>
            <a:endParaRPr lang="en-US" altLang="ja-JP" sz="30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設計原理は「上位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要素を目的として、それを実現する手段を下位に展開した系統図を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作り、結果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として重複なく・漏れなく（ＭＥＣＥ）、かつ共通要素がまとめられた関係を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作る」と定める。</a:t>
            </a:r>
            <a:endParaRPr lang="ja-JP" altLang="en-US" sz="30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設計結果の評価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基準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は「モジュール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の強度・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結合度」をアレンジして設定する。たとえば、</a:t>
            </a:r>
            <a:endParaRPr lang="en-US" altLang="ja-JP" sz="30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機能的強度　例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年間計画書を作成する機能</a:t>
            </a:r>
            <a:endParaRPr lang="en-US" altLang="ja-JP" sz="30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手順的強度　例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画面表示して帳票出力する機能</a:t>
            </a:r>
            <a:endParaRPr lang="en-US" altLang="ja-JP" sz="30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暗号的強度　例</a:t>
            </a:r>
            <a:r>
              <a:rPr lang="ja-JP" altLang="en-US" sz="30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その他機能</a:t>
            </a:r>
            <a:endParaRPr lang="ja-JP" altLang="en-US" sz="30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0722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DC0967-C2C7-4BF3-88EF-EDA9365D7D74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ja-JP"/>
          </a:p>
        </p:txBody>
      </p:sp>
      <p:sp>
        <p:nvSpPr>
          <p:cNvPr id="2" name="テキスト ボックス 1"/>
          <p:cNvSpPr txBox="1">
            <a:spLocks noChangeArrowheads="1"/>
          </p:cNvSpPr>
          <p:nvPr/>
        </p:nvSpPr>
        <p:spPr bwMode="auto">
          <a:xfrm>
            <a:off x="1042988" y="5373688"/>
            <a:ext cx="77057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　構造の作り方は？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　ソフトウェア技術分野に良い教科書がない！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792003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　そこで、文書の構造化技術（ロジカル・ライティング）を参考にして構造の作り方を整理する。</a:t>
            </a:r>
          </a:p>
          <a:p>
            <a:endParaRPr lang="en-US" altLang="ja-JP" sz="2400">
              <a:latin typeface="ＭＳ Ｐゴシック" charset="-128"/>
            </a:endParaRPr>
          </a:p>
          <a:p>
            <a:r>
              <a:rPr lang="ja-JP" altLang="en-US" sz="2400">
                <a:latin typeface="ＭＳ Ｐゴシック" charset="-128"/>
              </a:rPr>
              <a:t>●文書の構造化技術の参考例</a:t>
            </a:r>
            <a:endParaRPr lang="en-US" altLang="ja-JP" sz="2400">
              <a:latin typeface="ＭＳ Ｐゴシック" charset="-128"/>
            </a:endParaRPr>
          </a:p>
          <a:p>
            <a:r>
              <a:rPr lang="en-US" altLang="ja-JP" sz="2400">
                <a:latin typeface="ＭＳ Ｐゴシック" charset="-128"/>
              </a:rPr>
              <a:t>『</a:t>
            </a:r>
            <a:r>
              <a:rPr lang="ja-JP" altLang="en-US" sz="2400">
                <a:latin typeface="ＭＳ Ｐゴシック" charset="-128"/>
              </a:rPr>
              <a:t>理科系の作文技術</a:t>
            </a:r>
            <a:r>
              <a:rPr lang="en-US" altLang="ja-JP" sz="2400">
                <a:latin typeface="ＭＳ Ｐゴシック" charset="-128"/>
              </a:rPr>
              <a:t>』</a:t>
            </a:r>
            <a:r>
              <a:rPr lang="ja-JP" altLang="en-US" sz="2400">
                <a:latin typeface="ＭＳ Ｐゴシック" charset="-128"/>
              </a:rPr>
              <a:t>木下是雄、中央公論新社、１９８１</a:t>
            </a:r>
          </a:p>
          <a:p>
            <a:r>
              <a:rPr lang="ja-JP" altLang="en-US" sz="2400">
                <a:latin typeface="ＭＳ Ｐゴシック" charset="-128"/>
              </a:rPr>
              <a:t>　　パラグラフの立て方、文の構造の作り方</a:t>
            </a:r>
            <a:endParaRPr lang="en-US" altLang="ja-JP" sz="2400">
              <a:latin typeface="ＭＳ Ｐゴシック" charset="-128"/>
            </a:endParaRPr>
          </a:p>
          <a:p>
            <a:r>
              <a:rPr lang="en-US" altLang="ja-JP" sz="2400">
                <a:latin typeface="ＭＳ Ｐゴシック" charset="-128"/>
              </a:rPr>
              <a:t>『</a:t>
            </a:r>
            <a:r>
              <a:rPr lang="ja-JP" altLang="en-US" sz="2400">
                <a:latin typeface="ＭＳ Ｐゴシック" charset="-128"/>
              </a:rPr>
              <a:t>文書の書き方・作り方</a:t>
            </a:r>
            <a:r>
              <a:rPr lang="en-US" altLang="ja-JP" sz="2400">
                <a:latin typeface="ＭＳ Ｐゴシック" charset="-128"/>
              </a:rPr>
              <a:t>』</a:t>
            </a:r>
            <a:r>
              <a:rPr lang="ja-JP" altLang="en-US" sz="2400">
                <a:latin typeface="ＭＳ Ｐゴシック" charset="-128"/>
              </a:rPr>
              <a:t>高橋伸治　ＰＨＰ研究所、１９９８</a:t>
            </a:r>
            <a:endParaRPr lang="en-US" altLang="ja-JP" sz="2400">
              <a:latin typeface="ＭＳ Ｐゴシック" charset="-128"/>
            </a:endParaRPr>
          </a:p>
          <a:p>
            <a:r>
              <a:rPr lang="ja-JP" altLang="en-US" sz="2400">
                <a:latin typeface="ＭＳ Ｐゴシック" charset="-128"/>
              </a:rPr>
              <a:t>　　文書モジュールを構成していく方法</a:t>
            </a:r>
            <a:endParaRPr lang="en-US" altLang="ja-JP" sz="2400">
              <a:latin typeface="ＭＳ Ｐゴシック" charset="-128"/>
            </a:endParaRPr>
          </a:p>
        </p:txBody>
      </p:sp>
      <p:sp>
        <p:nvSpPr>
          <p:cNvPr id="31746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E15B07-2D9D-4778-AF50-709E6261619E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ja-JP" sz="2000"/>
          </a:p>
        </p:txBody>
      </p:sp>
      <p:sp>
        <p:nvSpPr>
          <p:cNvPr id="4" name="正方形/長方形 3"/>
          <p:cNvSpPr/>
          <p:nvPr/>
        </p:nvSpPr>
        <p:spPr>
          <a:xfrm>
            <a:off x="785813" y="3933825"/>
            <a:ext cx="7602537" cy="1938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　たとえば、</a:t>
            </a:r>
            <a:endParaRPr lang="en-US" altLang="ja-JP" sz="2400" dirty="0"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ステップ１　機能要素の抽出</a:t>
            </a:r>
            <a:b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</a:br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　業務フローを参考にして書き出した機能項目を整理して、ただ１つの目的をもった機能を実現するように機能要素を抽出する。この機能要素に適切な機能名称を付ける。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63" y="1052513"/>
            <a:ext cx="7686675" cy="28813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ステップ２　機能</a:t>
            </a:r>
            <a:r>
              <a:rPr lang="ja-JP" altLang="en-US" sz="2400" dirty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構成図の作成</a:t>
            </a:r>
            <a:br>
              <a:rPr lang="ja-JP" altLang="en-US" sz="2400" dirty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</a:br>
            <a:r>
              <a:rPr lang="ja-JP" altLang="en-US" sz="2400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　機能</a:t>
            </a:r>
            <a:r>
              <a:rPr lang="ja-JP" altLang="en-US" sz="2400" dirty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要素を階層構造に整理する。上位と下位との関係性を点検し、必要ならば機能要素の再編成や機能名称の変更を行う。原則として下位の機能要素の数は７個以内にする。整理した結果は機能名称を使った構成図に書く。構成図に書いた構成がそのまま機能を記述するドキュメントの章・節・項に対応</a:t>
            </a:r>
            <a:r>
              <a:rPr lang="ja-JP" altLang="en-US" sz="2400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する。</a:t>
            </a:r>
            <a:endParaRPr lang="ja-JP" altLang="en-US" sz="2400" dirty="0"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2770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FFDACE-13D1-41DF-88E8-E797645EA366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ja-JP"/>
          </a:p>
        </p:txBody>
      </p:sp>
      <p:sp>
        <p:nvSpPr>
          <p:cNvPr id="32771" name="テキスト ボックス 3"/>
          <p:cNvSpPr txBox="1">
            <a:spLocks noChangeArrowheads="1"/>
          </p:cNvSpPr>
          <p:nvPr/>
        </p:nvSpPr>
        <p:spPr bwMode="auto">
          <a:xfrm>
            <a:off x="611188" y="4221163"/>
            <a:ext cx="75612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Century Schoolbook" pitchFamily="18" charset="0"/>
                <a:ea typeface="ＭＳ Ｐ明朝" pitchFamily="18" charset="-128"/>
              </a:rPr>
              <a:t>　</a:t>
            </a:r>
            <a:r>
              <a:rPr lang="ja-JP" altLang="en-US" sz="2800">
                <a:latin typeface="ＭＳ Ｐゴシック" charset="-128"/>
              </a:rPr>
              <a:t>野球の「ゴロをとる技術」と同様に原理は簡単だが実践は難しく、奥行きのある技術。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したがって、良い例／悪い例、演習問題を多数そろえる必要がある。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2609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３．３　他の技法との比較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（１）機能定義法を形式手法と比較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目標が明快で、習得・実用が容易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ユーザーも理解しやすくなる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形式手法の記述へも書き直しやすくなる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２）機能構造化法をオブジェクト指向設計と比較</a:t>
            </a: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目標が明快で、習得・実用が容易</a:t>
            </a: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従来の外部仕様書形式を継続使用できる</a:t>
            </a: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オブジェクト指向設計をも補完する</a:t>
            </a:r>
          </a:p>
          <a:p>
            <a:pPr marL="0" indent="0">
              <a:buFont typeface="Wingdings" pitchFamily="2" charset="2"/>
              <a:buNone/>
            </a:pP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endParaRPr lang="ja-JP" altLang="en-US" sz="20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3794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22ADB4-75BD-4755-A239-7CCDB44814B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4"/>
          <p:cNvSpPr txBox="1">
            <a:spLocks noChangeArrowheads="1"/>
          </p:cNvSpPr>
          <p:nvPr/>
        </p:nvSpPr>
        <p:spPr bwMode="auto">
          <a:xfrm>
            <a:off x="971550" y="923925"/>
            <a:ext cx="4895850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ja-JP" sz="2400"/>
              <a:t>『</a:t>
            </a:r>
            <a:r>
              <a:rPr lang="ja-JP" altLang="en-US" sz="2400"/>
              <a:t>本能寺の変　四二七年目の真実</a:t>
            </a:r>
            <a:r>
              <a:rPr lang="en-US" altLang="ja-JP" sz="2400"/>
              <a:t>』</a:t>
            </a:r>
            <a:endParaRPr lang="ja-JP" altLang="en-US" sz="2400"/>
          </a:p>
        </p:txBody>
      </p:sp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2016125" y="1582738"/>
            <a:ext cx="4859338" cy="468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１章　作り変えられた歴史</a:t>
            </a: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2825750" y="2051050"/>
            <a:ext cx="4938713" cy="3857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１．１　誰の手で史実は歪められたか</a:t>
            </a:r>
          </a:p>
        </p:txBody>
      </p:sp>
      <p:sp>
        <p:nvSpPr>
          <p:cNvPr id="34820" name="Text Box 9"/>
          <p:cNvSpPr txBox="1">
            <a:spLocks noChangeArrowheads="1"/>
          </p:cNvSpPr>
          <p:nvPr/>
        </p:nvSpPr>
        <p:spPr bwMode="auto">
          <a:xfrm>
            <a:off x="2001838" y="3041650"/>
            <a:ext cx="4873625" cy="444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２章　謀反を決意した真の動機</a:t>
            </a:r>
            <a:r>
              <a:rPr lang="ja-JP" altLang="en-US" sz="2000" b="1"/>
              <a:t>　</a:t>
            </a:r>
            <a:endParaRPr lang="ja-JP" altLang="en-US" sz="2400" b="1"/>
          </a:p>
        </p:txBody>
      </p:sp>
      <p:sp>
        <p:nvSpPr>
          <p:cNvPr id="34821" name="Text Box 10"/>
          <p:cNvSpPr txBox="1">
            <a:spLocks noChangeArrowheads="1"/>
          </p:cNvSpPr>
          <p:nvPr/>
        </p:nvSpPr>
        <p:spPr bwMode="auto">
          <a:xfrm>
            <a:off x="2009775" y="4432300"/>
            <a:ext cx="4865688" cy="420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３章　本能寺の変は、こう仕組まれた</a:t>
            </a:r>
            <a:r>
              <a:rPr lang="ja-JP" altLang="en-US" sz="2000" b="1"/>
              <a:t>　</a:t>
            </a:r>
            <a:endParaRPr lang="ja-JP" altLang="en-US" sz="2400" b="1"/>
          </a:p>
        </p:txBody>
      </p:sp>
      <p:sp>
        <p:nvSpPr>
          <p:cNvPr id="34822" name="Line 15"/>
          <p:cNvSpPr>
            <a:spLocks noChangeShapeType="1"/>
          </p:cNvSpPr>
          <p:nvPr/>
        </p:nvSpPr>
        <p:spPr bwMode="auto">
          <a:xfrm>
            <a:off x="1819275" y="1835150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3" name="Line 16"/>
          <p:cNvSpPr>
            <a:spLocks noChangeShapeType="1"/>
          </p:cNvSpPr>
          <p:nvPr/>
        </p:nvSpPr>
        <p:spPr bwMode="auto">
          <a:xfrm>
            <a:off x="1819275" y="1428750"/>
            <a:ext cx="11113" cy="4656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4" name="Line 17"/>
          <p:cNvSpPr>
            <a:spLocks noChangeShapeType="1"/>
          </p:cNvSpPr>
          <p:nvPr/>
        </p:nvSpPr>
        <p:spPr bwMode="auto">
          <a:xfrm>
            <a:off x="1830388" y="3206750"/>
            <a:ext cx="198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5" name="Line 18"/>
          <p:cNvSpPr>
            <a:spLocks noChangeShapeType="1"/>
          </p:cNvSpPr>
          <p:nvPr/>
        </p:nvSpPr>
        <p:spPr bwMode="auto">
          <a:xfrm>
            <a:off x="1822450" y="4684713"/>
            <a:ext cx="193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2825750" y="2643188"/>
            <a:ext cx="4938713" cy="387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１．３　作られた信長と光秀の不仲説</a:t>
            </a:r>
          </a:p>
        </p:txBody>
      </p:sp>
      <p:sp>
        <p:nvSpPr>
          <p:cNvPr id="34827" name="Text Box 6"/>
          <p:cNvSpPr txBox="1">
            <a:spLocks noChangeArrowheads="1"/>
          </p:cNvSpPr>
          <p:nvPr/>
        </p:nvSpPr>
        <p:spPr bwMode="auto">
          <a:xfrm>
            <a:off x="2835275" y="3486150"/>
            <a:ext cx="4938713" cy="3857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２．１　土岐氏再興の悲願</a:t>
            </a:r>
          </a:p>
        </p:txBody>
      </p:sp>
      <p:sp>
        <p:nvSpPr>
          <p:cNvPr id="34828" name="Text Box 6"/>
          <p:cNvSpPr txBox="1">
            <a:spLocks noChangeArrowheads="1"/>
          </p:cNvSpPr>
          <p:nvPr/>
        </p:nvSpPr>
        <p:spPr bwMode="auto">
          <a:xfrm>
            <a:off x="2819400" y="4046538"/>
            <a:ext cx="4938713" cy="3857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２．４　衝撃の「家康潰し」計画</a:t>
            </a:r>
          </a:p>
        </p:txBody>
      </p:sp>
      <p:sp>
        <p:nvSpPr>
          <p:cNvPr id="34829" name="Text Box 10"/>
          <p:cNvSpPr txBox="1">
            <a:spLocks noChangeArrowheads="1"/>
          </p:cNvSpPr>
          <p:nvPr/>
        </p:nvSpPr>
        <p:spPr bwMode="auto">
          <a:xfrm>
            <a:off x="2019300" y="5873750"/>
            <a:ext cx="4856163" cy="420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４章　新説を裏づける後日譚</a:t>
            </a:r>
            <a:r>
              <a:rPr lang="ja-JP" altLang="en-US" sz="2000" b="1"/>
              <a:t>　</a:t>
            </a:r>
            <a:endParaRPr lang="ja-JP" altLang="en-US" sz="2400" b="1"/>
          </a:p>
        </p:txBody>
      </p:sp>
      <p:sp>
        <p:nvSpPr>
          <p:cNvPr id="34830" name="Line 18"/>
          <p:cNvSpPr>
            <a:spLocks noChangeShapeType="1"/>
          </p:cNvSpPr>
          <p:nvPr/>
        </p:nvSpPr>
        <p:spPr bwMode="auto">
          <a:xfrm>
            <a:off x="1812925" y="6103938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1" name="Text Box 6"/>
          <p:cNvSpPr txBox="1">
            <a:spLocks noChangeArrowheads="1"/>
          </p:cNvSpPr>
          <p:nvPr/>
        </p:nvSpPr>
        <p:spPr bwMode="auto">
          <a:xfrm>
            <a:off x="2817813" y="4860925"/>
            <a:ext cx="4938712" cy="3857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３．１　二つの企て</a:t>
            </a:r>
          </a:p>
        </p:txBody>
      </p:sp>
      <p:sp>
        <p:nvSpPr>
          <p:cNvPr id="34832" name="Text Box 6"/>
          <p:cNvSpPr txBox="1">
            <a:spLocks noChangeArrowheads="1"/>
          </p:cNvSpPr>
          <p:nvPr/>
        </p:nvSpPr>
        <p:spPr bwMode="auto">
          <a:xfrm>
            <a:off x="2819400" y="5487988"/>
            <a:ext cx="4938713" cy="3857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/>
              <a:t>３．５　光秀の苦悩、そして滅亡</a:t>
            </a:r>
          </a:p>
        </p:txBody>
      </p:sp>
      <p:sp>
        <p:nvSpPr>
          <p:cNvPr id="34833" name="テキスト ボックス 1"/>
          <p:cNvSpPr txBox="1">
            <a:spLocks noChangeArrowheads="1"/>
          </p:cNvSpPr>
          <p:nvPr/>
        </p:nvSpPr>
        <p:spPr bwMode="auto">
          <a:xfrm>
            <a:off x="4725988" y="3871913"/>
            <a:ext cx="400050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sz="1400" b="1">
                <a:latin typeface="Century Schoolbook" pitchFamily="18" charset="0"/>
                <a:ea typeface="ＭＳ Ｐ明朝" pitchFamily="18" charset="-128"/>
              </a:rPr>
              <a:t>～</a:t>
            </a:r>
          </a:p>
        </p:txBody>
      </p:sp>
      <p:sp>
        <p:nvSpPr>
          <p:cNvPr id="34834" name="テキスト ボックス 2"/>
          <p:cNvSpPr txBox="1">
            <a:spLocks noChangeArrowheads="1"/>
          </p:cNvSpPr>
          <p:nvPr/>
        </p:nvSpPr>
        <p:spPr bwMode="auto">
          <a:xfrm>
            <a:off x="4757738" y="5246688"/>
            <a:ext cx="4000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sz="1400" b="1">
                <a:latin typeface="Century Schoolbook" pitchFamily="18" charset="0"/>
                <a:ea typeface="ＭＳ Ｐ明朝" pitchFamily="18" charset="-128"/>
              </a:rPr>
              <a:t>～</a:t>
            </a:r>
          </a:p>
        </p:txBody>
      </p:sp>
      <p:sp>
        <p:nvSpPr>
          <p:cNvPr id="34835" name="テキスト ボックス 42"/>
          <p:cNvSpPr txBox="1">
            <a:spLocks noChangeArrowheads="1"/>
          </p:cNvSpPr>
          <p:nvPr/>
        </p:nvSpPr>
        <p:spPr bwMode="auto">
          <a:xfrm>
            <a:off x="4643438" y="6294438"/>
            <a:ext cx="4000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sz="1400" b="1">
                <a:latin typeface="Century Schoolbook" pitchFamily="18" charset="0"/>
                <a:ea typeface="ＭＳ Ｐ明朝" pitchFamily="18" charset="-128"/>
              </a:rPr>
              <a:t>～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2430463" y="2051050"/>
            <a:ext cx="0" cy="7905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430463" y="2244725"/>
            <a:ext cx="414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430463" y="2519363"/>
            <a:ext cx="398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430463" y="2841625"/>
            <a:ext cx="414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439988" y="3486150"/>
            <a:ext cx="0" cy="754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439988" y="3678238"/>
            <a:ext cx="414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439988" y="4240213"/>
            <a:ext cx="398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439988" y="3959225"/>
            <a:ext cx="414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439988" y="4860925"/>
            <a:ext cx="0" cy="8191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439988" y="5053013"/>
            <a:ext cx="3968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439988" y="5680075"/>
            <a:ext cx="398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439988" y="5367338"/>
            <a:ext cx="414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439988" y="6294438"/>
            <a:ext cx="0" cy="200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439988" y="6494463"/>
            <a:ext cx="3968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34819" idx="3"/>
          </p:cNvCxnSpPr>
          <p:nvPr/>
        </p:nvCxnSpPr>
        <p:spPr>
          <a:xfrm>
            <a:off x="7764463" y="2244725"/>
            <a:ext cx="623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8027988" y="2244725"/>
            <a:ext cx="0" cy="7858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8027988" y="2536825"/>
            <a:ext cx="3603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8027988" y="2824163"/>
            <a:ext cx="360362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8027988" y="3030538"/>
            <a:ext cx="3603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55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DF84EB-F834-4602-8C54-6C5139FF44E5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ja-JP" sz="2000"/>
          </a:p>
        </p:txBody>
      </p:sp>
      <p:sp>
        <p:nvSpPr>
          <p:cNvPr id="34856" name="テキスト ボックス 5"/>
          <p:cNvSpPr txBox="1">
            <a:spLocks noChangeArrowheads="1"/>
          </p:cNvSpPr>
          <p:nvPr/>
        </p:nvSpPr>
        <p:spPr bwMode="auto">
          <a:xfrm>
            <a:off x="569913" y="400050"/>
            <a:ext cx="7204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ここで、拙著の目次を例に考えると、・・・</a:t>
            </a:r>
          </a:p>
        </p:txBody>
      </p:sp>
      <p:sp>
        <p:nvSpPr>
          <p:cNvPr id="34857" name="テキスト ボックス 44"/>
          <p:cNvSpPr txBox="1">
            <a:spLocks noChangeArrowheads="1"/>
          </p:cNvSpPr>
          <p:nvPr/>
        </p:nvSpPr>
        <p:spPr bwMode="auto">
          <a:xfrm>
            <a:off x="4748213" y="2449513"/>
            <a:ext cx="400050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sz="1400" b="1">
                <a:latin typeface="Century Schoolbook" pitchFamily="18" charset="0"/>
                <a:ea typeface="ＭＳ Ｐ明朝" pitchFamily="18" charset="-128"/>
              </a:rPr>
              <a:t>～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8229600" cy="863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ja-JP" altLang="en-US" sz="3600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目次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27088" y="1196975"/>
            <a:ext cx="7848600" cy="48958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１．機能記述の重要性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１．１　プロジェクト崩れのパターン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１．２　機能記述不備の伝搬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機能記述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の現状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２．１　</a:t>
            </a: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外部仕様書で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の位置付け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２．２　認識されていない記述原則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２．３　認識されていない</a:t>
            </a: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理由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３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．機能記述技法の</a:t>
            </a: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概要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３．１　機能定義法の要点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３．２　機能構造化法の要点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３．３　他の技法との比較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４．機能記述技法の普及に向けて</a:t>
            </a:r>
            <a:endParaRPr lang="en-US" altLang="ja-JP" sz="2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7411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96BC24-F664-4B3B-9C8A-9850BF032BB3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8313" y="981075"/>
            <a:ext cx="8229600" cy="4392613"/>
          </a:xfrm>
        </p:spPr>
        <p:txBody>
          <a:bodyPr vert="horz"/>
          <a:lstStyle/>
          <a:p>
            <a:pPr marL="0" indent="0">
              <a:buFont typeface="Wingdings" pitchFamily="2" charset="2"/>
              <a:buNone/>
            </a:pPr>
            <a:r>
              <a:rPr lang="en-US" altLang="ja-JP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【</a:t>
            </a: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私の主張</a:t>
            </a:r>
            <a:r>
              <a:rPr lang="en-US" altLang="ja-JP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】</a:t>
            </a: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設計思想や設計能力によって設計結果は各人各様。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設計結果の良否には雲泥の差あり。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「だから、新たに設計しないでパッケージソフトウェアを利用」も一つの解だが、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「だから、設計力を高める」解はいらないのか？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これを放棄したら３Ｋ化の道しかないのでは。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5842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42D815-FD50-4B59-AB2F-2DBF06A0150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6477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４．機能記述技法の普及に向けて</a:t>
            </a:r>
            <a:endParaRPr lang="ja-JP" altLang="en-US" dirty="0"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6866" name="サブタイトル 2"/>
          <p:cNvSpPr>
            <a:spLocks noGrp="1"/>
          </p:cNvSpPr>
          <p:nvPr>
            <p:ph type="subTitle" idx="1"/>
          </p:nvPr>
        </p:nvSpPr>
        <p:spPr>
          <a:xfrm>
            <a:off x="1187450" y="1268413"/>
            <a:ext cx="7272338" cy="4105275"/>
          </a:xfrm>
        </p:spPr>
        <p:txBody>
          <a:bodyPr/>
          <a:lstStyle/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（１）機能記述技法の教科書の制作・出版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　　　　　　　　　　↓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（２）教育者の育成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（３）情報系学校への講座設置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（４）情報系企業への講座・訓練提供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　　　　　　　　　　↓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（５）学校教育での文書構造化教育実施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z="24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　　欧米並みに小学校から教育・訓練</a:t>
            </a:r>
            <a:endParaRPr lang="en-US" altLang="ja-JP" sz="24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algn="l"/>
            <a:r>
              <a:rPr lang="ja-JP" altLang="en-US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　</a:t>
            </a:r>
            <a:endParaRPr lang="en-US" altLang="ja-JP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6867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D191E3-BA8E-48BC-BDF0-E5CE549E2E45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ja-JP" sz="200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1042988" y="5286375"/>
            <a:ext cx="75612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ＭＳ Ｐゴシック" charset="-128"/>
              </a:rPr>
              <a:t>【</a:t>
            </a:r>
            <a:r>
              <a:rPr lang="ja-JP" altLang="en-US" sz="2800">
                <a:latin typeface="ＭＳ Ｐゴシック" charset="-128"/>
              </a:rPr>
              <a:t>私の主張</a:t>
            </a:r>
            <a:r>
              <a:rPr lang="en-US" altLang="ja-JP" sz="2800">
                <a:latin typeface="ＭＳ Ｐゴシック" charset="-128"/>
              </a:rPr>
              <a:t>】</a:t>
            </a:r>
          </a:p>
          <a:p>
            <a:r>
              <a:rPr lang="ja-JP" altLang="en-US" sz="2800">
                <a:latin typeface="ＭＳ Ｐゴシック" charset="-128"/>
              </a:rPr>
              <a:t>　普及の鍵はソフトウェア産業界の重要性認識！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2988" y="908050"/>
            <a:ext cx="6913562" cy="18732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●普及による効果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システム構築・保守・運用全般に渡る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品質・生産性の飛躍的な向上</a:t>
            </a:r>
          </a:p>
        </p:txBody>
      </p:sp>
      <p:sp>
        <p:nvSpPr>
          <p:cNvPr id="37890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A07B0-73B9-4474-96A3-E93D21C23B6F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ja-JP" sz="2000"/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1331913" y="3068638"/>
            <a:ext cx="62642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4000">
                <a:latin typeface="ＭＳ Ｐゴシック" charset="-128"/>
              </a:rPr>
              <a:t>【</a:t>
            </a:r>
            <a:r>
              <a:rPr lang="ja-JP" altLang="en-US" sz="4000">
                <a:latin typeface="ＭＳ Ｐゴシック" charset="-128"/>
              </a:rPr>
              <a:t>私の主張</a:t>
            </a:r>
            <a:r>
              <a:rPr lang="en-US" altLang="ja-JP" sz="4000">
                <a:latin typeface="ＭＳ Ｐゴシック" charset="-128"/>
              </a:rPr>
              <a:t>】</a:t>
            </a:r>
          </a:p>
          <a:p>
            <a:pPr algn="ctr"/>
            <a:r>
              <a:rPr lang="ja-JP" altLang="en-US" sz="4000">
                <a:latin typeface="ＭＳ Ｐゴシック" charset="-128"/>
              </a:rPr>
              <a:t>設計力の強化により</a:t>
            </a:r>
            <a:endParaRPr lang="en-US" altLang="ja-JP" sz="4000">
              <a:latin typeface="ＭＳ Ｐゴシック" charset="-128"/>
            </a:endParaRPr>
          </a:p>
          <a:p>
            <a:pPr algn="ctr"/>
            <a:r>
              <a:rPr lang="ja-JP" altLang="en-US" sz="4000">
                <a:latin typeface="ＭＳ Ｐゴシック" charset="-128"/>
              </a:rPr>
              <a:t>ソフトウェア産業の３Ｋ化を阻止できる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412875"/>
            <a:ext cx="6870700" cy="647700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4000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１．１</a:t>
            </a:r>
            <a:r>
              <a:rPr lang="ja-JP" altLang="en-US" sz="4000" dirty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4000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プロジェクト崩れのパターン</a:t>
            </a:r>
          </a:p>
        </p:txBody>
      </p:sp>
      <p:sp>
        <p:nvSpPr>
          <p:cNvPr id="18434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7F7D00-ECCB-4FAF-B4ED-DAE2C0E61862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sz="2000"/>
          </a:p>
        </p:txBody>
      </p:sp>
      <p:sp>
        <p:nvSpPr>
          <p:cNvPr id="18435" name="テキスト ボックス 1"/>
          <p:cNvSpPr txBox="1">
            <a:spLocks noChangeArrowheads="1"/>
          </p:cNvSpPr>
          <p:nvPr/>
        </p:nvSpPr>
        <p:spPr bwMode="auto">
          <a:xfrm>
            <a:off x="703263" y="549275"/>
            <a:ext cx="75612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400">
                <a:latin typeface="ＭＳ Ｐゴシック" charset="-128"/>
              </a:rPr>
              <a:t>１．機能記述の重要性</a:t>
            </a:r>
          </a:p>
        </p:txBody>
      </p:sp>
      <p:sp>
        <p:nvSpPr>
          <p:cNvPr id="18436" name="テキスト ボックス 4"/>
          <p:cNvSpPr txBox="1">
            <a:spLocks noChangeArrowheads="1"/>
          </p:cNvSpPr>
          <p:nvPr/>
        </p:nvSpPr>
        <p:spPr bwMode="auto">
          <a:xfrm>
            <a:off x="1331913" y="2066925"/>
            <a:ext cx="64087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　単体試験終了までは問題を起こしながらもなんとか進んだ。</a:t>
            </a:r>
          </a:p>
        </p:txBody>
      </p:sp>
      <p:sp>
        <p:nvSpPr>
          <p:cNvPr id="43" name="テキスト ボックス 42"/>
          <p:cNvSpPr txBox="1">
            <a:spLocks noChangeArrowheads="1"/>
          </p:cNvSpPr>
          <p:nvPr/>
        </p:nvSpPr>
        <p:spPr bwMode="auto">
          <a:xfrm>
            <a:off x="1279525" y="2932113"/>
            <a:ext cx="64087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　結合試験に入った途端に問題噴出し、工程が大幅に遅延。</a:t>
            </a:r>
          </a:p>
        </p:txBody>
      </p:sp>
      <p:sp>
        <p:nvSpPr>
          <p:cNvPr id="44" name="テキスト ボックス 43"/>
          <p:cNvSpPr txBox="1">
            <a:spLocks noChangeArrowheads="1"/>
          </p:cNvSpPr>
          <p:nvPr/>
        </p:nvSpPr>
        <p:spPr bwMode="auto">
          <a:xfrm>
            <a:off x="1279525" y="3789363"/>
            <a:ext cx="6769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　要員を増員するも問題収束せず遅延拡大。</a:t>
            </a:r>
          </a:p>
        </p:txBody>
      </p:sp>
      <p:sp>
        <p:nvSpPr>
          <p:cNvPr id="45" name="テキスト ボックス 44"/>
          <p:cNvSpPr txBox="1">
            <a:spLocks noChangeArrowheads="1"/>
          </p:cNvSpPr>
          <p:nvPr/>
        </p:nvSpPr>
        <p:spPr bwMode="auto">
          <a:xfrm>
            <a:off x="1279525" y="4311650"/>
            <a:ext cx="67691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ＭＳ Ｐゴシック" charset="-128"/>
              </a:rPr>
              <a:t>【</a:t>
            </a:r>
            <a:r>
              <a:rPr lang="ja-JP" altLang="en-US" sz="2800">
                <a:latin typeface="ＭＳ Ｐゴシック" charset="-128"/>
              </a:rPr>
              <a:t>私の主張</a:t>
            </a:r>
            <a:r>
              <a:rPr lang="en-US" altLang="ja-JP" sz="2800">
                <a:latin typeface="ＭＳ Ｐゴシック" charset="-128"/>
              </a:rPr>
              <a:t>】</a:t>
            </a:r>
          </a:p>
          <a:p>
            <a:r>
              <a:rPr lang="ja-JP" altLang="en-US" sz="2800">
                <a:latin typeface="ＭＳ Ｐゴシック" charset="-128"/>
              </a:rPr>
              <a:t>　この現象は４０年間変わっていない。</a:t>
            </a:r>
            <a:endParaRPr lang="en-US" altLang="ja-JP" sz="2800">
              <a:latin typeface="ＭＳ Ｐゴシック" charset="-128"/>
            </a:endParaRPr>
          </a:p>
          <a:p>
            <a:r>
              <a:rPr lang="ja-JP" altLang="en-US" sz="2800">
                <a:latin typeface="ＭＳ Ｐゴシック" charset="-128"/>
              </a:rPr>
              <a:t>　近年、非機能要件が注目されているが、そもそも機能要件の問題が解決されていない。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828675" y="549275"/>
            <a:ext cx="6870700" cy="647700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4000" dirty="0" smtClean="0"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１．２　機能記述不備の伝搬</a:t>
            </a:r>
          </a:p>
        </p:txBody>
      </p:sp>
      <p:sp>
        <p:nvSpPr>
          <p:cNvPr id="19458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00D977-1E4B-4B95-B983-8CBC9690A1AE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sz="200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539750" y="1763713"/>
            <a:ext cx="2660650" cy="5222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>
                <a:latin typeface="Comic Sans MS" pitchFamily="66" charset="0"/>
              </a:rPr>
              <a:t>外部設計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539750" y="2484438"/>
            <a:ext cx="2733675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>
                <a:latin typeface="Comic Sans MS" pitchFamily="66" charset="0"/>
              </a:rPr>
              <a:t>内部設計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539750" y="3348038"/>
            <a:ext cx="2733675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>
                <a:latin typeface="Comic Sans MS" pitchFamily="66" charset="0"/>
              </a:rPr>
              <a:t>製造</a:t>
            </a: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539750" y="4284663"/>
            <a:ext cx="2733675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>
                <a:latin typeface="Comic Sans MS" pitchFamily="66" charset="0"/>
              </a:rPr>
              <a:t>単体試験</a:t>
            </a: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539750" y="5003800"/>
            <a:ext cx="2732088" cy="522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>
                <a:latin typeface="Comic Sans MS" pitchFamily="66" charset="0"/>
              </a:rPr>
              <a:t>結合／総合試験</a:t>
            </a:r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1919288" y="2300288"/>
            <a:ext cx="0" cy="187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>
            <a:off x="1919288" y="3006725"/>
            <a:ext cx="0" cy="341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1931988" y="3860800"/>
            <a:ext cx="0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>
            <a:off x="1931988" y="4806950"/>
            <a:ext cx="0" cy="196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1898650" y="5526088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9" name="Text Box 15"/>
          <p:cNvSpPr txBox="1">
            <a:spLocks noChangeArrowheads="1"/>
          </p:cNvSpPr>
          <p:nvPr/>
        </p:nvSpPr>
        <p:spPr bwMode="auto">
          <a:xfrm>
            <a:off x="3224213" y="1212850"/>
            <a:ext cx="41068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b="1">
                <a:latin typeface="Comic Sans MS" pitchFamily="66" charset="0"/>
              </a:rPr>
              <a:t>整理不足で膨らんだ機能</a:t>
            </a:r>
          </a:p>
          <a:p>
            <a:r>
              <a:rPr lang="ja-JP" altLang="en-US" sz="2400" b="1">
                <a:latin typeface="Comic Sans MS" pitchFamily="66" charset="0"/>
              </a:rPr>
              <a:t>あいまいな機能</a:t>
            </a:r>
            <a:endParaRPr lang="en-US" altLang="ja-JP" sz="2400" b="1">
              <a:latin typeface="Comic Sans MS" pitchFamily="66" charset="0"/>
            </a:endParaRPr>
          </a:p>
          <a:p>
            <a:r>
              <a:rPr lang="ja-JP" altLang="en-US" sz="2400" b="1">
                <a:latin typeface="Comic Sans MS" pitchFamily="66" charset="0"/>
              </a:rPr>
              <a:t>要求を満たさない機能</a:t>
            </a:r>
          </a:p>
        </p:txBody>
      </p:sp>
      <p:sp>
        <p:nvSpPr>
          <p:cNvPr id="19470" name="Text Box 16"/>
          <p:cNvSpPr txBox="1">
            <a:spLocks noChangeArrowheads="1"/>
          </p:cNvSpPr>
          <p:nvPr/>
        </p:nvSpPr>
        <p:spPr bwMode="auto">
          <a:xfrm>
            <a:off x="3489325" y="2339975"/>
            <a:ext cx="3960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Comic Sans MS" pitchFamily="66" charset="0"/>
              </a:rPr>
              <a:t>外部仕様の確認に手間取る</a:t>
            </a:r>
          </a:p>
          <a:p>
            <a:r>
              <a:rPr lang="ja-JP" altLang="en-US" sz="2000">
                <a:latin typeface="Comic Sans MS" pitchFamily="66" charset="0"/>
              </a:rPr>
              <a:t>整理不足で共通化不十分</a:t>
            </a:r>
          </a:p>
        </p:txBody>
      </p:sp>
      <p:sp>
        <p:nvSpPr>
          <p:cNvPr id="19471" name="Text Box 17"/>
          <p:cNvSpPr txBox="1">
            <a:spLocks noChangeArrowheads="1"/>
          </p:cNvSpPr>
          <p:nvPr/>
        </p:nvSpPr>
        <p:spPr bwMode="auto">
          <a:xfrm>
            <a:off x="3489325" y="3060700"/>
            <a:ext cx="3675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Comic Sans MS" pitchFamily="66" charset="0"/>
              </a:rPr>
              <a:t>仕様の確認に手間取る</a:t>
            </a:r>
          </a:p>
          <a:p>
            <a:r>
              <a:rPr lang="ja-JP" altLang="en-US" sz="2000">
                <a:latin typeface="Comic Sans MS" pitchFamily="66" charset="0"/>
              </a:rPr>
              <a:t>整理不足で共通化不十分</a:t>
            </a:r>
          </a:p>
          <a:p>
            <a:r>
              <a:rPr lang="ja-JP" altLang="en-US" sz="2000">
                <a:latin typeface="Comic Sans MS" pitchFamily="66" charset="0"/>
              </a:rPr>
              <a:t>大量の不良の混入</a:t>
            </a:r>
          </a:p>
        </p:txBody>
      </p:sp>
      <p:sp>
        <p:nvSpPr>
          <p:cNvPr id="19472" name="Text Box 18"/>
          <p:cNvSpPr txBox="1">
            <a:spLocks noChangeArrowheads="1"/>
          </p:cNvSpPr>
          <p:nvPr/>
        </p:nvSpPr>
        <p:spPr bwMode="auto">
          <a:xfrm>
            <a:off x="565150" y="5757863"/>
            <a:ext cx="2732088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>
                <a:latin typeface="Comic Sans MS" pitchFamily="66" charset="0"/>
              </a:rPr>
              <a:t>運用試験</a:t>
            </a:r>
          </a:p>
        </p:txBody>
      </p:sp>
      <p:sp>
        <p:nvSpPr>
          <p:cNvPr id="19473" name="Text Box 20"/>
          <p:cNvSpPr txBox="1">
            <a:spLocks noChangeArrowheads="1"/>
          </p:cNvSpPr>
          <p:nvPr/>
        </p:nvSpPr>
        <p:spPr bwMode="auto">
          <a:xfrm>
            <a:off x="3489325" y="4140200"/>
            <a:ext cx="3455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Comic Sans MS" pitchFamily="66" charset="0"/>
              </a:rPr>
              <a:t>網羅できないテスト</a:t>
            </a:r>
          </a:p>
          <a:p>
            <a:r>
              <a:rPr lang="ja-JP" altLang="en-US" sz="2000">
                <a:latin typeface="Comic Sans MS" pitchFamily="66" charset="0"/>
              </a:rPr>
              <a:t>大量の不良の取り残し</a:t>
            </a:r>
          </a:p>
        </p:txBody>
      </p:sp>
      <p:sp>
        <p:nvSpPr>
          <p:cNvPr id="19474" name="Text Box 21"/>
          <p:cNvSpPr txBox="1">
            <a:spLocks noChangeArrowheads="1"/>
          </p:cNvSpPr>
          <p:nvPr/>
        </p:nvSpPr>
        <p:spPr bwMode="auto">
          <a:xfrm>
            <a:off x="3382963" y="4843463"/>
            <a:ext cx="37814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charset="-128"/>
              </a:rPr>
              <a:t>大量の不良による混乱</a:t>
            </a:r>
            <a:endParaRPr lang="en-US" altLang="ja-JP" sz="2400">
              <a:latin typeface="ＭＳ Ｐゴシック" charset="-128"/>
            </a:endParaRPr>
          </a:p>
          <a:p>
            <a:r>
              <a:rPr lang="ja-JP" altLang="en-US" sz="2000">
                <a:latin typeface="ＭＳ Ｐゴシック" charset="-128"/>
              </a:rPr>
              <a:t>　網羅できないテスト</a:t>
            </a:r>
          </a:p>
        </p:txBody>
      </p:sp>
      <p:sp>
        <p:nvSpPr>
          <p:cNvPr id="19475" name="Text Box 22"/>
          <p:cNvSpPr txBox="1">
            <a:spLocks noChangeArrowheads="1"/>
          </p:cNvSpPr>
          <p:nvPr/>
        </p:nvSpPr>
        <p:spPr bwMode="auto">
          <a:xfrm>
            <a:off x="3382963" y="5581650"/>
            <a:ext cx="33845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latin typeface="Comic Sans MS" pitchFamily="66" charset="0"/>
              </a:rPr>
              <a:t>　</a:t>
            </a:r>
            <a:r>
              <a:rPr lang="ja-JP" altLang="en-US" sz="2000">
                <a:latin typeface="Comic Sans MS" pitchFamily="66" charset="0"/>
              </a:rPr>
              <a:t>不良の続発による混乱</a:t>
            </a:r>
          </a:p>
          <a:p>
            <a:r>
              <a:rPr lang="ja-JP" altLang="en-US" sz="2400">
                <a:latin typeface="Comic Sans MS" pitchFamily="66" charset="0"/>
              </a:rPr>
              <a:t>大量の仕様問題の発生</a:t>
            </a:r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>
            <a:off x="7164388" y="1908175"/>
            <a:ext cx="8620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>
            <a:off x="8026400" y="1908175"/>
            <a:ext cx="0" cy="410368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8" name="Line 25"/>
          <p:cNvSpPr>
            <a:spLocks noChangeShapeType="1"/>
          </p:cNvSpPr>
          <p:nvPr/>
        </p:nvSpPr>
        <p:spPr bwMode="auto">
          <a:xfrm flipH="1">
            <a:off x="6873875" y="6011863"/>
            <a:ext cx="115252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9" name="Line 26"/>
          <p:cNvSpPr>
            <a:spLocks noChangeShapeType="1"/>
          </p:cNvSpPr>
          <p:nvPr/>
        </p:nvSpPr>
        <p:spPr bwMode="auto">
          <a:xfrm flipH="1">
            <a:off x="7164388" y="2628900"/>
            <a:ext cx="8620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0" name="Line 27"/>
          <p:cNvSpPr>
            <a:spLocks noChangeShapeType="1"/>
          </p:cNvSpPr>
          <p:nvPr/>
        </p:nvSpPr>
        <p:spPr bwMode="auto">
          <a:xfrm flipH="1">
            <a:off x="7164388" y="3492500"/>
            <a:ext cx="8620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1" name="Line 28"/>
          <p:cNvSpPr>
            <a:spLocks noChangeShapeType="1"/>
          </p:cNvSpPr>
          <p:nvPr/>
        </p:nvSpPr>
        <p:spPr bwMode="auto">
          <a:xfrm flipH="1">
            <a:off x="7164388" y="4429125"/>
            <a:ext cx="8620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9"/>
          <p:cNvSpPr>
            <a:spLocks noChangeShapeType="1"/>
          </p:cNvSpPr>
          <p:nvPr/>
        </p:nvSpPr>
        <p:spPr bwMode="auto">
          <a:xfrm flipH="1">
            <a:off x="7234238" y="5148263"/>
            <a:ext cx="79216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3" name="Line 30"/>
          <p:cNvSpPr>
            <a:spLocks noChangeShapeType="1"/>
          </p:cNvSpPr>
          <p:nvPr/>
        </p:nvSpPr>
        <p:spPr bwMode="auto">
          <a:xfrm flipV="1">
            <a:off x="7164388" y="2771775"/>
            <a:ext cx="501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4" name="Line 31"/>
          <p:cNvSpPr>
            <a:spLocks noChangeShapeType="1"/>
          </p:cNvSpPr>
          <p:nvPr/>
        </p:nvSpPr>
        <p:spPr bwMode="auto">
          <a:xfrm>
            <a:off x="7666038" y="2771775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5" name="Line 32"/>
          <p:cNvSpPr>
            <a:spLocks noChangeShapeType="1"/>
          </p:cNvSpPr>
          <p:nvPr/>
        </p:nvSpPr>
        <p:spPr bwMode="auto">
          <a:xfrm flipH="1">
            <a:off x="7164388" y="3348038"/>
            <a:ext cx="501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6" name="Line 33"/>
          <p:cNvSpPr>
            <a:spLocks noChangeShapeType="1"/>
          </p:cNvSpPr>
          <p:nvPr/>
        </p:nvSpPr>
        <p:spPr bwMode="auto">
          <a:xfrm>
            <a:off x="7164388" y="3708400"/>
            <a:ext cx="501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7" name="Line 34"/>
          <p:cNvSpPr>
            <a:spLocks noChangeShapeType="1"/>
          </p:cNvSpPr>
          <p:nvPr/>
        </p:nvSpPr>
        <p:spPr bwMode="auto">
          <a:xfrm>
            <a:off x="7666038" y="3708400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8" name="Line 35"/>
          <p:cNvSpPr>
            <a:spLocks noChangeShapeType="1"/>
          </p:cNvSpPr>
          <p:nvPr/>
        </p:nvSpPr>
        <p:spPr bwMode="auto">
          <a:xfrm flipH="1">
            <a:off x="7164388" y="4284663"/>
            <a:ext cx="501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9" name="Line 36"/>
          <p:cNvSpPr>
            <a:spLocks noChangeShapeType="1"/>
          </p:cNvSpPr>
          <p:nvPr/>
        </p:nvSpPr>
        <p:spPr bwMode="auto">
          <a:xfrm>
            <a:off x="7164388" y="4572000"/>
            <a:ext cx="501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0" name="Line 37"/>
          <p:cNvSpPr>
            <a:spLocks noChangeShapeType="1"/>
          </p:cNvSpPr>
          <p:nvPr/>
        </p:nvSpPr>
        <p:spPr bwMode="auto">
          <a:xfrm>
            <a:off x="7666038" y="45720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1" name="Line 38"/>
          <p:cNvSpPr>
            <a:spLocks noChangeShapeType="1"/>
          </p:cNvSpPr>
          <p:nvPr/>
        </p:nvSpPr>
        <p:spPr bwMode="auto">
          <a:xfrm flipH="1">
            <a:off x="7234238" y="5003800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2" name="Line 39"/>
          <p:cNvSpPr>
            <a:spLocks noChangeShapeType="1"/>
          </p:cNvSpPr>
          <p:nvPr/>
        </p:nvSpPr>
        <p:spPr bwMode="auto">
          <a:xfrm>
            <a:off x="7234238" y="52927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3" name="Line 40"/>
          <p:cNvSpPr>
            <a:spLocks noChangeShapeType="1"/>
          </p:cNvSpPr>
          <p:nvPr/>
        </p:nvSpPr>
        <p:spPr bwMode="auto">
          <a:xfrm>
            <a:off x="7666038" y="5292725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4" name="Line 41"/>
          <p:cNvSpPr>
            <a:spLocks noChangeShapeType="1"/>
          </p:cNvSpPr>
          <p:nvPr/>
        </p:nvSpPr>
        <p:spPr bwMode="auto">
          <a:xfrm flipH="1">
            <a:off x="6873875" y="5868988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爆発 2 3"/>
          <p:cNvSpPr/>
          <p:nvPr/>
        </p:nvSpPr>
        <p:spPr>
          <a:xfrm>
            <a:off x="2338388" y="5245100"/>
            <a:ext cx="1343025" cy="782638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ja-JP" altLang="en-US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２．機能記述の現状</a:t>
            </a:r>
          </a:p>
        </p:txBody>
      </p:sp>
      <p:sp>
        <p:nvSpPr>
          <p:cNvPr id="20482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5D6999-6997-4AAB-ABB0-7C9D8E19E07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/>
          </a:p>
        </p:txBody>
      </p:sp>
      <p:sp>
        <p:nvSpPr>
          <p:cNvPr id="20483" name="コンテンツ プレースホルダー 2"/>
          <p:cNvSpPr txBox="1">
            <a:spLocks/>
          </p:cNvSpPr>
          <p:nvPr/>
        </p:nvSpPr>
        <p:spPr bwMode="auto">
          <a:xfrm>
            <a:off x="512763" y="1341438"/>
            <a:ext cx="82296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２．１　外部仕様書での位置付け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　１．システムの概要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　２．ハードウェア構成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　３．システムの位置付け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solidFill>
                  <a:schemeClr val="tx2"/>
                </a:solidFill>
                <a:latin typeface="ＭＳ Ｐゴシック" charset="-128"/>
              </a:rPr>
              <a:t>　４．</a:t>
            </a:r>
            <a:r>
              <a:rPr lang="ja-JP" altLang="en-US" sz="3200" b="1">
                <a:latin typeface="ＭＳ Ｐゴシック" charset="-128"/>
              </a:rPr>
              <a:t>機能</a:t>
            </a:r>
            <a:endParaRPr lang="en-US" altLang="ja-JP" sz="3200" b="1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solidFill>
                  <a:schemeClr val="tx2"/>
                </a:solidFill>
                <a:latin typeface="ＭＳ Ｐゴシック" charset="-128"/>
              </a:rPr>
              <a:t>　</a:t>
            </a:r>
            <a:r>
              <a:rPr lang="ja-JP" altLang="en-US" sz="3200">
                <a:latin typeface="ＭＳ Ｐゴシック" charset="-128"/>
              </a:rPr>
              <a:t>５．画面・帳票仕様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　６．データベース仕様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　７．非機能要件</a:t>
            </a:r>
            <a:endParaRPr lang="en-US" altLang="ja-JP" sz="3200">
              <a:latin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endParaRPr lang="ja-JP" altLang="en-US" sz="3200">
              <a:latin typeface="ＭＳ Ｐゴシック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5895686" y="3604552"/>
            <a:ext cx="1394845" cy="792088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機能</a:t>
            </a:r>
          </a:p>
        </p:txBody>
      </p:sp>
      <p:sp>
        <p:nvSpPr>
          <p:cNvPr id="14" name="円柱 13"/>
          <p:cNvSpPr/>
          <p:nvPr/>
        </p:nvSpPr>
        <p:spPr>
          <a:xfrm>
            <a:off x="6084634" y="4894623"/>
            <a:ext cx="1008112" cy="648072"/>
          </a:xfrm>
          <a:prstGeom prst="can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ＤＢ</a:t>
            </a:r>
          </a:p>
        </p:txBody>
      </p:sp>
      <p:sp>
        <p:nvSpPr>
          <p:cNvPr id="15" name="フローチャート : 書類 14"/>
          <p:cNvSpPr/>
          <p:nvPr/>
        </p:nvSpPr>
        <p:spPr>
          <a:xfrm>
            <a:off x="7668344" y="4285591"/>
            <a:ext cx="864096" cy="720080"/>
          </a:xfrm>
          <a:prstGeom prst="flowChartDocumen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帳票</a:t>
            </a:r>
          </a:p>
        </p:txBody>
      </p:sp>
      <p:sp>
        <p:nvSpPr>
          <p:cNvPr id="16" name="フローチャート : 論理積ゲート 15"/>
          <p:cNvSpPr/>
          <p:nvPr/>
        </p:nvSpPr>
        <p:spPr>
          <a:xfrm>
            <a:off x="4627084" y="4293096"/>
            <a:ext cx="864096" cy="720080"/>
          </a:xfrm>
          <a:prstGeom prst="flowChartDelay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画面</a:t>
            </a:r>
          </a:p>
        </p:txBody>
      </p:sp>
      <p:sp>
        <p:nvSpPr>
          <p:cNvPr id="20" name="上下矢印 19"/>
          <p:cNvSpPr/>
          <p:nvPr/>
        </p:nvSpPr>
        <p:spPr>
          <a:xfrm>
            <a:off x="6480175" y="4403725"/>
            <a:ext cx="252413" cy="498475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二方向矢印 5"/>
          <p:cNvSpPr/>
          <p:nvPr/>
        </p:nvSpPr>
        <p:spPr>
          <a:xfrm>
            <a:off x="5491163" y="4346575"/>
            <a:ext cx="809625" cy="450850"/>
          </a:xfrm>
          <a:prstGeom prst="lef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屈折矢印 6"/>
          <p:cNvSpPr/>
          <p:nvPr/>
        </p:nvSpPr>
        <p:spPr>
          <a:xfrm rot="5400000">
            <a:off x="7065962" y="4195763"/>
            <a:ext cx="447675" cy="75565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41438"/>
            <a:ext cx="8153400" cy="46799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sz="3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仕様（外部仕様）と</a:t>
            </a:r>
            <a:r>
              <a:rPr lang="ja-JP" altLang="en-US" sz="38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は、</a:t>
            </a:r>
            <a:r>
              <a:rPr lang="ja-JP" altLang="en-US" sz="3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機能</a:t>
            </a:r>
            <a:r>
              <a:rPr lang="ja-JP" altLang="en-US" sz="380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と性能から成る</a:t>
            </a:r>
            <a:endParaRPr lang="ja-JP" altLang="en-US" sz="3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sz="3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機能とは、入力（ｘ）と出力（ｙ）の変換関係（ｙ＝ｆ（</a:t>
            </a:r>
            <a:r>
              <a:rPr lang="ja-JP" altLang="en-US" sz="3800" b="1" dirty="0" err="1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ｘ</a:t>
            </a:r>
            <a:r>
              <a:rPr lang="ja-JP" altLang="en-US" sz="3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））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sz="3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性能とは、機能を達成する効率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処理とは、機能・性能を実現するやり方（内部仕様）</a:t>
            </a:r>
            <a:endParaRPr lang="en-US" altLang="ja-JP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endParaRPr lang="en-US" altLang="ja-JP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endParaRPr lang="ja-JP" altLang="en-US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endParaRPr lang="en-US" altLang="ja-JP" sz="3800" dirty="0" smtClean="0">
              <a:solidFill>
                <a:srgbClr val="C0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sz="3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機能の</a:t>
            </a:r>
            <a:r>
              <a:rPr lang="ja-JP" altLang="en-US" sz="38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定義</a:t>
            </a:r>
            <a:r>
              <a:rPr lang="ja-JP" altLang="en-US" sz="3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とは、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sz="3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全ての出力データの内容とその出力条件が</a:t>
            </a:r>
            <a:endParaRPr lang="en-US" altLang="ja-JP" sz="38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None/>
              <a:defRPr/>
            </a:pPr>
            <a:r>
              <a:rPr lang="ja-JP" altLang="en-US" sz="38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3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入力データ（と定数）を用いて記述されること</a:t>
            </a:r>
            <a:endParaRPr lang="en-US" altLang="ja-JP" sz="38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dirty="0">
                <a:solidFill>
                  <a:srgbClr val="0066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例：画面</a:t>
            </a:r>
            <a:r>
              <a:rPr lang="ja-JP" altLang="en-US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Ａの項目ａがファイルＢの項目</a:t>
            </a:r>
            <a:r>
              <a:rPr lang="ja-JP" altLang="en-US" dirty="0" err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ｂ</a:t>
            </a:r>
            <a:r>
              <a:rPr lang="ja-JP" altLang="en-US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に等しい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場合　</a:t>
            </a:r>
            <a:endParaRPr lang="en-US" altLang="ja-JP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は、画面</a:t>
            </a:r>
            <a:r>
              <a:rPr lang="ja-JP" altLang="en-US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Ｃの項目</a:t>
            </a:r>
            <a:r>
              <a:rPr lang="ja-JP" altLang="en-US" dirty="0" err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ｃ</a:t>
            </a:r>
            <a:r>
              <a:rPr lang="ja-JP" altLang="en-US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を帳票Ｄの項目ｄに出力する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ja-JP" altLang="en-US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50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FBFA28-FCF4-4306-A7CC-B6C9188BB6C9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sz="2000"/>
          </a:p>
        </p:txBody>
      </p:sp>
      <p:sp>
        <p:nvSpPr>
          <p:cNvPr id="21507" name="コンテンツ プレースホルダー 2"/>
          <p:cNvSpPr txBox="1">
            <a:spLocks/>
          </p:cNvSpPr>
          <p:nvPr/>
        </p:nvSpPr>
        <p:spPr bwMode="auto">
          <a:xfrm>
            <a:off x="457200" y="549275"/>
            <a:ext cx="8229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None/>
            </a:pPr>
            <a:r>
              <a:rPr lang="ja-JP" altLang="en-US" sz="3200">
                <a:latin typeface="ＭＳ Ｐゴシック" charset="-128"/>
              </a:rPr>
              <a:t>２．２　認識されていない記述原則</a:t>
            </a:r>
            <a:endParaRPr lang="en-US" altLang="ja-JP" sz="3200">
              <a:latin typeface="ＭＳ Ｐゴシック" charset="-128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452688" y="3009900"/>
            <a:ext cx="3881437" cy="925513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4400" b="1" dirty="0">
              <a:latin typeface="+mn-lt"/>
              <a:ea typeface="+mn-ea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306513" y="2879725"/>
            <a:ext cx="587375" cy="101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bg2">
                    <a:lumMod val="50000"/>
                  </a:schemeClr>
                </a:solidFill>
              </a:rPr>
              <a:t>ｘ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7148513" y="2844800"/>
            <a:ext cx="5699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6000" b="1">
                <a:solidFill>
                  <a:srgbClr val="C00000"/>
                </a:solidFill>
                <a:latin typeface="Comic Sans MS" pitchFamily="66" charset="0"/>
              </a:rPr>
              <a:t>ｙ</a:t>
            </a:r>
          </a:p>
        </p:txBody>
      </p:sp>
      <p:sp>
        <p:nvSpPr>
          <p:cNvPr id="21511" name="AutoShape 8"/>
          <p:cNvSpPr>
            <a:spLocks noChangeArrowheads="1"/>
          </p:cNvSpPr>
          <p:nvPr/>
        </p:nvSpPr>
        <p:spPr bwMode="auto">
          <a:xfrm>
            <a:off x="1893888" y="3213100"/>
            <a:ext cx="473075" cy="569913"/>
          </a:xfrm>
          <a:prstGeom prst="rightArrow">
            <a:avLst>
              <a:gd name="adj1" fmla="val 50000"/>
              <a:gd name="adj2" fmla="val 51014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Century Schoolbook" pitchFamily="18" charset="0"/>
              <a:ea typeface="ＭＳ Ｐ明朝" pitchFamily="18" charset="-128"/>
            </a:endParaRPr>
          </a:p>
        </p:txBody>
      </p:sp>
      <p:sp>
        <p:nvSpPr>
          <p:cNvPr id="21512" name="AutoShape 9"/>
          <p:cNvSpPr>
            <a:spLocks noChangeArrowheads="1"/>
          </p:cNvSpPr>
          <p:nvPr/>
        </p:nvSpPr>
        <p:spPr bwMode="auto">
          <a:xfrm>
            <a:off x="6516688" y="3213100"/>
            <a:ext cx="503237" cy="609600"/>
          </a:xfrm>
          <a:prstGeom prst="rightArrow">
            <a:avLst>
              <a:gd name="adj1" fmla="val 50000"/>
              <a:gd name="adj2" fmla="val 46398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Century Schoolbook" pitchFamily="18" charset="0"/>
              <a:ea typeface="ＭＳ Ｐ明朝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92488" y="2840038"/>
            <a:ext cx="2046287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rgbClr val="C00000"/>
                </a:solidFill>
                <a:latin typeface="ＭＳ Ｐゴシック" pitchFamily="50" charset="-128"/>
                <a:ea typeface="ＭＳ Ｐゴシック" pitchFamily="50" charset="-128"/>
              </a:rPr>
              <a:t>ｙ</a:t>
            </a:r>
            <a:r>
              <a:rPr lang="ja-JP" altLang="en-US" sz="4000" b="1" dirty="0">
                <a:latin typeface="ＭＳ Ｐゴシック" pitchFamily="50" charset="-128"/>
                <a:ea typeface="ＭＳ Ｐゴシック" pitchFamily="50" charset="-128"/>
              </a:rPr>
              <a:t>＝</a:t>
            </a:r>
            <a:r>
              <a:rPr lang="ja-JP" altLang="en-US" sz="6000" b="1" dirty="0">
                <a:latin typeface="ＭＳ Ｐゴシック" pitchFamily="50" charset="-128"/>
                <a:ea typeface="ＭＳ Ｐゴシック" pitchFamily="50" charset="-128"/>
              </a:rPr>
              <a:t>ｆ</a:t>
            </a:r>
            <a:r>
              <a:rPr lang="ja-JP" altLang="en-US" sz="4000" b="1" dirty="0">
                <a:latin typeface="ＭＳ Ｐゴシック" pitchFamily="50" charset="-128"/>
                <a:ea typeface="ＭＳ Ｐゴシック" pitchFamily="50" charset="-128"/>
              </a:rPr>
              <a:t>（</a:t>
            </a:r>
            <a:r>
              <a:rPr lang="ja-JP" altLang="en-US" sz="4000" b="1" dirty="0">
                <a:solidFill>
                  <a:schemeClr val="bg2">
                    <a:lumMod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ｘ</a:t>
            </a:r>
            <a:r>
              <a:rPr lang="ja-JP" altLang="en-US" sz="4000" b="1" dirty="0">
                <a:latin typeface="ＭＳ Ｐゴシック" pitchFamily="50" charset="-128"/>
                <a:ea typeface="ＭＳ Ｐゴシック" pitchFamily="50" charset="-128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1"/>
          </p:nvPr>
        </p:nvSpPr>
        <p:spPr>
          <a:xfrm>
            <a:off x="669925" y="620713"/>
            <a:ext cx="7772400" cy="20193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smtClean="0">
                <a:latin typeface="ＭＳ Ｐゴシック" charset="-128"/>
                <a:ea typeface="ＭＳ Ｐゴシック" charset="-128"/>
              </a:rPr>
              <a:t>●</a:t>
            </a:r>
            <a:r>
              <a:rPr lang="ja-JP" altLang="en-US" sz="28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機能の記述例</a:t>
            </a:r>
            <a:endParaRPr lang="en-US" altLang="ja-JP" sz="2800" smtClean="0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altLang="ja-JP" sz="24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【</a:t>
            </a:r>
            <a:r>
              <a:rPr lang="ja-JP" altLang="en-US" sz="24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機能概要</a:t>
            </a:r>
            <a:r>
              <a:rPr lang="en-US" altLang="ja-JP" sz="24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】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 smtClean="0">
                <a:solidFill>
                  <a:schemeClr val="tx1"/>
                </a:solidFill>
                <a:latin typeface="ＭＳ Ｐゴシック" charset="-128"/>
                <a:ea typeface="ＭＳ Ｐゴシック" charset="-128"/>
              </a:rPr>
              <a:t>　１ヶ月料金滞納者へは利用停止予告書を発行し、２ヶ月料金滞納者は利用停止する。</a:t>
            </a:r>
          </a:p>
        </p:txBody>
      </p:sp>
      <p:sp>
        <p:nvSpPr>
          <p:cNvPr id="22530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F83DBC-B478-4AB5-8D46-965E27EA0F1E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 sz="20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42938" y="2276475"/>
            <a:ext cx="81534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>
                <a:latin typeface="Times New Roman" pitchFamily="18" charset="0"/>
              </a:rPr>
              <a:t>【</a:t>
            </a:r>
            <a:r>
              <a:rPr lang="ja-JP" altLang="en-US" sz="2400">
                <a:latin typeface="Times New Roman" pitchFamily="18" charset="0"/>
              </a:rPr>
              <a:t>詳細機能</a:t>
            </a:r>
            <a:r>
              <a:rPr lang="en-US" altLang="ja-JP" sz="2400">
                <a:latin typeface="Times New Roman" pitchFamily="18" charset="0"/>
              </a:rPr>
              <a:t>】</a:t>
            </a:r>
            <a:r>
              <a:rPr lang="ja-JP" altLang="en-US" sz="2000">
                <a:latin typeface="Times New Roman" pitchFamily="18" charset="0"/>
              </a:rPr>
              <a:t>　（注）下線はデータベース仕様で定義済みのデータ項目</a:t>
            </a:r>
            <a:endParaRPr lang="en-US" altLang="ja-JP" sz="2400">
              <a:latin typeface="Times New Roman" pitchFamily="18" charset="0"/>
            </a:endParaRPr>
          </a:p>
          <a:p>
            <a:r>
              <a:rPr lang="ja-JP" altLang="en-US" sz="2400">
                <a:latin typeface="ＭＳ Ｐゴシック" charset="-128"/>
              </a:rPr>
              <a:t>　</a:t>
            </a:r>
            <a:r>
              <a:rPr lang="ja-JP" altLang="en-US" sz="2400" u="sng">
                <a:latin typeface="ＭＳ Ｐゴシック" charset="-128"/>
              </a:rPr>
              <a:t>料金滞納者ファイル</a:t>
            </a:r>
            <a:r>
              <a:rPr lang="ja-JP" altLang="en-US" sz="2400">
                <a:latin typeface="ＭＳ Ｐゴシック" charset="-128"/>
              </a:rPr>
              <a:t>の</a:t>
            </a:r>
            <a:r>
              <a:rPr lang="ja-JP" altLang="en-US" sz="2400" u="sng">
                <a:latin typeface="ＭＳ Ｐゴシック" charset="-128"/>
              </a:rPr>
              <a:t>滞納開始年月</a:t>
            </a:r>
            <a:r>
              <a:rPr lang="ja-JP" altLang="en-US" sz="2400">
                <a:latin typeface="ＭＳ Ｐゴシック" charset="-128"/>
              </a:rPr>
              <a:t>が</a:t>
            </a:r>
            <a:r>
              <a:rPr lang="ja-JP" altLang="en-US" sz="2400" u="sng">
                <a:latin typeface="ＭＳ Ｐゴシック" charset="-128"/>
              </a:rPr>
              <a:t>システム年月</a:t>
            </a:r>
            <a:r>
              <a:rPr lang="ja-JP" altLang="en-US" sz="2400">
                <a:latin typeface="ＭＳ Ｐゴシック" charset="-128"/>
              </a:rPr>
              <a:t>＋１である</a:t>
            </a:r>
            <a:r>
              <a:rPr lang="ja-JP" altLang="en-US" sz="2400" u="sng">
                <a:latin typeface="ＭＳ Ｐゴシック" charset="-128"/>
              </a:rPr>
              <a:t>滞納者名</a:t>
            </a:r>
            <a:r>
              <a:rPr lang="ja-JP" altLang="en-US" sz="2400">
                <a:latin typeface="ＭＳ Ｐゴシック" charset="-128"/>
              </a:rPr>
              <a:t>に対して、当該者の</a:t>
            </a:r>
            <a:r>
              <a:rPr lang="ja-JP" altLang="en-US" sz="2400" u="sng">
                <a:latin typeface="ＭＳ Ｐゴシック" charset="-128"/>
              </a:rPr>
              <a:t>契約者ファイル</a:t>
            </a:r>
            <a:r>
              <a:rPr lang="ja-JP" altLang="en-US" sz="2400">
                <a:latin typeface="ＭＳ Ｐゴシック" charset="-128"/>
              </a:rPr>
              <a:t>の</a:t>
            </a:r>
            <a:r>
              <a:rPr lang="ja-JP" altLang="en-US" sz="2400" u="sng">
                <a:latin typeface="ＭＳ Ｐゴシック" charset="-128"/>
              </a:rPr>
              <a:t>契約者名・住所</a:t>
            </a:r>
            <a:r>
              <a:rPr lang="ja-JP" altLang="en-US" sz="2400">
                <a:latin typeface="ＭＳ Ｐゴシック" charset="-128"/>
              </a:rPr>
              <a:t>宛の</a:t>
            </a:r>
            <a:r>
              <a:rPr lang="ja-JP" altLang="en-US" sz="2400" u="sng">
                <a:latin typeface="ＭＳ Ｐゴシック" charset="-128"/>
              </a:rPr>
              <a:t>利用停止予告書</a:t>
            </a:r>
            <a:r>
              <a:rPr lang="ja-JP" altLang="en-US" sz="2400">
                <a:latin typeface="ＭＳ Ｐゴシック" charset="-128"/>
              </a:rPr>
              <a:t>を印刷する。</a:t>
            </a:r>
          </a:p>
          <a:p>
            <a:r>
              <a:rPr lang="ja-JP" altLang="en-US" sz="2400">
                <a:latin typeface="ＭＳ Ｐゴシック" charset="-128"/>
              </a:rPr>
              <a:t>　</a:t>
            </a:r>
            <a:r>
              <a:rPr lang="ja-JP" altLang="en-US" sz="2400" u="sng">
                <a:latin typeface="ＭＳ Ｐゴシック" charset="-128"/>
              </a:rPr>
              <a:t>料金滞納者ファイル</a:t>
            </a:r>
            <a:r>
              <a:rPr lang="ja-JP" altLang="en-US" sz="2400">
                <a:latin typeface="ＭＳ Ｐゴシック" charset="-128"/>
              </a:rPr>
              <a:t>の</a:t>
            </a:r>
            <a:r>
              <a:rPr lang="ja-JP" altLang="en-US" sz="2400" u="sng">
                <a:latin typeface="ＭＳ Ｐゴシック" charset="-128"/>
              </a:rPr>
              <a:t>滞納開始年月</a:t>
            </a:r>
            <a:r>
              <a:rPr lang="ja-JP" altLang="en-US" sz="2400">
                <a:latin typeface="ＭＳ Ｐゴシック" charset="-128"/>
              </a:rPr>
              <a:t>が</a:t>
            </a:r>
            <a:r>
              <a:rPr lang="ja-JP" altLang="en-US" sz="2400" u="sng">
                <a:latin typeface="ＭＳ Ｐゴシック" charset="-128"/>
              </a:rPr>
              <a:t>システム年月</a:t>
            </a:r>
            <a:r>
              <a:rPr lang="ja-JP" altLang="en-US" sz="2400">
                <a:latin typeface="ＭＳ Ｐゴシック" charset="-128"/>
              </a:rPr>
              <a:t>＋２以上である</a:t>
            </a:r>
            <a:r>
              <a:rPr lang="ja-JP" altLang="en-US" sz="2400" u="sng">
                <a:latin typeface="ＭＳ Ｐゴシック" charset="-128"/>
              </a:rPr>
              <a:t>滞納者名</a:t>
            </a:r>
            <a:r>
              <a:rPr lang="ja-JP" altLang="en-US" sz="2400">
                <a:latin typeface="ＭＳ Ｐゴシック" charset="-128"/>
              </a:rPr>
              <a:t>に対して、当該者の</a:t>
            </a:r>
            <a:r>
              <a:rPr lang="ja-JP" altLang="en-US" sz="2400" u="sng">
                <a:latin typeface="ＭＳ Ｐゴシック" charset="-128"/>
              </a:rPr>
              <a:t>契約ファイル</a:t>
            </a:r>
            <a:r>
              <a:rPr lang="ja-JP" altLang="en-US" sz="2400">
                <a:latin typeface="ＭＳ Ｐゴシック" charset="-128"/>
              </a:rPr>
              <a:t>の</a:t>
            </a:r>
            <a:r>
              <a:rPr lang="ja-JP" altLang="en-US" sz="2400" u="sng">
                <a:latin typeface="ＭＳ Ｐゴシック" charset="-128"/>
              </a:rPr>
              <a:t>利用許可</a:t>
            </a:r>
            <a:r>
              <a:rPr lang="ja-JP" altLang="en-US" sz="2400">
                <a:latin typeface="ＭＳ Ｐゴシック" charset="-128"/>
              </a:rPr>
              <a:t>に</a:t>
            </a:r>
            <a:r>
              <a:rPr lang="ja-JP" altLang="en-US" sz="2400" u="sng">
                <a:latin typeface="ＭＳ Ｐゴシック" charset="-128"/>
              </a:rPr>
              <a:t>利用停止コード</a:t>
            </a:r>
            <a:r>
              <a:rPr lang="ja-JP" altLang="en-US" sz="2400">
                <a:latin typeface="ＭＳ Ｐゴシック" charset="-128"/>
              </a:rPr>
              <a:t>を書き込む。　</a:t>
            </a:r>
            <a:endParaRPr lang="en-US" altLang="ja-JP" sz="2400">
              <a:latin typeface="ＭＳ Ｐゴシック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755650" y="5043488"/>
            <a:ext cx="741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latin typeface="ＭＳ Ｐゴシック" charset="-128"/>
              </a:rPr>
              <a:t>【</a:t>
            </a:r>
            <a:r>
              <a:rPr lang="ja-JP" altLang="en-US" sz="2400">
                <a:latin typeface="ＭＳ Ｐゴシック" charset="-128"/>
              </a:rPr>
              <a:t>私の主張</a:t>
            </a:r>
            <a:r>
              <a:rPr lang="en-US" altLang="ja-JP" sz="2400">
                <a:latin typeface="ＭＳ Ｐゴシック" charset="-128"/>
              </a:rPr>
              <a:t>】</a:t>
            </a:r>
          </a:p>
          <a:p>
            <a:r>
              <a:rPr lang="ja-JP" altLang="en-US" sz="2400">
                <a:latin typeface="ＭＳ Ｐゴシック" charset="-128"/>
              </a:rPr>
              <a:t>　ここで脱落した管理者・技術者が先憂後楽の代わりにプロジェクト崩れを選択している。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004" name="Group 228"/>
          <p:cNvGraphicFramePr>
            <a:graphicFrameLocks noGrp="1"/>
          </p:cNvGraphicFramePr>
          <p:nvPr>
            <p:ph type="tbl" idx="1"/>
          </p:nvPr>
        </p:nvGraphicFramePr>
        <p:xfrm>
          <a:off x="503238" y="1801813"/>
          <a:ext cx="8081528" cy="4501206"/>
        </p:xfrm>
        <a:graphic>
          <a:graphicData uri="http://schemas.openxmlformats.org/drawingml/2006/table">
            <a:tbl>
              <a:tblPr/>
              <a:tblGrid>
                <a:gridCol w="469900"/>
                <a:gridCol w="215900"/>
                <a:gridCol w="2133600"/>
                <a:gridCol w="2525824"/>
                <a:gridCol w="2736304"/>
              </a:tblGrid>
              <a:tr h="428682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　　　　　　</a:t>
                      </a:r>
                      <a:endParaRPr kumimoji="1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入力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料金滞納者ファイル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滞納開始年月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＝システム年月＋１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＞システム年月＋１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滞納者名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（Ａ）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（Ａ）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契約ファイル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契約者名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＝Ａ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4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住所　　　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（Ｂ）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出力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利用停止予告書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印刷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8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宛名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Ａ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住所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Ｂ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契約ファイル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更新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使用許可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50" charset="-128"/>
                        </a:rPr>
                        <a:t>使用停止コード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14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D2596D-9708-4B10-8644-CC766DB5539D}" type="slidenum">
              <a:rPr lang="en-US" altLang="ja-JP" sz="20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 sz="2000" smtClean="0"/>
          </a:p>
        </p:txBody>
      </p:sp>
      <p:sp>
        <p:nvSpPr>
          <p:cNvPr id="23615" name="テキスト ボックス 1"/>
          <p:cNvSpPr txBox="1">
            <a:spLocks noChangeArrowheads="1"/>
          </p:cNvSpPr>
          <p:nvPr/>
        </p:nvSpPr>
        <p:spPr bwMode="auto">
          <a:xfrm>
            <a:off x="684213" y="404813"/>
            <a:ext cx="7775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>
                <a:latin typeface="ＭＳ Ｐゴシック" charset="-128"/>
              </a:rPr>
              <a:t>●記述の効率化・正確化の工夫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307975" y="33020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971550" y="1412875"/>
          <a:ext cx="4876626" cy="396240"/>
        </p:xfrm>
        <a:graphic>
          <a:graphicData uri="http://schemas.openxmlformats.org/drawingml/2006/table">
            <a:tbl>
              <a:tblPr/>
              <a:tblGrid>
                <a:gridCol w="2335576"/>
                <a:gridCol w="2541050"/>
              </a:tblGrid>
              <a:tr h="3745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データ</a:t>
                      </a:r>
                      <a:endParaRPr kumimoji="1" lang="ja-JP" altLang="en-US" sz="20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ケース１</a:t>
                      </a:r>
                      <a:endParaRPr kumimoji="1" lang="ja-JP" altLang="en-US" sz="20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5829300" y="1412875"/>
          <a:ext cx="2754491" cy="396240"/>
        </p:xfrm>
        <a:graphic>
          <a:graphicData uri="http://schemas.openxmlformats.org/drawingml/2006/table">
            <a:tbl>
              <a:tblPr/>
              <a:tblGrid>
                <a:gridCol w="2754491"/>
              </a:tblGrid>
              <a:tr h="3855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ケース２</a:t>
                      </a:r>
                      <a:endParaRPr kumimoji="1" lang="ja-JP" altLang="en-US" sz="20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3634" name="テキスト ボックス 2"/>
          <p:cNvSpPr txBox="1">
            <a:spLocks noChangeArrowheads="1"/>
          </p:cNvSpPr>
          <p:nvPr/>
        </p:nvSpPr>
        <p:spPr bwMode="auto">
          <a:xfrm>
            <a:off x="827088" y="920750"/>
            <a:ext cx="7345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>
                <a:latin typeface="ＭＳ Ｐゴシック" charset="-128"/>
              </a:rPr>
              <a:t>（１）文章記述の排除（決定表や記号の使用）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2447925" y="2578100"/>
            <a:ext cx="68421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9600" b="1">
                <a:solidFill>
                  <a:srgbClr val="0070C0"/>
                </a:solidFill>
                <a:latin typeface="ＭＳ Ｐゴシック" charset="-128"/>
              </a:rPr>
              <a:t>ｘ</a:t>
            </a: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2427288" y="3965575"/>
            <a:ext cx="5048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9600" b="1">
                <a:solidFill>
                  <a:srgbClr val="FF0000"/>
                </a:solidFill>
                <a:latin typeface="ＭＳ Ｐゴシック" charset="-128"/>
              </a:rPr>
              <a:t>ｙ</a:t>
            </a: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5508625" y="3357563"/>
            <a:ext cx="10795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9600">
                <a:latin typeface="ＭＳ Ｐゴシック" charset="-128"/>
              </a:rPr>
              <a:t>ｆ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971550" y="1773238"/>
            <a:ext cx="2305050" cy="244792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971550" y="4292600"/>
            <a:ext cx="2305050" cy="20161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348038" y="1773238"/>
            <a:ext cx="5256212" cy="453548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9" grpId="0"/>
      <p:bldP spid="18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2650" y="752475"/>
            <a:ext cx="7434263" cy="6477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ja-JP" altLang="en-US" sz="2800" b="1" smtClean="0">
                <a:solidFill>
                  <a:schemeClr val="tx1"/>
                </a:solidFill>
                <a:effectLst/>
                <a:latin typeface="ＭＳ Ｐゴシック" charset="-128"/>
                <a:ea typeface="ＭＳ Ｐゴシック" charset="-128"/>
              </a:rPr>
              <a:t>（２）　構成の最適化（構造化）による記述量削減</a:t>
            </a:r>
          </a:p>
        </p:txBody>
      </p:sp>
      <p:sp>
        <p:nvSpPr>
          <p:cNvPr id="2457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0CD877-C571-42DD-815D-7198D7952A60}" type="slidenum">
              <a:rPr lang="ja-JP" altLang="en-US" sz="200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 sz="2000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684213" y="2498725"/>
            <a:ext cx="15843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０　人事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700338" y="2498725"/>
            <a:ext cx="17272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１　厚生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787900" y="2498725"/>
            <a:ext cx="18716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１．１　健康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4787900" y="4065588"/>
            <a:ext cx="18716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２．１　昇格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787900" y="3363913"/>
            <a:ext cx="18716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１．２　事務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700338" y="4065588"/>
            <a:ext cx="17272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２　評価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700338" y="5541963"/>
            <a:ext cx="17272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３　出退勤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4787900" y="4762500"/>
            <a:ext cx="18716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２．２　処分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4787900" y="5541963"/>
            <a:ext cx="18716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３．１　報告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7019925" y="2524125"/>
            <a:ext cx="15478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健康管理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7019925" y="3316288"/>
            <a:ext cx="15478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sz="2400" b="1"/>
              <a:t>健康診断</a:t>
            </a: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2268538" y="27876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2484438" y="2787650"/>
            <a:ext cx="0" cy="297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>
            <a:off x="2484438" y="4352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>
            <a:off x="2484438" y="57578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4427538" y="27162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4572000" y="2716213"/>
            <a:ext cx="0" cy="900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>
            <a:off x="4572000" y="36163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9" name="Line 22"/>
          <p:cNvSpPr>
            <a:spLocks noChangeShapeType="1"/>
          </p:cNvSpPr>
          <p:nvPr/>
        </p:nvSpPr>
        <p:spPr bwMode="auto">
          <a:xfrm>
            <a:off x="4427538" y="43529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0" name="Line 23"/>
          <p:cNvSpPr>
            <a:spLocks noChangeShapeType="1"/>
          </p:cNvSpPr>
          <p:nvPr/>
        </p:nvSpPr>
        <p:spPr bwMode="auto">
          <a:xfrm>
            <a:off x="4572000" y="4352925"/>
            <a:ext cx="0" cy="684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1" name="Line 24"/>
          <p:cNvSpPr>
            <a:spLocks noChangeShapeType="1"/>
          </p:cNvSpPr>
          <p:nvPr/>
        </p:nvSpPr>
        <p:spPr bwMode="auto">
          <a:xfrm>
            <a:off x="4572000" y="50371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2" name="Line 25"/>
          <p:cNvSpPr>
            <a:spLocks noChangeShapeType="1"/>
          </p:cNvSpPr>
          <p:nvPr/>
        </p:nvSpPr>
        <p:spPr bwMode="auto">
          <a:xfrm>
            <a:off x="4427538" y="58293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3" name="Line 26"/>
          <p:cNvSpPr>
            <a:spLocks noChangeShapeType="1"/>
          </p:cNvSpPr>
          <p:nvPr/>
        </p:nvSpPr>
        <p:spPr bwMode="auto">
          <a:xfrm>
            <a:off x="6659563" y="28114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4" name="Line 27"/>
          <p:cNvSpPr>
            <a:spLocks noChangeShapeType="1"/>
          </p:cNvSpPr>
          <p:nvPr/>
        </p:nvSpPr>
        <p:spPr bwMode="auto">
          <a:xfrm>
            <a:off x="6804025" y="28114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5" name="Line 28"/>
          <p:cNvSpPr>
            <a:spLocks noChangeShapeType="1"/>
          </p:cNvSpPr>
          <p:nvPr/>
        </p:nvSpPr>
        <p:spPr bwMode="auto">
          <a:xfrm>
            <a:off x="6804025" y="35321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4" name="テキスト ボックス 2"/>
          <p:cNvSpPr txBox="1">
            <a:spLocks noChangeArrowheads="1"/>
          </p:cNvSpPr>
          <p:nvPr/>
        </p:nvSpPr>
        <p:spPr bwMode="auto">
          <a:xfrm>
            <a:off x="1122363" y="1412875"/>
            <a:ext cx="741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ＭＳ Ｐゴシック" charset="-128"/>
              </a:rPr>
              <a:t>ＭＥＣＥ：</a:t>
            </a:r>
            <a:r>
              <a:rPr lang="en-US" altLang="ja-JP" sz="2400">
                <a:latin typeface="ＭＳ Ｐゴシック" charset="-128"/>
              </a:rPr>
              <a:t>Mutually Exclusive and Collectively Exhaustive</a:t>
            </a:r>
          </a:p>
          <a:p>
            <a:r>
              <a:rPr lang="ja-JP" altLang="en-US" sz="2400">
                <a:latin typeface="ＭＳ Ｐゴシック" charset="-128"/>
              </a:rPr>
              <a:t>　　　「相互に排他的な項目」による「完全な全体集合」</a:t>
            </a:r>
            <a:endParaRPr lang="en-US" altLang="ja-JP" sz="2400">
              <a:latin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  <p:bldP spid="17422" grpId="0" animBg="1"/>
      <p:bldP spid="17423" grpId="0" animBg="1"/>
      <p:bldP spid="17424" grpId="0" animBg="1"/>
      <p:bldP spid="17425" grpId="0" animBg="1"/>
      <p:bldP spid="17426" grpId="0" animBg="1"/>
      <p:bldP spid="17427" grpId="0" animBg="1"/>
      <p:bldP spid="17428" grpId="0" animBg="1"/>
      <p:bldP spid="17429" grpId="0" animBg="1"/>
      <p:bldP spid="17430" grpId="0" animBg="1"/>
      <p:bldP spid="17431" grpId="0" animBg="1"/>
      <p:bldP spid="17432" grpId="0" animBg="1"/>
      <p:bldP spid="17433" grpId="0" animBg="1"/>
      <p:bldP spid="17434" grpId="0" animBg="1"/>
      <p:bldP spid="174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1635</TotalTime>
  <Words>502</Words>
  <Application>Microsoft Office PowerPoint</Application>
  <PresentationFormat>画面に合わせる (4:3)</PresentationFormat>
  <Paragraphs>278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雪藤</vt:lpstr>
      <vt:lpstr>機能記述技法の提案</vt:lpstr>
      <vt:lpstr>目次</vt:lpstr>
      <vt:lpstr>１．１　プロジェクト崩れのパターン</vt:lpstr>
      <vt:lpstr>１．２　機能記述不備の伝搬</vt:lpstr>
      <vt:lpstr>２．機能記述の現状</vt:lpstr>
      <vt:lpstr>PowerPoint プレゼンテーション</vt:lpstr>
      <vt:lpstr>PowerPoint プレゼンテーション</vt:lpstr>
      <vt:lpstr>PowerPoint プレゼンテーション</vt:lpstr>
      <vt:lpstr>（２）　構成の最適化（構造化）による記述量削減</vt:lpstr>
      <vt:lpstr>２．３　認識されていない理由</vt:lpstr>
      <vt:lpstr>PowerPoint プレゼンテーション</vt:lpstr>
      <vt:lpstr>その結果、オフショア開発先からの指摘</vt:lpstr>
      <vt:lpstr>PowerPoint プレゼンテーション</vt:lpstr>
      <vt:lpstr>３．機能記述技法の概要</vt:lpstr>
      <vt:lpstr>PowerPoint プレゼンテーション</vt:lpstr>
      <vt:lpstr>PowerPoint プレゼンテーション</vt:lpstr>
      <vt:lpstr>ステップ２　機能構成図の作成 　機能要素を階層構造に整理する。上位と下位との関係性を点検し、必要ならば機能要素の再編成や機能名称の変更を行う。原則として下位の機能要素の数は７個以内にする。整理した結果は機能名称を使った構成図に書く。構成図に書いた構成がそのまま機能を記述するドキュメントの章・節・項に対応する。</vt:lpstr>
      <vt:lpstr>PowerPoint プレゼンテーション</vt:lpstr>
      <vt:lpstr>PowerPoint プレゼンテーション</vt:lpstr>
      <vt:lpstr>PowerPoint プレゼンテーション</vt:lpstr>
      <vt:lpstr>４．機能記述技法の普及に向けて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オフショア開発を成功させる 文書化技術</dc:title>
  <dc:creator>FJ-USER</dc:creator>
  <cp:lastModifiedBy>Shin</cp:lastModifiedBy>
  <cp:revision>148</cp:revision>
  <cp:lastPrinted>2012-12-04T03:40:05Z</cp:lastPrinted>
  <dcterms:created xsi:type="dcterms:W3CDTF">2012-08-03T07:04:12Z</dcterms:created>
  <dcterms:modified xsi:type="dcterms:W3CDTF">2012-12-04T03:40:33Z</dcterms:modified>
</cp:coreProperties>
</file>