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handoutMasterIdLst>
    <p:handoutMasterId r:id="rId25"/>
  </p:handoutMasterIdLst>
  <p:sldIdLst>
    <p:sldId id="1911" r:id="rId2"/>
    <p:sldId id="1962" r:id="rId3"/>
    <p:sldId id="2087" r:id="rId4"/>
    <p:sldId id="2055" r:id="rId5"/>
    <p:sldId id="2078" r:id="rId6"/>
    <p:sldId id="2083" r:id="rId7"/>
    <p:sldId id="2084" r:id="rId8"/>
    <p:sldId id="2088" r:id="rId9"/>
    <p:sldId id="2077" r:id="rId10"/>
    <p:sldId id="2060" r:id="rId11"/>
    <p:sldId id="2061" r:id="rId12"/>
    <p:sldId id="2080" r:id="rId13"/>
    <p:sldId id="2063" r:id="rId14"/>
    <p:sldId id="2089" r:id="rId15"/>
    <p:sldId id="2090" r:id="rId16"/>
    <p:sldId id="2091" r:id="rId17"/>
    <p:sldId id="2092" r:id="rId18"/>
    <p:sldId id="2093" r:id="rId19"/>
    <p:sldId id="2058" r:id="rId20"/>
    <p:sldId id="2094" r:id="rId21"/>
    <p:sldId id="2095" r:id="rId22"/>
    <p:sldId id="2096" r:id="rId23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FF7D"/>
    <a:srgbClr val="F8A952"/>
    <a:srgbClr val="F5860B"/>
    <a:srgbClr val="FF5757"/>
    <a:srgbClr val="F56FB5"/>
    <a:srgbClr val="AEFCF8"/>
    <a:srgbClr val="0066FF"/>
    <a:srgbClr val="D2FE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5" autoAdjust="0"/>
    <p:restoredTop sz="98999" autoAdjust="0"/>
  </p:normalViewPr>
  <p:slideViewPr>
    <p:cSldViewPr snapToGrid="0">
      <p:cViewPr varScale="1">
        <p:scale>
          <a:sx n="116" d="100"/>
          <a:sy n="116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50"/>
    </p:cViewPr>
  </p:sorterViewPr>
  <p:notesViewPr>
    <p:cSldViewPr snapToGrid="0">
      <p:cViewPr varScale="1">
        <p:scale>
          <a:sx n="79" d="100"/>
          <a:sy n="79" d="100"/>
        </p:scale>
        <p:origin x="-2478" y="-96"/>
      </p:cViewPr>
      <p:guideLst>
        <p:guide orient="horz" pos="3223"/>
        <p:guide pos="2237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4222" y="120316"/>
            <a:ext cx="6555782" cy="83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46" tIns="47723" rIns="95446" bIns="47723" numCol="1" anchor="t" anchorCtr="0" compatLnSpc="1">
            <a:prstTxWarp prst="textNoShape">
              <a:avLst/>
            </a:prstTxWarp>
          </a:bodyPr>
          <a:lstStyle>
            <a:lvl1pPr algn="l" defTabSz="938060" eaLnBrk="0" hangingPunct="0">
              <a:defRPr sz="1300"/>
            </a:lvl1pPr>
          </a:lstStyle>
          <a:p>
            <a:pPr algn="r"/>
            <a:r>
              <a:rPr lang="ja-JP" altLang="en-US" dirty="0"/>
              <a:t>情報システム学会　第</a:t>
            </a:r>
            <a:r>
              <a:rPr lang="en-US" altLang="ja-JP" dirty="0"/>
              <a:t>1</a:t>
            </a:r>
            <a:r>
              <a:rPr lang="ja-JP" altLang="en-US" dirty="0"/>
              <a:t>回「私の主張」の会 資料</a:t>
            </a:r>
          </a:p>
          <a:p>
            <a:pPr algn="r"/>
            <a:r>
              <a:rPr lang="en-US" altLang="ja-JP" dirty="0"/>
              <a:t>IT</a:t>
            </a:r>
            <a:r>
              <a:rPr lang="ja-JP" altLang="en-US" dirty="0"/>
              <a:t>投資のビジネス価値の評価方法</a:t>
            </a:r>
          </a:p>
          <a:p>
            <a:pPr algn="r"/>
            <a:r>
              <a:rPr lang="en-US" altLang="ja-JP" dirty="0"/>
              <a:t>- </a:t>
            </a:r>
            <a:r>
              <a:rPr lang="ja-JP" altLang="en-US" dirty="0"/>
              <a:t>人月ビジネスからの脱却 </a:t>
            </a:r>
            <a:r>
              <a:rPr lang="en-US" altLang="ja-JP" dirty="0"/>
              <a:t>-</a:t>
            </a:r>
          </a:p>
          <a:p>
            <a:pPr algn="r"/>
            <a:endParaRPr lang="ja-JP" altLang="en-US" dirty="0"/>
          </a:p>
          <a:p>
            <a:pPr algn="r"/>
            <a:endParaRPr lang="en-US" altLang="ja-JP" dirty="0"/>
          </a:p>
        </p:txBody>
      </p:sp>
      <p:sp>
        <p:nvSpPr>
          <p:cNvPr id="1094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3997" y="9724118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46" tIns="47723" rIns="95446" bIns="47723" numCol="1" anchor="b" anchorCtr="0" compatLnSpc="1">
            <a:prstTxWarp prst="textNoShape">
              <a:avLst/>
            </a:prstTxWarp>
          </a:bodyPr>
          <a:lstStyle>
            <a:lvl1pPr algn="r" defTabSz="938060" eaLnBrk="0" hangingPunct="0">
              <a:defRPr sz="900"/>
            </a:lvl1pPr>
          </a:lstStyle>
          <a:p>
            <a:r>
              <a:rPr lang="ja-JP" altLang="en-US"/>
              <a:t>Copyright Masayoshi Ohshima. All rights reserved.</a:t>
            </a:r>
            <a:endParaRPr lang="en-US" altLang="ja-JP"/>
          </a:p>
        </p:txBody>
      </p:sp>
      <p:sp>
        <p:nvSpPr>
          <p:cNvPr id="1094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05691" y="9742232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46" tIns="47723" rIns="95446" bIns="47723" numCol="1" anchor="b" anchorCtr="0" compatLnSpc="1">
            <a:prstTxWarp prst="textNoShape">
              <a:avLst/>
            </a:prstTxWarp>
          </a:bodyPr>
          <a:lstStyle>
            <a:lvl1pPr algn="r" defTabSz="938060" eaLnBrk="0" hangingPunct="0">
              <a:defRPr sz="1300"/>
            </a:lvl1pPr>
          </a:lstStyle>
          <a:p>
            <a:fld id="{A9FB6DB7-E4FC-4C79-9F0F-10FE4647B4A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50745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5303" cy="26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46" tIns="47723" rIns="95446" bIns="47723" numCol="1" anchor="t" anchorCtr="0" compatLnSpc="1">
            <a:prstTxWarp prst="textNoShape">
              <a:avLst/>
            </a:prstTxWarp>
          </a:bodyPr>
          <a:lstStyle>
            <a:lvl1pPr algn="l" defTabSz="938060">
              <a:defRPr sz="13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24" y="0"/>
            <a:ext cx="3075303" cy="26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46" tIns="47723" rIns="95446" bIns="47723" numCol="1" anchor="t" anchorCtr="0" compatLnSpc="1">
            <a:prstTxWarp prst="textNoShape">
              <a:avLst/>
            </a:prstTxWarp>
          </a:bodyPr>
          <a:lstStyle>
            <a:lvl1pPr algn="r" defTabSz="938060">
              <a:defRPr sz="1300"/>
            </a:lvl1pPr>
          </a:lstStyle>
          <a:p>
            <a:fld id="{F3D9ADED-6AD9-4A93-8816-45E9D95F7EA5}" type="datetimeFigureOut">
              <a:rPr lang="en-US" altLang="ja-JP"/>
              <a:pPr/>
              <a:t>12/4/2012</a:t>
            </a:fld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73075" y="338138"/>
            <a:ext cx="6078538" cy="4559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58061" y="5118130"/>
            <a:ext cx="6309559" cy="470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46" tIns="47723" rIns="95446" bIns="47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71132"/>
            <a:ext cx="3995552" cy="26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46" tIns="47723" rIns="95446" bIns="47723" numCol="1" anchor="b" anchorCtr="0" compatLnSpc="1">
            <a:prstTxWarp prst="textNoShape">
              <a:avLst/>
            </a:prstTxWarp>
          </a:bodyPr>
          <a:lstStyle>
            <a:lvl1pPr algn="l" defTabSz="938060">
              <a:defRPr sz="1300"/>
            </a:lvl1pPr>
          </a:lstStyle>
          <a:p>
            <a:r>
              <a:rPr lang="en-US" altLang="ja-JP"/>
              <a:t>Copyright Masayoshi Ohshima. All rights reserved.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24" y="9971132"/>
            <a:ext cx="3075303" cy="26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46" tIns="47723" rIns="95446" bIns="47723" numCol="1" anchor="b" anchorCtr="0" compatLnSpc="1">
            <a:prstTxWarp prst="textNoShape">
              <a:avLst/>
            </a:prstTxWarp>
          </a:bodyPr>
          <a:lstStyle>
            <a:lvl1pPr algn="r" defTabSz="938060">
              <a:defRPr sz="1300"/>
            </a:lvl1pPr>
          </a:lstStyle>
          <a:p>
            <a:fld id="{644117EC-0FA0-4514-8735-0491491B4A8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62390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4825" y="338138"/>
            <a:ext cx="6091238" cy="4568825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938" y="5287747"/>
            <a:ext cx="4890702" cy="3499364"/>
          </a:xfrm>
        </p:spPr>
        <p:txBody>
          <a:bodyPr/>
          <a:lstStyle/>
          <a:p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C93BB735-A27E-4788-9FDE-D3A3C9B8C6B5}" type="slidenum">
              <a:rPr lang="ja-JP" altLang="en-US" sz="1300"/>
              <a:pPr algn="r" defTabSz="938060"/>
              <a:t>10</a:t>
            </a:fld>
            <a:endParaRPr lang="en-US" altLang="ja-JP" sz="1300" dirty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6869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C1F91351-B685-44DD-967C-20609D58AF39}" type="slidenum">
              <a:rPr lang="ja-JP" altLang="en-US" sz="1300"/>
              <a:pPr algn="r" defTabSz="938060"/>
              <a:t>11</a:t>
            </a:fld>
            <a:endParaRPr lang="en-US" altLang="ja-JP" sz="1300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7893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465AC1D5-40F0-43E0-A4BE-6BF5F0EBDB50}" type="slidenum">
              <a:rPr lang="ja-JP" altLang="en-US" sz="1300"/>
              <a:pPr algn="r" defTabSz="938060"/>
              <a:t>12</a:t>
            </a:fld>
            <a:endParaRPr lang="en-US" altLang="ja-JP" sz="1300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8917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C0B36B08-909B-44FA-9079-1C1ED8C2A9D5}" type="slidenum">
              <a:rPr lang="ja-JP" altLang="en-US" sz="1300"/>
              <a:pPr algn="r" defTabSz="938060"/>
              <a:t>13</a:t>
            </a:fld>
            <a:endParaRPr lang="en-US" altLang="ja-JP" sz="1300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9941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DC2D528F-FEFF-439B-B8D0-1310EBCA71E7}" type="slidenum">
              <a:rPr lang="ja-JP" altLang="en-US" sz="1300"/>
              <a:pPr algn="r" defTabSz="938060"/>
              <a:t>14</a:t>
            </a:fld>
            <a:endParaRPr lang="en-US" altLang="ja-JP" sz="1300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0965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43AD1545-5A0D-4F9E-B061-C955B0DDB493}" type="slidenum">
              <a:rPr lang="ja-JP" altLang="en-US" sz="1300"/>
              <a:pPr algn="r" defTabSz="938060"/>
              <a:t>15</a:t>
            </a:fld>
            <a:endParaRPr lang="en-US" altLang="ja-JP" sz="13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1989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B14111E5-0FEA-4E9F-AA33-BD71803BF32C}" type="slidenum">
              <a:rPr lang="ja-JP" altLang="en-US" sz="1300"/>
              <a:pPr algn="r" defTabSz="938060"/>
              <a:t>16</a:t>
            </a:fld>
            <a:endParaRPr lang="en-US" altLang="ja-JP" sz="1300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3013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096F1ED9-3762-4E98-AD56-200B790818CA}" type="slidenum">
              <a:rPr lang="ja-JP" altLang="en-US" sz="1300"/>
              <a:pPr algn="r" defTabSz="938060"/>
              <a:t>17</a:t>
            </a:fld>
            <a:endParaRPr lang="en-US" altLang="ja-JP" sz="1300" dirty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4037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B3AF9B2F-AB6D-4C96-A202-26C7E9AFA9C3}" type="slidenum">
              <a:rPr lang="ja-JP" altLang="en-US" sz="1300"/>
              <a:pPr algn="r" defTabSz="938060"/>
              <a:t>18</a:t>
            </a:fld>
            <a:endParaRPr lang="en-US" altLang="ja-JP" sz="1300" dirty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5061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79E33E3F-66A3-403F-8785-CE1168E0D8DB}" type="slidenum">
              <a:rPr lang="ja-JP" altLang="en-US" sz="1300"/>
              <a:pPr algn="r" defTabSz="938060"/>
              <a:t>19</a:t>
            </a:fld>
            <a:endParaRPr lang="en-US" altLang="ja-JP" sz="1300" dirty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6085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4116C750-660B-4721-8EE0-2EB1A4452E15}" type="slidenum">
              <a:rPr lang="ja-JP" altLang="en-US" sz="1300"/>
              <a:pPr algn="r" defTabSz="938060"/>
              <a:t>2</a:t>
            </a:fld>
            <a:endParaRPr lang="en-US" altLang="ja-JP" sz="1300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350740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59949D56-E6C1-4577-9742-B4899C7DF583}" type="slidenum">
              <a:rPr lang="ja-JP" altLang="en-US" sz="1300"/>
              <a:pPr algn="r" defTabSz="938060"/>
              <a:t>20</a:t>
            </a:fld>
            <a:endParaRPr lang="en-US" altLang="ja-JP" sz="1300" dirty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7109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F39AA7AA-FE38-47A5-810B-8BF19CCC4453}" type="slidenum">
              <a:rPr lang="ja-JP" altLang="en-US" sz="1300"/>
              <a:pPr algn="r" defTabSz="938060"/>
              <a:t>21</a:t>
            </a:fld>
            <a:endParaRPr lang="en-US" altLang="ja-JP" sz="1300" dirty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8133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45D70B56-27F0-4FE5-9E0C-AC4A6FE3FE5A}" type="slidenum">
              <a:rPr lang="ja-JP" altLang="en-US" sz="1300"/>
              <a:pPr algn="r" defTabSz="938060"/>
              <a:t>22</a:t>
            </a:fld>
            <a:endParaRPr lang="en-US" altLang="ja-JP" sz="1300" dirty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49157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1974E856-DEC7-44D8-8AA9-25818DD3619A}" type="slidenum">
              <a:rPr lang="ja-JP" altLang="en-US" sz="1300"/>
              <a:pPr algn="r" defTabSz="938060"/>
              <a:t>3</a:t>
            </a:fld>
            <a:endParaRPr lang="en-US" altLang="ja-JP" sz="1300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29701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8C53F834-51E3-49F0-8516-6C3D23583720}" type="slidenum">
              <a:rPr lang="ja-JP" altLang="en-US" sz="1300"/>
              <a:pPr algn="r" defTabSz="938060"/>
              <a:t>4</a:t>
            </a:fld>
            <a:endParaRPr lang="en-US" altLang="ja-JP" sz="1300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0725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A1BF9C33-E332-4E6C-BFFD-474982636121}" type="slidenum">
              <a:rPr lang="ja-JP" altLang="en-US" sz="1300"/>
              <a:pPr algn="r" defTabSz="938060"/>
              <a:t>5</a:t>
            </a:fld>
            <a:endParaRPr lang="en-US" altLang="ja-JP" sz="13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1749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EC00DFE7-C23D-4657-AF8A-42E8C3A59350}" type="slidenum">
              <a:rPr lang="ja-JP" altLang="en-US" sz="1300"/>
              <a:pPr algn="r" defTabSz="938060"/>
              <a:t>6</a:t>
            </a:fld>
            <a:endParaRPr lang="en-US" altLang="ja-JP" sz="1300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2773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7E891531-4C3E-422A-BB33-EE742772E3C7}" type="slidenum">
              <a:rPr lang="ja-JP" altLang="en-US" sz="1300"/>
              <a:pPr algn="r" defTabSz="938060"/>
              <a:t>7</a:t>
            </a:fld>
            <a:endParaRPr lang="en-US" altLang="ja-JP" sz="1300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3797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3D337C0D-18F7-49F8-A54F-4BCFC3523FDA}" type="slidenum">
              <a:rPr lang="ja-JP" altLang="en-US" sz="1300"/>
              <a:pPr algn="r" defTabSz="938060"/>
              <a:t>8</a:t>
            </a:fld>
            <a:endParaRPr lang="en-US" altLang="ja-JP" sz="1300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4821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4022324" y="9722470"/>
            <a:ext cx="3075303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r" defTabSz="938060"/>
            <a:fld id="{1EDC0058-4CC3-4E9E-BBA9-02800FFE13CF}" type="slidenum">
              <a:rPr lang="ja-JP" altLang="en-US" sz="1300"/>
              <a:pPr algn="r" defTabSz="938060"/>
              <a:t>9</a:t>
            </a:fld>
            <a:endParaRPr lang="en-US" altLang="ja-JP" sz="1300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338138"/>
            <a:ext cx="6078537" cy="45593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061" y="5118130"/>
            <a:ext cx="6309559" cy="4778897"/>
          </a:xfrm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  <p:sp>
        <p:nvSpPr>
          <p:cNvPr id="35845" name="Rectangle 6"/>
          <p:cNvSpPr txBox="1">
            <a:spLocks noGrp="1" noChangeArrowheads="1"/>
          </p:cNvSpPr>
          <p:nvPr/>
        </p:nvSpPr>
        <p:spPr bwMode="auto">
          <a:xfrm>
            <a:off x="0" y="9897027"/>
            <a:ext cx="4142792" cy="3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46" tIns="47723" rIns="95446" bIns="47723" anchor="b"/>
          <a:lstStyle/>
          <a:p>
            <a:pPr algn="l" defTabSz="938060"/>
            <a:r>
              <a:rPr lang="en-US" altLang="ja-JP" sz="1000" dirty="0">
                <a:latin typeface="Verdana" pitchFamily="34" charset="0"/>
              </a:rPr>
              <a:t>Copyright Masayoshi Ohshima. All rights reserved.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B659F-A322-4DFB-BC41-1962B537F733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48193" y="404813"/>
            <a:ext cx="8699863" cy="576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C38AE-F485-48AA-AB03-D31F4A0D20A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76250"/>
            <a:ext cx="2057400" cy="597693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19800" cy="597693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8075A-FA15-468D-AC30-16C70950DB1B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261257" y="404813"/>
            <a:ext cx="8673737" cy="576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9A01A-59B2-49BA-8CC6-F4426379EC93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/>
          </p:nvPr>
        </p:nvSpPr>
        <p:spPr>
          <a:xfrm>
            <a:off x="261257" y="404813"/>
            <a:ext cx="8673737" cy="576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1D76-3915-4602-8128-BBF04EC855A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48193" y="404813"/>
            <a:ext cx="8699863" cy="576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0FADF-0CF1-4083-8391-C9C5213032FF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ECAB3-1D7D-4A6B-9E47-CF0002AF7B48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248193" y="404813"/>
            <a:ext cx="8699863" cy="576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7B675-9D75-4B71-BD24-9C05DFF9DAEE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248193" y="404813"/>
            <a:ext cx="8699863" cy="576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D02A6-1016-4BF7-B3B1-6D3EB409EF72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48193" y="404813"/>
            <a:ext cx="8699863" cy="576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DA7F4-FAE4-49FA-B284-A1C7DBF48D14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48193" y="404813"/>
            <a:ext cx="8699863" cy="5762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D9F4B-31CF-422C-8A39-1E056134C98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E82C-514D-404C-961A-2CE31607786D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5FBE1-328E-412F-B2DC-F63280B270C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650" y="411163"/>
            <a:ext cx="8701088" cy="576262"/>
          </a:xfrm>
          <a:prstGeom prst="rect">
            <a:avLst/>
          </a:prstGeom>
          <a:solidFill>
            <a:srgbClr val="7EF961">
              <a:alpha val="63136"/>
            </a:srgbClr>
          </a:solidFill>
          <a:ln w="22225" cap="rnd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950" y="1125538"/>
            <a:ext cx="871378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900"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fld id="{32C5E528-C4A4-465A-A4DE-F76E8885DB9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8709025" y="115888"/>
            <a:ext cx="228600" cy="13335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ja-JP" altLang="en-US" dirty="0">
              <a:ea typeface="ＭＳ Ｐゴシック" pitchFamily="50" charset="-128"/>
            </a:endParaRPr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250825" y="115888"/>
            <a:ext cx="8455025" cy="133350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ja-JP" altLang="en-US" dirty="0">
              <a:ea typeface="ＭＳ Ｐゴシック" pitchFamily="50" charset="-128"/>
            </a:endParaRPr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250825" y="249238"/>
            <a:ext cx="8455025" cy="82550"/>
          </a:xfrm>
          <a:prstGeom prst="rect">
            <a:avLst/>
          </a:prstGeom>
          <a:gradFill rotWithShape="1">
            <a:gsLst>
              <a:gs pos="0">
                <a:srgbClr val="66FF66">
                  <a:alpha val="21001"/>
                </a:srgbClr>
              </a:gs>
              <a:gs pos="100000">
                <a:srgbClr val="FFCC00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ja-JP" altLang="en-US" dirty="0">
              <a:ea typeface="ＭＳ Ｐゴシック" pitchFamily="50" charset="-128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8709025" y="250825"/>
            <a:ext cx="228600" cy="793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ja-JP" altLang="en-US" dirty="0">
              <a:ea typeface="ＭＳ Ｐゴシック" pitchFamily="50" charset="-128"/>
            </a:endParaRP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07950" y="6524625"/>
            <a:ext cx="3600450" cy="217488"/>
          </a:xfrm>
          <a:prstGeom prst="rect">
            <a:avLst/>
          </a:prstGeom>
          <a:ln/>
        </p:spPr>
        <p:txBody>
          <a:bodyPr/>
          <a:lstStyle>
            <a:lvl1pPr algn="l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>
          <a:xfrm>
            <a:off x="107950" y="6524625"/>
            <a:ext cx="3600450" cy="2174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dirty="0" smtClean="0"/>
              <a:t>Copyright Masayoshi Ohshima. All rights reserved.</a:t>
            </a:r>
            <a:endParaRPr lang="en-US" altLang="ja-JP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132" r:id="rId1"/>
    <p:sldLayoutId id="2147494131" r:id="rId2"/>
    <p:sldLayoutId id="2147494130" r:id="rId3"/>
    <p:sldLayoutId id="2147494129" r:id="rId4"/>
    <p:sldLayoutId id="2147494128" r:id="rId5"/>
    <p:sldLayoutId id="2147494127" r:id="rId6"/>
    <p:sldLayoutId id="2147494126" r:id="rId7"/>
    <p:sldLayoutId id="2147494125" r:id="rId8"/>
    <p:sldLayoutId id="2147494124" r:id="rId9"/>
    <p:sldLayoutId id="2147494123" r:id="rId10"/>
    <p:sldLayoutId id="2147494122" r:id="rId11"/>
    <p:sldLayoutId id="2147494133" r:id="rId12"/>
    <p:sldLayoutId id="2147494134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Verdana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Verdana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Verdana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Verdana" pitchFamily="34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Verdana" pitchFamily="34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Verdana" pitchFamily="34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Verdana" pitchFamily="34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Verdana" pitchFamily="34" charset="0"/>
          <a:ea typeface="ＭＳ Ｐゴシック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SimSun" pitchFamily="2" charset="-122"/>
        <a:buChar char="-"/>
        <a:defRPr kumimoji="1" sz="2400">
          <a:solidFill>
            <a:schemeClr val="tx1"/>
          </a:solidFill>
          <a:latin typeface="+mn-lt"/>
          <a:ea typeface="+mn-ea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defRPr kumimoji="1">
          <a:solidFill>
            <a:schemeClr val="tx1"/>
          </a:solidFill>
          <a:latin typeface="+mn-lt"/>
          <a:ea typeface="+mn-ea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ü"/>
        <a:defRPr kumimoji="1">
          <a:solidFill>
            <a:schemeClr val="tx1"/>
          </a:solidFill>
          <a:latin typeface="+mn-lt"/>
          <a:ea typeface="+mn-ea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ü"/>
        <a:defRPr kumimoji="1">
          <a:solidFill>
            <a:schemeClr val="tx1"/>
          </a:solidFill>
          <a:latin typeface="+mn-lt"/>
          <a:ea typeface="+mn-ea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ü"/>
        <a:defRPr kumimoji="1">
          <a:solidFill>
            <a:schemeClr val="tx1"/>
          </a:solidFill>
          <a:latin typeface="+mn-lt"/>
          <a:ea typeface="+mn-ea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ü"/>
        <a:defRPr kumimoji="1">
          <a:solidFill>
            <a:schemeClr val="tx1"/>
          </a:solidFill>
          <a:latin typeface="+mn-lt"/>
          <a:ea typeface="+mn-ea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ü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______1.xls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3563938" y="4365625"/>
            <a:ext cx="52260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20000"/>
              </a:spcBef>
            </a:pPr>
            <a:r>
              <a:rPr kumimoji="0" lang="ja-JP" altLang="en-US" sz="2000">
                <a:latin typeface="Verdana" pitchFamily="34" charset="0"/>
              </a:rPr>
              <a:t>大島　正善</a:t>
            </a:r>
          </a:p>
          <a:p>
            <a:pPr algn="r">
              <a:lnSpc>
                <a:spcPct val="105000"/>
              </a:lnSpc>
              <a:spcBef>
                <a:spcPct val="20000"/>
              </a:spcBef>
            </a:pPr>
            <a:r>
              <a:rPr kumimoji="0" lang="en-US" altLang="ja-JP" sz="2000">
                <a:latin typeface="Verdana" pitchFamily="34" charset="0"/>
              </a:rPr>
              <a:t>Method Based Consulting (MBC)</a:t>
            </a:r>
            <a:endParaRPr kumimoji="0" lang="ja-JP" altLang="en-US" sz="2000">
              <a:latin typeface="Verdana" pitchFamily="34" charset="0"/>
            </a:endParaRPr>
          </a:p>
          <a:p>
            <a:pPr algn="r">
              <a:lnSpc>
                <a:spcPct val="105000"/>
              </a:lnSpc>
              <a:spcBef>
                <a:spcPct val="20000"/>
              </a:spcBef>
            </a:pPr>
            <a:r>
              <a:rPr kumimoji="0" lang="en-US" altLang="ja-JP" sz="2000">
                <a:latin typeface="Verdana" pitchFamily="34" charset="0"/>
              </a:rPr>
              <a:t>oshimac888@gmail.com</a:t>
            </a:r>
          </a:p>
          <a:p>
            <a:pPr algn="r">
              <a:lnSpc>
                <a:spcPct val="105000"/>
              </a:lnSpc>
              <a:spcBef>
                <a:spcPct val="20000"/>
              </a:spcBef>
            </a:pPr>
            <a:r>
              <a:rPr kumimoji="0" lang="en-US" altLang="ja-JP" sz="2000">
                <a:latin typeface="Verdana" pitchFamily="34" charset="0"/>
              </a:rPr>
              <a:t>2012</a:t>
            </a:r>
            <a:r>
              <a:rPr kumimoji="0" lang="ja-JP" altLang="en-US" sz="2000">
                <a:latin typeface="Verdana" pitchFamily="34" charset="0"/>
              </a:rPr>
              <a:t>年</a:t>
            </a:r>
            <a:r>
              <a:rPr kumimoji="0" lang="en-US" altLang="ja-JP" sz="2000">
                <a:latin typeface="Verdana" pitchFamily="34" charset="0"/>
              </a:rPr>
              <a:t>11</a:t>
            </a:r>
            <a:r>
              <a:rPr kumimoji="0" lang="ja-JP" altLang="en-US" sz="2000">
                <a:latin typeface="Verdana" pitchFamily="34" charset="0"/>
              </a:rPr>
              <a:t>月</a:t>
            </a:r>
            <a:r>
              <a:rPr kumimoji="0" lang="en-US" altLang="ja-JP" sz="2000">
                <a:latin typeface="Verdana" pitchFamily="34" charset="0"/>
              </a:rPr>
              <a:t>10</a:t>
            </a:r>
            <a:r>
              <a:rPr kumimoji="0" lang="ja-JP" altLang="en-US" sz="2000">
                <a:latin typeface="Verdana" pitchFamily="34" charset="0"/>
              </a:rPr>
              <a:t>日</a:t>
            </a:r>
            <a:endParaRPr kumimoji="0" lang="en-US" altLang="ja-JP" sz="2000">
              <a:latin typeface="Verdana" pitchFamily="34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83568" y="2276872"/>
            <a:ext cx="7920880" cy="1656184"/>
          </a:xfrm>
          <a:prstGeom prst="roundRect">
            <a:avLst/>
          </a:prstGeom>
          <a:solidFill>
            <a:srgbClr val="9AFEDD"/>
          </a:solidFill>
          <a:ln w="34925"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w="101600" h="101600" prst="angle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0" lang="en-US" altLang="ja-JP" sz="2800" dirty="0">
                <a:solidFill>
                  <a:schemeClr val="tx1"/>
                </a:solidFill>
              </a:rPr>
              <a:t>IT</a:t>
            </a:r>
            <a:r>
              <a:rPr kumimoji="0" lang="ja-JP" altLang="en-US" sz="2800" dirty="0">
                <a:solidFill>
                  <a:schemeClr val="tx1"/>
                </a:solidFill>
              </a:rPr>
              <a:t>投資のビジネス価値の評価方法</a:t>
            </a:r>
            <a:endParaRPr kumimoji="0" lang="en-US" altLang="ja-JP" sz="2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0" lang="en-US" altLang="ja-JP" sz="2800" dirty="0">
                <a:solidFill>
                  <a:schemeClr val="tx1"/>
                </a:solidFill>
              </a:rPr>
              <a:t>- </a:t>
            </a:r>
            <a:r>
              <a:rPr kumimoji="0" lang="ja-JP" altLang="en-US" sz="2800" dirty="0">
                <a:solidFill>
                  <a:schemeClr val="tx1"/>
                </a:solidFill>
              </a:rPr>
              <a:t>人月ビジネスからの脱却 </a:t>
            </a:r>
            <a:r>
              <a:rPr kumimoji="0" lang="en-US" altLang="ja-JP" sz="2800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126" name="スライド番号プレースホルダ 6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0971DB3-83DE-4421-93DF-0B43672726EC}" type="slidenum">
              <a:rPr kumimoji="0" lang="ja-JP" altLang="en-US" sz="900">
                <a:latin typeface="Verdana" pitchFamily="34" charset="0"/>
              </a:rPr>
              <a:pPr algn="r"/>
              <a:t>1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3652838" y="403225"/>
            <a:ext cx="5226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5000"/>
              </a:lnSpc>
              <a:spcBef>
                <a:spcPct val="20000"/>
              </a:spcBef>
            </a:pPr>
            <a:r>
              <a:rPr kumimoji="0" lang="ja-JP" altLang="en-US" sz="2800">
                <a:latin typeface="Verdana" pitchFamily="34" charset="0"/>
              </a:rPr>
              <a:t>情報システム学会</a:t>
            </a:r>
          </a:p>
          <a:p>
            <a:pPr algn="r">
              <a:lnSpc>
                <a:spcPct val="105000"/>
              </a:lnSpc>
              <a:spcBef>
                <a:spcPct val="20000"/>
              </a:spcBef>
            </a:pPr>
            <a:r>
              <a:rPr kumimoji="0" lang="ja-JP" altLang="en-US" sz="2800">
                <a:latin typeface="Verdana" pitchFamily="34" charset="0"/>
              </a:rPr>
              <a:t>第一回「私の主張」の会　資料</a:t>
            </a:r>
            <a:endParaRPr kumimoji="0" lang="en-US" altLang="ja-JP" sz="28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B69449B-8573-4664-A653-916A11FFABFF}" type="slidenum">
              <a:rPr kumimoji="0" lang="ja-JP" altLang="en-US" sz="900">
                <a:latin typeface="Verdana" pitchFamily="34" charset="0"/>
              </a:rPr>
              <a:pPr algn="r"/>
              <a:t>10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ライフサイクル　製造業との比較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grpSp>
        <p:nvGrpSpPr>
          <p:cNvPr id="2" name="グループ化 17"/>
          <p:cNvGrpSpPr>
            <a:grpSpLocks/>
          </p:cNvGrpSpPr>
          <p:nvPr/>
        </p:nvGrpSpPr>
        <p:grpSpPr bwMode="auto">
          <a:xfrm>
            <a:off x="690563" y="1600200"/>
            <a:ext cx="8137525" cy="407988"/>
            <a:chOff x="690563" y="1345534"/>
            <a:chExt cx="8137525" cy="406807"/>
          </a:xfrm>
        </p:grpSpPr>
        <p:sp>
          <p:nvSpPr>
            <p:cNvPr id="4" name="正方形/長方形 3"/>
            <p:cNvSpPr/>
            <p:nvPr/>
          </p:nvSpPr>
          <p:spPr>
            <a:xfrm>
              <a:off x="690563" y="1374026"/>
              <a:ext cx="1830387" cy="375149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520950" y="1374026"/>
              <a:ext cx="6307138" cy="375149"/>
            </a:xfrm>
            <a:prstGeom prst="rect">
              <a:avLst/>
            </a:prstGeom>
            <a:solidFill>
              <a:srgbClr val="AEFC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4356" name="テキスト ボックス 10"/>
            <p:cNvSpPr txBox="1">
              <a:spLocks noChangeArrowheads="1"/>
            </p:cNvSpPr>
            <p:nvPr/>
          </p:nvSpPr>
          <p:spPr bwMode="auto">
            <a:xfrm>
              <a:off x="4567238" y="1352231"/>
              <a:ext cx="200183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業務での活用</a:t>
              </a:r>
            </a:p>
          </p:txBody>
        </p:sp>
        <p:sp>
          <p:nvSpPr>
            <p:cNvPr id="14357" name="テキスト ボックス 11"/>
            <p:cNvSpPr txBox="1">
              <a:spLocks noChangeArrowheads="1"/>
            </p:cNvSpPr>
            <p:nvPr/>
          </p:nvSpPr>
          <p:spPr bwMode="auto">
            <a:xfrm>
              <a:off x="1201738" y="1345534"/>
              <a:ext cx="8001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開発</a:t>
              </a:r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5500" y="4141788"/>
            <a:ext cx="7669213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r>
              <a:rPr lang="ja-JP" altLang="en-US" sz="3200" kern="0" dirty="0">
                <a:solidFill>
                  <a:srgbClr val="0070C0"/>
                </a:solidFill>
                <a:ea typeface="ＭＳ Ｐゴシック" pitchFamily="50" charset="-128"/>
              </a:rPr>
              <a:t>★　下段の考えが適切なのではないのか？</a:t>
            </a:r>
            <a:endParaRPr lang="en-US" altLang="ja-JP" sz="3200" kern="0" dirty="0">
              <a:solidFill>
                <a:srgbClr val="0070C0"/>
              </a:solidFill>
              <a:ea typeface="ＭＳ Ｐゴシック" pitchFamily="50" charset="-128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en-US" altLang="ja-JP" sz="32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32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32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32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3200" kern="0" dirty="0">
              <a:solidFill>
                <a:srgbClr val="0070C0"/>
              </a:solidFill>
              <a:latin typeface="+mn-lt"/>
              <a:ea typeface="+mn-ea"/>
            </a:endParaRPr>
          </a:p>
        </p:txBody>
      </p:sp>
      <p:sp>
        <p:nvSpPr>
          <p:cNvPr id="12294" name="テキスト ボックス 16"/>
          <p:cNvSpPr txBox="1">
            <a:spLocks noChangeArrowheads="1"/>
          </p:cNvSpPr>
          <p:nvPr/>
        </p:nvSpPr>
        <p:spPr bwMode="auto">
          <a:xfrm>
            <a:off x="642938" y="4932363"/>
            <a:ext cx="80121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l"/>
            </a:pPr>
            <a:r>
              <a:rPr lang="ja-JP" altLang="en-US" sz="3200">
                <a:solidFill>
                  <a:srgbClr val="0070C0"/>
                </a:solidFill>
              </a:rPr>
              <a:t> 研究開発工程があるのではないか</a:t>
            </a:r>
            <a:r>
              <a:rPr lang="en-US" altLang="ja-JP" sz="3200">
                <a:solidFill>
                  <a:srgbClr val="0070C0"/>
                </a:solidFill>
              </a:rPr>
              <a:t>?</a:t>
            </a:r>
          </a:p>
          <a:p>
            <a:pPr algn="l">
              <a:buFont typeface="Wingdings" pitchFamily="2" charset="2"/>
              <a:buChar char="l"/>
            </a:pPr>
            <a:r>
              <a:rPr lang="en-US" altLang="ja-JP" sz="3200">
                <a:solidFill>
                  <a:srgbClr val="0070C0"/>
                </a:solidFill>
              </a:rPr>
              <a:t> </a:t>
            </a:r>
            <a:r>
              <a:rPr lang="ja-JP" altLang="en-US" sz="3200">
                <a:solidFill>
                  <a:srgbClr val="0070C0"/>
                </a:solidFill>
              </a:rPr>
              <a:t>業務で利用しながら改善するのが“保守”</a:t>
            </a:r>
            <a:r>
              <a:rPr lang="en-US" altLang="ja-JP" sz="3200">
                <a:solidFill>
                  <a:srgbClr val="0070C0"/>
                </a:solidFill>
              </a:rPr>
              <a:t>?</a:t>
            </a:r>
            <a:endParaRPr lang="ja-JP" altLang="en-US" sz="3200">
              <a:solidFill>
                <a:srgbClr val="0070C0"/>
              </a:solidFill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09575" y="1073150"/>
            <a:ext cx="6256338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r>
              <a:rPr lang="ja-JP" altLang="en-US" sz="2800" kern="0" dirty="0">
                <a:solidFill>
                  <a:srgbClr val="0070C0"/>
                </a:solidFill>
                <a:ea typeface="ＭＳ Ｐゴシック" pitchFamily="50" charset="-128"/>
              </a:rPr>
              <a:t>システム開発と運用保守の工程</a:t>
            </a:r>
            <a:endParaRPr lang="en-US" altLang="ja-JP" sz="2800" kern="0" dirty="0">
              <a:solidFill>
                <a:srgbClr val="0070C0"/>
              </a:solidFill>
              <a:ea typeface="ＭＳ Ｐゴシック" pitchFamily="50" charset="-128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en-US" altLang="ja-JP" sz="28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solidFill>
                <a:srgbClr val="0070C0"/>
              </a:solidFill>
              <a:latin typeface="+mn-lt"/>
              <a:ea typeface="+mn-ea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09575" y="2224088"/>
            <a:ext cx="6256338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r>
              <a:rPr lang="ja-JP" altLang="en-US" sz="2800" kern="0" dirty="0">
                <a:solidFill>
                  <a:srgbClr val="0070C0"/>
                </a:solidFill>
                <a:ea typeface="ＭＳ Ｐゴシック" pitchFamily="50" charset="-128"/>
              </a:rPr>
              <a:t>製造業の開発と販売活動の工程</a:t>
            </a:r>
            <a:endParaRPr lang="en-US" altLang="ja-JP" sz="2800" kern="0" dirty="0">
              <a:solidFill>
                <a:srgbClr val="0070C0"/>
              </a:solidFill>
              <a:ea typeface="ＭＳ Ｐゴシック" pitchFamily="50" charset="-128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en-US" altLang="ja-JP" sz="28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solidFill>
                <a:srgbClr val="0070C0"/>
              </a:solidFill>
              <a:latin typeface="+mn-lt"/>
              <a:ea typeface="+mn-ea"/>
            </a:endParaRPr>
          </a:p>
        </p:txBody>
      </p:sp>
      <p:grpSp>
        <p:nvGrpSpPr>
          <p:cNvPr id="3" name="グループ化 22"/>
          <p:cNvGrpSpPr>
            <a:grpSpLocks/>
          </p:cNvGrpSpPr>
          <p:nvPr/>
        </p:nvGrpSpPr>
        <p:grpSpPr bwMode="auto">
          <a:xfrm>
            <a:off x="681038" y="2855913"/>
            <a:ext cx="8115300" cy="1071562"/>
            <a:chOff x="681038" y="2856422"/>
            <a:chExt cx="8115300" cy="1071509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1989138" y="2856422"/>
              <a:ext cx="500062" cy="1071509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2489200" y="3391383"/>
              <a:ext cx="6307138" cy="536548"/>
            </a:xfrm>
            <a:prstGeom prst="rect">
              <a:avLst/>
            </a:prstGeom>
            <a:solidFill>
              <a:srgbClr val="AEFC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681038" y="2856422"/>
              <a:ext cx="1309687" cy="1071509"/>
            </a:xfrm>
            <a:prstGeom prst="rect">
              <a:avLst/>
            </a:prstGeom>
            <a:solidFill>
              <a:srgbClr val="FF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4349" name="テキスト ボックス 5"/>
            <p:cNvSpPr txBox="1">
              <a:spLocks noChangeArrowheads="1"/>
            </p:cNvSpPr>
            <p:nvPr/>
          </p:nvSpPr>
          <p:spPr bwMode="auto">
            <a:xfrm>
              <a:off x="4634733" y="3436380"/>
              <a:ext cx="12530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販売</a:t>
              </a:r>
            </a:p>
          </p:txBody>
        </p:sp>
        <p:sp>
          <p:nvSpPr>
            <p:cNvPr id="14350" name="テキスト ボックス 12"/>
            <p:cNvSpPr txBox="1">
              <a:spLocks noChangeArrowheads="1"/>
            </p:cNvSpPr>
            <p:nvPr/>
          </p:nvSpPr>
          <p:spPr bwMode="auto">
            <a:xfrm>
              <a:off x="2042209" y="3008678"/>
              <a:ext cx="42488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製造</a:t>
              </a:r>
            </a:p>
          </p:txBody>
        </p:sp>
        <p:sp>
          <p:nvSpPr>
            <p:cNvPr id="14351" name="テキスト ボックス 13"/>
            <p:cNvSpPr txBox="1">
              <a:spLocks noChangeArrowheads="1"/>
            </p:cNvSpPr>
            <p:nvPr/>
          </p:nvSpPr>
          <p:spPr bwMode="auto">
            <a:xfrm>
              <a:off x="681038" y="3147638"/>
              <a:ext cx="1265122" cy="660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研究開発</a:t>
              </a:r>
            </a:p>
          </p:txBody>
        </p:sp>
        <p:sp>
          <p:nvSpPr>
            <p:cNvPr id="22" name="正方形/長方形 21"/>
            <p:cNvSpPr/>
            <p:nvPr/>
          </p:nvSpPr>
          <p:spPr bwMode="auto">
            <a:xfrm>
              <a:off x="2492375" y="2856422"/>
              <a:ext cx="6297613" cy="534961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4353" name="テキスト ボックス 12"/>
            <p:cNvSpPr txBox="1">
              <a:spLocks noChangeArrowheads="1"/>
            </p:cNvSpPr>
            <p:nvPr/>
          </p:nvSpPr>
          <p:spPr bwMode="auto">
            <a:xfrm>
              <a:off x="4431446" y="2920186"/>
              <a:ext cx="16596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/>
                <a:t>製造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294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1CA77FD-DD8A-4797-8EBC-FD6D3854C538}" type="slidenum">
              <a:rPr kumimoji="0" lang="ja-JP" altLang="en-US" sz="900">
                <a:latin typeface="Verdana" pitchFamily="34" charset="0"/>
              </a:rPr>
              <a:pPr algn="r"/>
              <a:t>11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情報システムの開発・保守コスト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12" name="左中かっこ 11"/>
          <p:cNvSpPr/>
          <p:nvPr/>
        </p:nvSpPr>
        <p:spPr>
          <a:xfrm rot="16200000">
            <a:off x="1296194" y="1932781"/>
            <a:ext cx="457200" cy="1512888"/>
          </a:xfrm>
          <a:prstGeom prst="leftBrace">
            <a:avLst>
              <a:gd name="adj1" fmla="val 37424"/>
              <a:gd name="adj2" fmla="val 5000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左中かっこ 12"/>
          <p:cNvSpPr/>
          <p:nvPr/>
        </p:nvSpPr>
        <p:spPr>
          <a:xfrm rot="16200000">
            <a:off x="5413376" y="-334963"/>
            <a:ext cx="457200" cy="6048375"/>
          </a:xfrm>
          <a:prstGeom prst="leftBrace">
            <a:avLst>
              <a:gd name="adj1" fmla="val 37424"/>
              <a:gd name="adj2" fmla="val 5000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18" name="テキスト ボックス 13"/>
          <p:cNvSpPr txBox="1">
            <a:spLocks noChangeArrowheads="1"/>
          </p:cNvSpPr>
          <p:nvPr/>
        </p:nvSpPr>
        <p:spPr bwMode="auto">
          <a:xfrm>
            <a:off x="744538" y="2951163"/>
            <a:ext cx="1522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開発コスト</a:t>
            </a:r>
          </a:p>
        </p:txBody>
      </p:sp>
      <p:sp>
        <p:nvSpPr>
          <p:cNvPr id="13319" name="テキスト ボックス 14"/>
          <p:cNvSpPr txBox="1">
            <a:spLocks noChangeArrowheads="1"/>
          </p:cNvSpPr>
          <p:nvPr/>
        </p:nvSpPr>
        <p:spPr bwMode="auto">
          <a:xfrm>
            <a:off x="4573588" y="2951163"/>
            <a:ext cx="2600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③運用・保守コスト</a:t>
            </a:r>
          </a:p>
        </p:txBody>
      </p:sp>
      <p:sp>
        <p:nvSpPr>
          <p:cNvPr id="13320" name="テキスト ボックス 15"/>
          <p:cNvSpPr txBox="1">
            <a:spLocks noChangeArrowheads="1"/>
          </p:cNvSpPr>
          <p:nvPr/>
        </p:nvSpPr>
        <p:spPr bwMode="auto">
          <a:xfrm>
            <a:off x="1882775" y="3575050"/>
            <a:ext cx="7261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①研究開発（計画、要件定義、アーキテクチャ設計）</a:t>
            </a:r>
          </a:p>
        </p:txBody>
      </p:sp>
      <p:sp>
        <p:nvSpPr>
          <p:cNvPr id="13321" name="テキスト ボックス 16"/>
          <p:cNvSpPr txBox="1">
            <a:spLocks noChangeArrowheads="1"/>
          </p:cNvSpPr>
          <p:nvPr/>
        </p:nvSpPr>
        <p:spPr bwMode="auto">
          <a:xfrm>
            <a:off x="1882775" y="4084638"/>
            <a:ext cx="7115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②製造（内部設計、プログラム作成、テスト）</a:t>
            </a:r>
          </a:p>
        </p:txBody>
      </p:sp>
      <p:cxnSp>
        <p:nvCxnSpPr>
          <p:cNvPr id="20" name="カギ線コネクタ 19"/>
          <p:cNvCxnSpPr>
            <a:stCxn id="13318" idx="2"/>
            <a:endCxn id="13320" idx="1"/>
          </p:cNvCxnSpPr>
          <p:nvPr/>
        </p:nvCxnSpPr>
        <p:spPr>
          <a:xfrm rot="16200000" flipH="1">
            <a:off x="1497806" y="3420269"/>
            <a:ext cx="392113" cy="377825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19"/>
          <p:cNvCxnSpPr>
            <a:stCxn id="13318" idx="2"/>
            <a:endCxn id="13321" idx="1"/>
          </p:cNvCxnSpPr>
          <p:nvPr/>
        </p:nvCxnSpPr>
        <p:spPr>
          <a:xfrm rot="16200000" flipH="1">
            <a:off x="1243013" y="3675062"/>
            <a:ext cx="901700" cy="377825"/>
          </a:xfrm>
          <a:prstGeom prst="bent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4" name="テキスト ボックス 25"/>
          <p:cNvSpPr txBox="1">
            <a:spLocks noChangeArrowheads="1"/>
          </p:cNvSpPr>
          <p:nvPr/>
        </p:nvSpPr>
        <p:spPr bwMode="auto">
          <a:xfrm>
            <a:off x="515938" y="5456238"/>
            <a:ext cx="828833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3200">
                <a:solidFill>
                  <a:srgbClr val="0070C0"/>
                </a:solidFill>
              </a:rPr>
              <a:t>現状は研究開発も想定規模から見積もりをしている</a:t>
            </a:r>
            <a:r>
              <a:rPr lang="en-US" altLang="ja-JP" sz="3200">
                <a:solidFill>
                  <a:srgbClr val="0070C0"/>
                </a:solidFill>
              </a:rPr>
              <a:t>??</a:t>
            </a:r>
            <a:endParaRPr lang="ja-JP" altLang="en-US" sz="3200">
              <a:solidFill>
                <a:srgbClr val="0070C0"/>
              </a:solidFill>
            </a:endParaRPr>
          </a:p>
        </p:txBody>
      </p:sp>
      <p:grpSp>
        <p:nvGrpSpPr>
          <p:cNvPr id="2" name="グループ化 22"/>
          <p:cNvGrpSpPr>
            <a:grpSpLocks/>
          </p:cNvGrpSpPr>
          <p:nvPr/>
        </p:nvGrpSpPr>
        <p:grpSpPr bwMode="auto">
          <a:xfrm>
            <a:off x="681038" y="1204913"/>
            <a:ext cx="8115300" cy="1071562"/>
            <a:chOff x="681038" y="2856422"/>
            <a:chExt cx="8115300" cy="1071509"/>
          </a:xfrm>
        </p:grpSpPr>
        <p:sp>
          <p:nvSpPr>
            <p:cNvPr id="24" name="正方形/長方形 23"/>
            <p:cNvSpPr/>
            <p:nvPr/>
          </p:nvSpPr>
          <p:spPr bwMode="auto">
            <a:xfrm>
              <a:off x="1989138" y="2856422"/>
              <a:ext cx="500062" cy="1071509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 bwMode="auto">
            <a:xfrm>
              <a:off x="2489200" y="3391383"/>
              <a:ext cx="6307138" cy="536548"/>
            </a:xfrm>
            <a:prstGeom prst="rect">
              <a:avLst/>
            </a:prstGeom>
            <a:solidFill>
              <a:srgbClr val="AEFC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26" name="正方形/長方形 25"/>
            <p:cNvSpPr/>
            <p:nvPr/>
          </p:nvSpPr>
          <p:spPr bwMode="auto">
            <a:xfrm>
              <a:off x="681038" y="2856422"/>
              <a:ext cx="1309687" cy="1071509"/>
            </a:xfrm>
            <a:prstGeom prst="rect">
              <a:avLst/>
            </a:prstGeom>
            <a:solidFill>
              <a:srgbClr val="FF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5378" name="テキスト ボックス 5"/>
            <p:cNvSpPr txBox="1">
              <a:spLocks noChangeArrowheads="1"/>
            </p:cNvSpPr>
            <p:nvPr/>
          </p:nvSpPr>
          <p:spPr bwMode="auto">
            <a:xfrm>
              <a:off x="3967316" y="3436380"/>
              <a:ext cx="29201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運用（業務での活用）</a:t>
              </a:r>
            </a:p>
          </p:txBody>
        </p:sp>
        <p:sp>
          <p:nvSpPr>
            <p:cNvPr id="15379" name="テキスト ボックス 12"/>
            <p:cNvSpPr txBox="1">
              <a:spLocks noChangeArrowheads="1"/>
            </p:cNvSpPr>
            <p:nvPr/>
          </p:nvSpPr>
          <p:spPr bwMode="auto">
            <a:xfrm>
              <a:off x="2042209" y="3008678"/>
              <a:ext cx="42488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製造</a:t>
              </a:r>
            </a:p>
          </p:txBody>
        </p:sp>
        <p:sp>
          <p:nvSpPr>
            <p:cNvPr id="15380" name="テキスト ボックス 13"/>
            <p:cNvSpPr txBox="1">
              <a:spLocks noChangeArrowheads="1"/>
            </p:cNvSpPr>
            <p:nvPr/>
          </p:nvSpPr>
          <p:spPr bwMode="auto">
            <a:xfrm>
              <a:off x="681038" y="3147638"/>
              <a:ext cx="1265122" cy="660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研究開発</a:t>
              </a:r>
            </a:p>
          </p:txBody>
        </p:sp>
        <p:sp>
          <p:nvSpPr>
            <p:cNvPr id="30" name="正方形/長方形 29"/>
            <p:cNvSpPr/>
            <p:nvPr/>
          </p:nvSpPr>
          <p:spPr bwMode="auto">
            <a:xfrm>
              <a:off x="2492375" y="2856422"/>
              <a:ext cx="6297613" cy="534961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5382" name="テキスト ボックス 12"/>
            <p:cNvSpPr txBox="1">
              <a:spLocks noChangeArrowheads="1"/>
            </p:cNvSpPr>
            <p:nvPr/>
          </p:nvSpPr>
          <p:spPr bwMode="auto">
            <a:xfrm>
              <a:off x="4597588" y="2920186"/>
              <a:ext cx="16596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/>
                <a:t>保守</a:t>
              </a:r>
            </a:p>
          </p:txBody>
        </p:sp>
      </p:grpSp>
      <p:sp>
        <p:nvSpPr>
          <p:cNvPr id="13326" name="テキスト ボックス 25"/>
          <p:cNvSpPr txBox="1">
            <a:spLocks noChangeArrowheads="1"/>
          </p:cNvSpPr>
          <p:nvPr/>
        </p:nvSpPr>
        <p:spPr bwMode="auto">
          <a:xfrm>
            <a:off x="1139825" y="4600575"/>
            <a:ext cx="58102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3200">
                <a:solidFill>
                  <a:srgbClr val="0070C0"/>
                </a:solidFill>
              </a:rPr>
              <a:t>★　三種のコストで考える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318" grpId="0"/>
      <p:bldP spid="13319" grpId="0"/>
      <p:bldP spid="13320" grpId="0"/>
      <p:bldP spid="13321" grpId="0"/>
      <p:bldP spid="13324" grpId="0"/>
      <p:bldP spid="133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D96DB92-7A1E-4BE7-9A4E-18AA1AB63E8A}" type="slidenum">
              <a:rPr kumimoji="0" lang="ja-JP" altLang="en-US" sz="900">
                <a:latin typeface="Verdana" pitchFamily="34" charset="0"/>
              </a:rPr>
              <a:pPr algn="r"/>
              <a:t>12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開発規模と工数見積もりの考え方　方向性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5500" y="4479925"/>
            <a:ext cx="76692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r>
              <a:rPr lang="ja-JP" altLang="en-US" sz="3200" kern="0" dirty="0">
                <a:solidFill>
                  <a:srgbClr val="0070C0"/>
                </a:solidFill>
                <a:ea typeface="ＭＳ Ｐゴシック" pitchFamily="50" charset="-128"/>
              </a:rPr>
              <a:t>★　研究開発後に業務の規模を見積もり、それにたいして、適切な工数を見積もる</a:t>
            </a:r>
            <a:endParaRPr lang="en-US" altLang="ja-JP" sz="32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32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32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3200" kern="0" dirty="0">
              <a:solidFill>
                <a:srgbClr val="0070C0"/>
              </a:solidFill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3200" kern="0" dirty="0">
              <a:solidFill>
                <a:srgbClr val="0070C0"/>
              </a:solidFill>
              <a:latin typeface="+mn-lt"/>
              <a:ea typeface="+mn-ea"/>
            </a:endParaRPr>
          </a:p>
        </p:txBody>
      </p:sp>
      <p:sp>
        <p:nvSpPr>
          <p:cNvPr id="24" name="星 7 23"/>
          <p:cNvSpPr/>
          <p:nvPr/>
        </p:nvSpPr>
        <p:spPr>
          <a:xfrm>
            <a:off x="2625725" y="1062038"/>
            <a:ext cx="2314575" cy="1504950"/>
          </a:xfrm>
          <a:prstGeom prst="star7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>
                <a:solidFill>
                  <a:srgbClr val="0000FF"/>
                </a:solidFill>
              </a:rPr>
              <a:t>業務の規模</a:t>
            </a:r>
          </a:p>
        </p:txBody>
      </p:sp>
      <p:sp>
        <p:nvSpPr>
          <p:cNvPr id="26" name="曲折矢印 25"/>
          <p:cNvSpPr/>
          <p:nvPr/>
        </p:nvSpPr>
        <p:spPr>
          <a:xfrm>
            <a:off x="1917700" y="1563688"/>
            <a:ext cx="708025" cy="869950"/>
          </a:xfrm>
          <a:prstGeom prst="ben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600" dirty="0">
              <a:solidFill>
                <a:srgbClr val="0000FF"/>
              </a:solidFill>
            </a:endParaRPr>
          </a:p>
        </p:txBody>
      </p:sp>
      <p:sp>
        <p:nvSpPr>
          <p:cNvPr id="27" name="星 5 26"/>
          <p:cNvSpPr/>
          <p:nvPr/>
        </p:nvSpPr>
        <p:spPr>
          <a:xfrm>
            <a:off x="1755775" y="2536825"/>
            <a:ext cx="354013" cy="279400"/>
          </a:xfrm>
          <a:prstGeom prst="star5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600" dirty="0">
              <a:solidFill>
                <a:srgbClr val="0000FF"/>
              </a:solidFill>
            </a:endParaRPr>
          </a:p>
        </p:txBody>
      </p:sp>
      <p:grpSp>
        <p:nvGrpSpPr>
          <p:cNvPr id="2" name="グループ化 27"/>
          <p:cNvGrpSpPr>
            <a:grpSpLocks/>
          </p:cNvGrpSpPr>
          <p:nvPr/>
        </p:nvGrpSpPr>
        <p:grpSpPr bwMode="auto">
          <a:xfrm>
            <a:off x="681038" y="2900363"/>
            <a:ext cx="8115300" cy="1071562"/>
            <a:chOff x="681038" y="2856422"/>
            <a:chExt cx="8115300" cy="1071509"/>
          </a:xfrm>
        </p:grpSpPr>
        <p:sp>
          <p:nvSpPr>
            <p:cNvPr id="29" name="正方形/長方形 28"/>
            <p:cNvSpPr/>
            <p:nvPr/>
          </p:nvSpPr>
          <p:spPr bwMode="auto">
            <a:xfrm>
              <a:off x="1989138" y="2856422"/>
              <a:ext cx="500062" cy="1071509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30" name="正方形/長方形 29"/>
            <p:cNvSpPr/>
            <p:nvPr/>
          </p:nvSpPr>
          <p:spPr bwMode="auto">
            <a:xfrm>
              <a:off x="2489200" y="3391383"/>
              <a:ext cx="6307138" cy="536548"/>
            </a:xfrm>
            <a:prstGeom prst="rect">
              <a:avLst/>
            </a:prstGeom>
            <a:solidFill>
              <a:srgbClr val="AEFC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681038" y="2856422"/>
              <a:ext cx="1309687" cy="1071509"/>
            </a:xfrm>
            <a:prstGeom prst="rect">
              <a:avLst/>
            </a:prstGeom>
            <a:solidFill>
              <a:srgbClr val="FF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6396" name="テキスト ボックス 5"/>
            <p:cNvSpPr txBox="1">
              <a:spLocks noChangeArrowheads="1"/>
            </p:cNvSpPr>
            <p:nvPr/>
          </p:nvSpPr>
          <p:spPr bwMode="auto">
            <a:xfrm>
              <a:off x="3967316" y="3436380"/>
              <a:ext cx="29201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運用（業務での活用）</a:t>
              </a:r>
            </a:p>
          </p:txBody>
        </p:sp>
        <p:sp>
          <p:nvSpPr>
            <p:cNvPr id="16397" name="テキスト ボックス 12"/>
            <p:cNvSpPr txBox="1">
              <a:spLocks noChangeArrowheads="1"/>
            </p:cNvSpPr>
            <p:nvPr/>
          </p:nvSpPr>
          <p:spPr bwMode="auto">
            <a:xfrm>
              <a:off x="2042209" y="3008678"/>
              <a:ext cx="42488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製造</a:t>
              </a:r>
            </a:p>
          </p:txBody>
        </p:sp>
        <p:sp>
          <p:nvSpPr>
            <p:cNvPr id="16398" name="テキスト ボックス 13"/>
            <p:cNvSpPr txBox="1">
              <a:spLocks noChangeArrowheads="1"/>
            </p:cNvSpPr>
            <p:nvPr/>
          </p:nvSpPr>
          <p:spPr bwMode="auto">
            <a:xfrm>
              <a:off x="681038" y="3147638"/>
              <a:ext cx="1265122" cy="660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研究開発</a:t>
              </a:r>
            </a:p>
          </p:txBody>
        </p:sp>
        <p:sp>
          <p:nvSpPr>
            <p:cNvPr id="35" name="正方形/長方形 34"/>
            <p:cNvSpPr/>
            <p:nvPr/>
          </p:nvSpPr>
          <p:spPr bwMode="auto">
            <a:xfrm>
              <a:off x="2492375" y="2856422"/>
              <a:ext cx="6297613" cy="534961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6400" name="テキスト ボックス 12"/>
            <p:cNvSpPr txBox="1">
              <a:spLocks noChangeArrowheads="1"/>
            </p:cNvSpPr>
            <p:nvPr/>
          </p:nvSpPr>
          <p:spPr bwMode="auto">
            <a:xfrm>
              <a:off x="4597588" y="2920186"/>
              <a:ext cx="16596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/>
                <a:t>保守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EADE79F-2EB2-47E0-AA28-0CB54488D6F4}" type="slidenum">
              <a:rPr kumimoji="0" lang="ja-JP" altLang="en-US" sz="900">
                <a:latin typeface="Verdana" pitchFamily="34" charset="0"/>
              </a:rPr>
              <a:pPr algn="r"/>
              <a:t>13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工数（コスト）の妥当性評価方法　本来のあるべき姿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05246" y="1274455"/>
            <a:ext cx="8364682" cy="22270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7950" h="107950"/>
            <a:bevelB w="107950" h="107950"/>
          </a:sp3d>
        </p:spPr>
        <p:txBody>
          <a:bodyPr anchor="ctr"/>
          <a:lstStyle/>
          <a:p>
            <a:pPr marL="469900" indent="-469900" algn="l">
              <a:spcBef>
                <a:spcPct val="20000"/>
              </a:spcBef>
              <a:buClr>
                <a:srgbClr val="002060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latin typeface="+mn-lt"/>
                <a:ea typeface="+mn-ea"/>
              </a:rPr>
              <a:t>業務規模をどのように見積もるのか</a:t>
            </a:r>
            <a:endParaRPr lang="en-US" altLang="ja-JP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rgbClr val="002060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latin typeface="+mn-lt"/>
                <a:ea typeface="+mn-ea"/>
              </a:rPr>
              <a:t>業種を問わず比較できる指標をどうすれば作り出せるのか</a:t>
            </a:r>
            <a:endParaRPr lang="en-US" altLang="ja-JP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rgbClr val="002060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latin typeface="+mn-lt"/>
                <a:ea typeface="+mn-ea"/>
              </a:rPr>
              <a:t>業務とはそもそも何か</a:t>
            </a:r>
            <a:r>
              <a:rPr lang="en-US" altLang="ja-JP" sz="2800" kern="0" dirty="0">
                <a:latin typeface="+mn-lt"/>
                <a:ea typeface="+mn-ea"/>
              </a:rPr>
              <a:t>?</a:t>
            </a: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40326" y="4152738"/>
            <a:ext cx="8239991" cy="1042718"/>
          </a:xfrm>
          <a:prstGeom prst="rect">
            <a:avLst/>
          </a:prstGeom>
          <a:solidFill>
            <a:srgbClr val="B3FF9B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7950" h="107950"/>
            <a:bevelB w="107950" h="107950"/>
          </a:sp3d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rgbClr val="002060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latin typeface="+mn-lt"/>
                <a:ea typeface="+mn-ea"/>
              </a:rPr>
              <a:t>業務規模が測定できたとして、開発工数をどのように導き出すか</a:t>
            </a:r>
            <a:r>
              <a:rPr lang="en-US" altLang="ja-JP" sz="2800" kern="0" dirty="0">
                <a:latin typeface="+mn-lt"/>
                <a:ea typeface="+mn-ea"/>
              </a:rPr>
              <a:t>?</a:t>
            </a: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1"/>
              </a:buClr>
              <a:buSzPct val="70000"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1"/>
              </a:buClr>
              <a:buSzPct val="70000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7" name="曲折矢印 6"/>
          <p:cNvSpPr/>
          <p:nvPr/>
        </p:nvSpPr>
        <p:spPr>
          <a:xfrm flipV="1">
            <a:off x="1071563" y="5338763"/>
            <a:ext cx="923925" cy="677862"/>
          </a:xfrm>
          <a:prstGeom prst="bentArrow">
            <a:avLst/>
          </a:prstGeom>
          <a:solidFill>
            <a:srgbClr val="11FF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600" dirty="0">
              <a:solidFill>
                <a:srgbClr val="0000FF"/>
              </a:solidFill>
            </a:endParaRP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2138363" y="5624513"/>
            <a:ext cx="9032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後述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36E45B1-B8DA-4575-8DCA-68701254338F}" type="slidenum">
              <a:rPr kumimoji="0" lang="ja-JP" altLang="en-US" sz="900">
                <a:latin typeface="Verdana" pitchFamily="34" charset="0"/>
              </a:rPr>
              <a:pPr algn="r"/>
              <a:t>14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効果の測定と評価　方向性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11" name="左中かっこ 10"/>
          <p:cNvSpPr/>
          <p:nvPr/>
        </p:nvSpPr>
        <p:spPr>
          <a:xfrm rot="16200000">
            <a:off x="1296194" y="1918494"/>
            <a:ext cx="457200" cy="1512888"/>
          </a:xfrm>
          <a:prstGeom prst="leftBrace">
            <a:avLst>
              <a:gd name="adj1" fmla="val 37424"/>
              <a:gd name="adj2" fmla="val 5000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左中かっこ 11"/>
          <p:cNvSpPr/>
          <p:nvPr/>
        </p:nvSpPr>
        <p:spPr>
          <a:xfrm rot="16200000">
            <a:off x="5413376" y="-349250"/>
            <a:ext cx="457200" cy="6048375"/>
          </a:xfrm>
          <a:prstGeom prst="leftBrace">
            <a:avLst>
              <a:gd name="adj1" fmla="val 37424"/>
              <a:gd name="adj2" fmla="val 5000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414" name="テキスト ボックス 12"/>
          <p:cNvSpPr txBox="1">
            <a:spLocks noChangeArrowheads="1"/>
          </p:cNvSpPr>
          <p:nvPr/>
        </p:nvSpPr>
        <p:spPr bwMode="auto">
          <a:xfrm>
            <a:off x="712788" y="3335338"/>
            <a:ext cx="19081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ビジネス貢献</a:t>
            </a:r>
            <a:endParaRPr lang="en-US" altLang="ja-JP"/>
          </a:p>
          <a:p>
            <a:pPr algn="l"/>
            <a:r>
              <a:rPr lang="ja-JP" altLang="en-US"/>
              <a:t>は無</a:t>
            </a:r>
          </a:p>
        </p:txBody>
      </p:sp>
      <p:sp>
        <p:nvSpPr>
          <p:cNvPr id="17415" name="テキスト ボックス 13"/>
          <p:cNvSpPr txBox="1">
            <a:spLocks noChangeArrowheads="1"/>
          </p:cNvSpPr>
          <p:nvPr/>
        </p:nvSpPr>
        <p:spPr bwMode="auto">
          <a:xfrm>
            <a:off x="4235450" y="3054350"/>
            <a:ext cx="2830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ビジネス価値の評価</a:t>
            </a:r>
          </a:p>
        </p:txBody>
      </p:sp>
      <p:sp>
        <p:nvSpPr>
          <p:cNvPr id="17416" name="テキスト ボックス 15"/>
          <p:cNvSpPr txBox="1">
            <a:spLocks noChangeArrowheads="1"/>
          </p:cNvSpPr>
          <p:nvPr/>
        </p:nvSpPr>
        <p:spPr bwMode="auto">
          <a:xfrm>
            <a:off x="3943350" y="3730625"/>
            <a:ext cx="42862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2800">
                <a:solidFill>
                  <a:srgbClr val="0070C0"/>
                </a:solidFill>
              </a:rPr>
              <a:t>ビジネス価値の評価と測定の考え方と方法は？</a:t>
            </a:r>
          </a:p>
        </p:txBody>
      </p:sp>
      <p:grpSp>
        <p:nvGrpSpPr>
          <p:cNvPr id="2" name="グループ化 15"/>
          <p:cNvGrpSpPr>
            <a:grpSpLocks/>
          </p:cNvGrpSpPr>
          <p:nvPr/>
        </p:nvGrpSpPr>
        <p:grpSpPr bwMode="auto">
          <a:xfrm>
            <a:off x="681038" y="1204913"/>
            <a:ext cx="8115300" cy="1071562"/>
            <a:chOff x="681038" y="2856422"/>
            <a:chExt cx="8115300" cy="1071509"/>
          </a:xfrm>
        </p:grpSpPr>
        <p:sp>
          <p:nvSpPr>
            <p:cNvPr id="17" name="正方形/長方形 16"/>
            <p:cNvSpPr/>
            <p:nvPr/>
          </p:nvSpPr>
          <p:spPr bwMode="auto">
            <a:xfrm>
              <a:off x="1989138" y="2856422"/>
              <a:ext cx="500062" cy="1071509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2489200" y="3391383"/>
              <a:ext cx="6307138" cy="536548"/>
            </a:xfrm>
            <a:prstGeom prst="rect">
              <a:avLst/>
            </a:prstGeom>
            <a:solidFill>
              <a:srgbClr val="AEFC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9" name="正方形/長方形 18"/>
            <p:cNvSpPr/>
            <p:nvPr/>
          </p:nvSpPr>
          <p:spPr bwMode="auto">
            <a:xfrm>
              <a:off x="681038" y="2856422"/>
              <a:ext cx="1309687" cy="1071509"/>
            </a:xfrm>
            <a:prstGeom prst="rect">
              <a:avLst/>
            </a:prstGeom>
            <a:solidFill>
              <a:srgbClr val="FF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8445" name="テキスト ボックス 5"/>
            <p:cNvSpPr txBox="1">
              <a:spLocks noChangeArrowheads="1"/>
            </p:cNvSpPr>
            <p:nvPr/>
          </p:nvSpPr>
          <p:spPr bwMode="auto">
            <a:xfrm>
              <a:off x="3967316" y="3436380"/>
              <a:ext cx="29201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運用（業務での活用）</a:t>
              </a:r>
            </a:p>
          </p:txBody>
        </p:sp>
        <p:sp>
          <p:nvSpPr>
            <p:cNvPr id="18446" name="テキスト ボックス 12"/>
            <p:cNvSpPr txBox="1">
              <a:spLocks noChangeArrowheads="1"/>
            </p:cNvSpPr>
            <p:nvPr/>
          </p:nvSpPr>
          <p:spPr bwMode="auto">
            <a:xfrm>
              <a:off x="2042209" y="3008678"/>
              <a:ext cx="42488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製造</a:t>
              </a:r>
            </a:p>
          </p:txBody>
        </p:sp>
        <p:sp>
          <p:nvSpPr>
            <p:cNvPr id="18447" name="テキスト ボックス 13"/>
            <p:cNvSpPr txBox="1">
              <a:spLocks noChangeArrowheads="1"/>
            </p:cNvSpPr>
            <p:nvPr/>
          </p:nvSpPr>
          <p:spPr bwMode="auto">
            <a:xfrm>
              <a:off x="681038" y="3147638"/>
              <a:ext cx="1265122" cy="660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000"/>
                <a:t>研究開発</a:t>
              </a:r>
            </a:p>
          </p:txBody>
        </p:sp>
        <p:sp>
          <p:nvSpPr>
            <p:cNvPr id="23" name="正方形/長方形 22"/>
            <p:cNvSpPr/>
            <p:nvPr/>
          </p:nvSpPr>
          <p:spPr bwMode="auto">
            <a:xfrm>
              <a:off x="2492375" y="2856422"/>
              <a:ext cx="6297613" cy="534961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1600" dirty="0">
                <a:solidFill>
                  <a:srgbClr val="0000FF"/>
                </a:solidFill>
              </a:endParaRPr>
            </a:p>
          </p:txBody>
        </p:sp>
        <p:sp>
          <p:nvSpPr>
            <p:cNvPr id="18449" name="テキスト ボックス 12"/>
            <p:cNvSpPr txBox="1">
              <a:spLocks noChangeArrowheads="1"/>
            </p:cNvSpPr>
            <p:nvPr/>
          </p:nvSpPr>
          <p:spPr bwMode="auto">
            <a:xfrm>
              <a:off x="4597588" y="2920186"/>
              <a:ext cx="16596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/>
                <a:t>保守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414" grpId="0"/>
      <p:bldP spid="17415" grpId="0"/>
      <p:bldP spid="174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76973AF-9805-4B3B-8769-A626ACA583C2}" type="slidenum">
              <a:rPr kumimoji="0" lang="ja-JP" altLang="en-US" sz="900">
                <a:latin typeface="Verdana" pitchFamily="34" charset="0"/>
              </a:rPr>
              <a:pPr algn="r"/>
              <a:t>15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en-US" altLang="ja-JP" sz="2800" smtClean="0">
                <a:solidFill>
                  <a:schemeClr val="bg2"/>
                </a:solidFill>
              </a:rPr>
              <a:t>IT</a:t>
            </a:r>
            <a:r>
              <a:rPr lang="ja-JP" altLang="en-US" sz="2800" smtClean="0">
                <a:solidFill>
                  <a:schemeClr val="bg2"/>
                </a:solidFill>
              </a:rPr>
              <a:t>投資の効果の評価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1101725"/>
            <a:ext cx="8291513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情報システムは、企業価値、売上、利益、顧客満足、リピート率等の向上に貢献している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企業価値、売上、利益、顧客満足の向上に貢献しているのは、情報システムだけではない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商品価値</a:t>
            </a:r>
            <a:endParaRPr lang="en-US" altLang="ja-JP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マーケティング戦略</a:t>
            </a:r>
            <a:endParaRPr lang="en-US" altLang="ja-JP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営業努力</a:t>
            </a:r>
            <a:endParaRPr lang="en-US" altLang="ja-JP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顧客（口コミなど）</a:t>
            </a:r>
            <a:endParaRPr lang="en-US" altLang="ja-JP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人間系の作業の効率化（</a:t>
            </a:r>
            <a:r>
              <a:rPr lang="en-US" altLang="ja-JP" kern="0" dirty="0">
                <a:ea typeface="ＭＳ Ｐゴシック" pitchFamily="50" charset="-128"/>
              </a:rPr>
              <a:t>QC</a:t>
            </a:r>
            <a:r>
              <a:rPr lang="ja-JP" altLang="en-US" kern="0" dirty="0">
                <a:ea typeface="ＭＳ Ｐゴシック" pitchFamily="50" charset="-128"/>
              </a:rPr>
              <a:t>活動などによる効果）</a:t>
            </a:r>
            <a:endParaRPr lang="en-US" altLang="ja-JP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マーケットの環境（競争企業の失敗）</a:t>
            </a:r>
            <a:endParaRPr lang="en-US" altLang="ja-JP" kern="0" dirty="0">
              <a:ea typeface="ＭＳ Ｐゴシック" pitchFamily="50" charset="-128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r>
              <a:rPr lang="ja-JP" altLang="en-US" sz="3200" u="sng" kern="0" dirty="0">
                <a:solidFill>
                  <a:srgbClr val="FF0000"/>
                </a:solidFill>
                <a:ea typeface="ＭＳ Ｐゴシック" pitchFamily="50" charset="-128"/>
              </a:rPr>
              <a:t>★　</a:t>
            </a:r>
            <a:r>
              <a:rPr lang="en-US" altLang="ja-JP" sz="3200" u="sng" kern="0" dirty="0">
                <a:solidFill>
                  <a:srgbClr val="FF0000"/>
                </a:solidFill>
                <a:ea typeface="ＭＳ Ｐゴシック" pitchFamily="50" charset="-128"/>
              </a:rPr>
              <a:t>IT</a:t>
            </a:r>
            <a:r>
              <a:rPr lang="ja-JP" altLang="en-US" sz="3200" u="sng" kern="0" dirty="0">
                <a:solidFill>
                  <a:srgbClr val="FF0000"/>
                </a:solidFill>
                <a:ea typeface="ＭＳ Ｐゴシック" pitchFamily="50" charset="-128"/>
              </a:rPr>
              <a:t>投資の貢献度をどう評価するのか</a:t>
            </a:r>
            <a:r>
              <a:rPr lang="en-US" altLang="ja-JP" sz="3200" u="sng" kern="0" dirty="0">
                <a:solidFill>
                  <a:srgbClr val="FF0000"/>
                </a:solidFill>
                <a:ea typeface="ＭＳ Ｐゴシック" pitchFamily="50" charset="-128"/>
              </a:rPr>
              <a:t>?</a:t>
            </a: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u"/>
              <a:defRPr/>
            </a:pPr>
            <a:endParaRPr lang="en-US" altLang="ja-JP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5683250" y="3097213"/>
            <a:ext cx="2536825" cy="1296987"/>
          </a:xfrm>
          <a:prstGeom prst="wedgeEllipseCallout">
            <a:avLst/>
          </a:prstGeom>
          <a:solidFill>
            <a:srgbClr val="F56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rgbClr val="0000FF"/>
                </a:solidFill>
              </a:rPr>
              <a:t>各種</a:t>
            </a:r>
            <a:r>
              <a:rPr lang="en-US" altLang="ja-JP" dirty="0">
                <a:solidFill>
                  <a:srgbClr val="0000FF"/>
                </a:solidFill>
              </a:rPr>
              <a:t>KPI</a:t>
            </a:r>
            <a:endParaRPr lang="ja-JP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F1B3BCD-72C2-401D-91C7-F053A74BF683}" type="slidenum">
              <a:rPr kumimoji="0" lang="ja-JP" altLang="en-US" sz="900">
                <a:latin typeface="Verdana" pitchFamily="34" charset="0"/>
              </a:rPr>
              <a:pPr algn="r"/>
              <a:t>16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情報システムの貢献度　絶対評価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38188" y="1217613"/>
          <a:ext cx="7781925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グラフ" r:id="rId5" imgW="8667750" imgH="4048125" progId="Excel.Sheet.8">
                  <p:embed/>
                </p:oleObj>
              </mc:Choice>
              <mc:Fallback>
                <p:oleObj name="グラフ" r:id="rId5" imgW="8667750" imgH="4048125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1217613"/>
                        <a:ext cx="7781925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FF99FF">
                                  <a:gamma/>
                                  <a:shade val="60000"/>
                                  <a:invGamma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203450" y="4624388"/>
            <a:ext cx="4986338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売上に対する貢献度（</a:t>
            </a:r>
            <a:r>
              <a:rPr lang="en-US" altLang="ja-JP" sz="2800" kern="0" dirty="0">
                <a:ea typeface="ＭＳ Ｐゴシック" pitchFamily="50" charset="-128"/>
              </a:rPr>
              <a:t>%</a:t>
            </a:r>
            <a:r>
              <a:rPr lang="ja-JP" altLang="en-US" sz="2800" kern="0" dirty="0">
                <a:ea typeface="ＭＳ Ｐゴシック" pitchFamily="50" charset="-128"/>
              </a:rPr>
              <a:t>）</a:t>
            </a: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727075" y="5527675"/>
            <a:ext cx="70040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評価指標を各種</a:t>
            </a:r>
            <a:r>
              <a:rPr lang="en-US" altLang="ja-JP" sz="2800" kern="0" dirty="0">
                <a:ea typeface="ＭＳ Ｐゴシック" pitchFamily="50" charset="-128"/>
              </a:rPr>
              <a:t>KPI</a:t>
            </a:r>
            <a:r>
              <a:rPr lang="ja-JP" altLang="en-US" sz="2800" kern="0" dirty="0">
                <a:ea typeface="ＭＳ Ｐゴシック" pitchFamily="50" charset="-128"/>
              </a:rPr>
              <a:t>から事前に選択する</a:t>
            </a: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7" name="四方向矢印吹き出し 6"/>
          <p:cNvSpPr/>
          <p:nvPr/>
        </p:nvSpPr>
        <p:spPr>
          <a:xfrm>
            <a:off x="5195888" y="1628775"/>
            <a:ext cx="536575" cy="512763"/>
          </a:xfrm>
          <a:prstGeom prst="quadArrowCallou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26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189115F-AB0C-48C6-8D8A-585573823B11}" type="slidenum">
              <a:rPr kumimoji="0" lang="ja-JP" altLang="en-US" sz="900">
                <a:latin typeface="Verdana" pitchFamily="34" charset="0"/>
              </a:rPr>
              <a:pPr algn="r"/>
              <a:t>17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備考：　評価　ｖｓ　測定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101725"/>
            <a:ext cx="8291513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latin typeface="+mn-lt"/>
                <a:ea typeface="+mn-ea"/>
              </a:rPr>
              <a:t>“評価”であって　“測定”ではない（基本）</a:t>
            </a:r>
            <a:endParaRPr lang="en-US" altLang="ja-JP" sz="2800" kern="0" dirty="0">
              <a:latin typeface="+mn-lt"/>
              <a:ea typeface="+mn-ea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latin typeface="+mn-lt"/>
                <a:ea typeface="+mn-ea"/>
              </a:rPr>
              <a:t>一部は測定も可能</a:t>
            </a:r>
            <a:endParaRPr lang="en-US" altLang="ja-JP" sz="2800" kern="0" dirty="0">
              <a:latin typeface="+mn-lt"/>
              <a:ea typeface="+mn-ea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800" kern="0" dirty="0">
                <a:latin typeface="+mn-lt"/>
                <a:ea typeface="+mn-ea"/>
              </a:rPr>
              <a:t>ビジネス・プロセスの単位時間あたりの処理時間（</a:t>
            </a:r>
            <a:r>
              <a:rPr lang="en-US" altLang="ja-JP" sz="2800" kern="0" dirty="0">
                <a:latin typeface="+mn-lt"/>
                <a:ea typeface="+mn-ea"/>
              </a:rPr>
              <a:t>BPMS</a:t>
            </a:r>
            <a:r>
              <a:rPr lang="ja-JP" altLang="en-US" sz="2800" kern="0" dirty="0">
                <a:latin typeface="+mn-lt"/>
                <a:ea typeface="+mn-ea"/>
              </a:rPr>
              <a:t>）　</a:t>
            </a:r>
            <a:r>
              <a:rPr lang="en-US" altLang="ja-JP" sz="2800" kern="0" dirty="0">
                <a:latin typeface="+mn-lt"/>
                <a:ea typeface="+mn-ea"/>
              </a:rPr>
              <a:t>[</a:t>
            </a:r>
            <a:r>
              <a:rPr lang="ja-JP" altLang="en-US" sz="2800" kern="0" dirty="0">
                <a:latin typeface="+mn-lt"/>
                <a:ea typeface="+mn-ea"/>
              </a:rPr>
              <a:t>人間系の作業時間も］</a:t>
            </a:r>
            <a:endParaRPr lang="en-US" altLang="ja-JP" sz="2800" kern="0" dirty="0">
              <a:latin typeface="+mn-lt"/>
              <a:ea typeface="+mn-ea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800" kern="0" dirty="0">
                <a:latin typeface="+mn-lt"/>
                <a:ea typeface="+mn-ea"/>
              </a:rPr>
              <a:t>機械の処理時間</a:t>
            </a:r>
            <a:endParaRPr lang="en-US" altLang="ja-JP" sz="2800" kern="0" dirty="0">
              <a:latin typeface="+mn-lt"/>
              <a:ea typeface="+mn-ea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latin typeface="+mn-lt"/>
                <a:ea typeface="+mn-ea"/>
              </a:rPr>
              <a:t>測定可能なものは、伸び率、変化率を数値化可能</a:t>
            </a:r>
            <a:endParaRPr lang="en-US" altLang="ja-JP" sz="2800" kern="0" dirty="0">
              <a:latin typeface="+mn-lt"/>
              <a:ea typeface="+mn-ea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endParaRPr lang="en-US" altLang="ja-JP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5105B56-31EE-40AD-95C8-90D59B550E40}" type="slidenum">
              <a:rPr kumimoji="0" lang="ja-JP" altLang="en-US" sz="900">
                <a:latin typeface="Verdana" pitchFamily="34" charset="0"/>
              </a:rPr>
              <a:pPr algn="r"/>
              <a:t>18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稼働当初の評価　相対評価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101725"/>
            <a:ext cx="8291513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情報システムが稼働する前と後の伸び率を評価する方法もある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伸び率のうちの情報システムによる効果を評価する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79663" y="4176713"/>
            <a:ext cx="882650" cy="1778000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rgbClr val="0000FF"/>
                </a:solidFill>
              </a:rPr>
              <a:t>稼働</a:t>
            </a:r>
            <a:endParaRPr lang="en-US" altLang="ja-JP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ja-JP" altLang="en-US" dirty="0">
                <a:solidFill>
                  <a:srgbClr val="0000FF"/>
                </a:solidFill>
              </a:rPr>
              <a:t>前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987925" y="3013075"/>
            <a:ext cx="882650" cy="2941638"/>
          </a:xfrm>
          <a:prstGeom prst="rect">
            <a:avLst/>
          </a:prstGeom>
          <a:solidFill>
            <a:srgbClr val="AEFC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rgbClr val="0000FF"/>
                </a:solidFill>
              </a:rPr>
              <a:t>稼働</a:t>
            </a:r>
            <a:endParaRPr lang="en-US" altLang="ja-JP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ja-JP" altLang="en-US" dirty="0">
                <a:solidFill>
                  <a:srgbClr val="0000FF"/>
                </a:solidFill>
              </a:rPr>
              <a:t>後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1828800" y="5943600"/>
            <a:ext cx="515461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241675" y="4176713"/>
            <a:ext cx="1746250" cy="1111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3262313" y="3024188"/>
            <a:ext cx="1714500" cy="1143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4" name="テキスト ボックス 16"/>
          <p:cNvSpPr txBox="1">
            <a:spLocks noChangeArrowheads="1"/>
          </p:cNvSpPr>
          <p:nvPr/>
        </p:nvSpPr>
        <p:spPr bwMode="auto">
          <a:xfrm>
            <a:off x="5868988" y="2992438"/>
            <a:ext cx="2598737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伸び率に対する</a:t>
            </a:r>
            <a:endParaRPr lang="en-US" altLang="ja-JP" sz="2800"/>
          </a:p>
          <a:p>
            <a:r>
              <a:rPr lang="ja-JP" altLang="en-US" sz="2800"/>
              <a:t>情報システムの</a:t>
            </a:r>
            <a:endParaRPr lang="en-US" altLang="ja-JP" sz="2800"/>
          </a:p>
          <a:p>
            <a:r>
              <a:rPr lang="ja-JP" altLang="en-US" sz="2800"/>
              <a:t>貢献度を評価</a:t>
            </a:r>
          </a:p>
        </p:txBody>
      </p:sp>
      <p:sp>
        <p:nvSpPr>
          <p:cNvPr id="21515" name="テキスト ボックス 17"/>
          <p:cNvSpPr txBox="1">
            <a:spLocks noChangeArrowheads="1"/>
          </p:cNvSpPr>
          <p:nvPr/>
        </p:nvSpPr>
        <p:spPr bwMode="auto">
          <a:xfrm>
            <a:off x="3486150" y="4240213"/>
            <a:ext cx="1379538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売上、</a:t>
            </a:r>
            <a:endParaRPr lang="en-US" altLang="ja-JP" sz="2000"/>
          </a:p>
          <a:p>
            <a:r>
              <a:rPr lang="ja-JP" altLang="en-US" sz="2000"/>
              <a:t>利益、</a:t>
            </a:r>
            <a:endParaRPr lang="en-US" altLang="ja-JP" sz="2000"/>
          </a:p>
          <a:p>
            <a:r>
              <a:rPr lang="ja-JP" altLang="en-US" sz="2000"/>
              <a:t>顧客満足、</a:t>
            </a:r>
            <a:endParaRPr lang="en-US" altLang="ja-JP" sz="2000"/>
          </a:p>
          <a:p>
            <a:r>
              <a:rPr lang="ja-JP" altLang="en-US" sz="2000"/>
              <a:t>リピート率</a:t>
            </a:r>
            <a:endParaRPr lang="en-US" altLang="ja-JP" sz="2000"/>
          </a:p>
          <a:p>
            <a:r>
              <a:rPr lang="ja-JP" altLang="en-US" sz="2000"/>
              <a:t>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21514" grpId="0"/>
      <p:bldP spid="215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30B2E1F-C0BA-48DC-B162-9C4B7B0006FE}" type="slidenum">
              <a:rPr kumimoji="0" lang="ja-JP" altLang="en-US" sz="900">
                <a:latin typeface="Verdana" pitchFamily="34" charset="0"/>
              </a:rPr>
              <a:pPr algn="r"/>
              <a:t>19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情報システムの貢献度　とベンダーとの契約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101725"/>
            <a:ext cx="8291513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3200" kern="0" dirty="0">
                <a:solidFill>
                  <a:srgbClr val="002060"/>
                </a:solidFill>
                <a:ea typeface="ＭＳ Ｐゴシック" pitchFamily="50" charset="-128"/>
              </a:rPr>
              <a:t>情報システムの効果を算出</a:t>
            </a:r>
            <a:endParaRPr lang="en-US" altLang="ja-JP" sz="3200" kern="0" dirty="0">
              <a:solidFill>
                <a:srgbClr val="002060"/>
              </a:solidFill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効果はライフサイクル全体で見積もる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3200" kern="0" dirty="0">
                <a:solidFill>
                  <a:srgbClr val="002060"/>
                </a:solidFill>
                <a:ea typeface="ＭＳ Ｐゴシック" pitchFamily="50" charset="-128"/>
              </a:rPr>
              <a:t>投資はライフサクル期間で償却する</a:t>
            </a:r>
            <a:endParaRPr lang="en-US" altLang="ja-JP" sz="3200" kern="0" dirty="0">
              <a:solidFill>
                <a:srgbClr val="002060"/>
              </a:solidFill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原価償却（定率法で）の考えを適用する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毎年効果を見直し調整する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3200" kern="0" dirty="0">
                <a:solidFill>
                  <a:srgbClr val="002060"/>
                </a:solidFill>
                <a:ea typeface="ＭＳ Ｐゴシック" pitchFamily="50" charset="-128"/>
              </a:rPr>
              <a:t>事前に効果にたいする対価を決めておく</a:t>
            </a:r>
            <a:endParaRPr lang="en-US" altLang="ja-JP" sz="3200" kern="0" dirty="0">
              <a:solidFill>
                <a:srgbClr val="002060"/>
              </a:solidFill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Arial" pitchFamily="34" charset="0"/>
              <a:buChar char="•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売上（その他の指標も）伸び率</a:t>
            </a:r>
            <a:r>
              <a:rPr lang="en-US" altLang="ja-JP" sz="2800" kern="0" dirty="0">
                <a:ea typeface="ＭＳ Ｐゴシック" pitchFamily="50" charset="-128"/>
              </a:rPr>
              <a:t>30%</a:t>
            </a:r>
            <a:r>
              <a:rPr lang="ja-JP" altLang="en-US" sz="2800" kern="0" dirty="0">
                <a:ea typeface="ＭＳ Ｐゴシック" pitchFamily="50" charset="-128"/>
              </a:rPr>
              <a:t>以上</a:t>
            </a:r>
            <a:r>
              <a:rPr lang="en-US" altLang="ja-JP" sz="2800" kern="0" dirty="0">
                <a:ea typeface="ＭＳ Ｐゴシック" pitchFamily="50" charset="-128"/>
              </a:rPr>
              <a:t>, 10-30%, 0~10%,0</a:t>
            </a:r>
            <a:r>
              <a:rPr lang="ja-JP" altLang="en-US" sz="2800" kern="0" dirty="0">
                <a:ea typeface="ＭＳ Ｐゴシック" pitchFamily="50" charset="-128"/>
              </a:rPr>
              <a:t>以下　等で区分けする　など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Arial" pitchFamily="34" charset="0"/>
              <a:buChar char="•"/>
              <a:defRPr/>
            </a:pPr>
            <a:endParaRPr lang="en-US" altLang="ja-JP" sz="2800" kern="0" dirty="0">
              <a:ea typeface="ＭＳ Ｐゴシック" pitchFamily="50" charset="-128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u"/>
              <a:defRPr/>
            </a:pPr>
            <a:endParaRPr lang="en-US" altLang="ja-JP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6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4B0E301-C746-4D66-A4C5-187A1DCC913E}" type="slidenum">
              <a:rPr kumimoji="0" lang="ja-JP" altLang="en-US" sz="900">
                <a:latin typeface="Verdana" pitchFamily="34" charset="0"/>
              </a:rPr>
              <a:pPr algn="r"/>
              <a:t>2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404813"/>
            <a:ext cx="8680450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テーマ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14325" y="1033463"/>
            <a:ext cx="8604250" cy="3578225"/>
          </a:xfrm>
        </p:spPr>
        <p:txBody>
          <a:bodyPr/>
          <a:lstStyle/>
          <a:p>
            <a:pPr marL="514350" indent="-514350" eaLnBrk="1" hangingPunct="1">
              <a:lnSpc>
                <a:spcPts val="3600"/>
              </a:lnSpc>
              <a:buFont typeface="Verdana" pitchFamily="34" charset="0"/>
              <a:buAutoNum type="arabicPeriod"/>
            </a:pPr>
            <a:r>
              <a:rPr lang="en-US" altLang="ja-JP" smtClean="0"/>
              <a:t>IT</a:t>
            </a:r>
            <a:r>
              <a:rPr lang="ja-JP" altLang="en-US" smtClean="0"/>
              <a:t>投資がビジネスへの貢献との関係で語られる今日、</a:t>
            </a:r>
            <a:r>
              <a:rPr lang="ja-JP" altLang="en-US" u="sng" smtClean="0">
                <a:solidFill>
                  <a:srgbClr val="FF0000"/>
                </a:solidFill>
              </a:rPr>
              <a:t>人月単価契約ベースのビジネスの弊害からの脱却</a:t>
            </a:r>
            <a:r>
              <a:rPr lang="ja-JP" altLang="en-US" smtClean="0"/>
              <a:t>をはかるチャンスであり、そのために、</a:t>
            </a:r>
            <a:r>
              <a:rPr lang="en-US" altLang="ja-JP" smtClean="0"/>
              <a:t>IT</a:t>
            </a:r>
            <a:r>
              <a:rPr lang="ja-JP" altLang="en-US" smtClean="0"/>
              <a:t>投資の考え方をどう変えていったらよいのか</a:t>
            </a:r>
            <a:r>
              <a:rPr lang="en-US" altLang="ja-JP" smtClean="0"/>
              <a:t>?</a:t>
            </a:r>
          </a:p>
          <a:p>
            <a:pPr marL="514350" indent="-514350" eaLnBrk="1" hangingPunct="1">
              <a:lnSpc>
                <a:spcPts val="3600"/>
              </a:lnSpc>
              <a:buFont typeface="Verdana" pitchFamily="34" charset="0"/>
              <a:buAutoNum type="arabicPeriod"/>
            </a:pPr>
            <a:endParaRPr lang="en-US" altLang="ja-JP" smtClean="0"/>
          </a:p>
          <a:p>
            <a:pPr marL="514350" indent="-514350" eaLnBrk="1" hangingPunct="1">
              <a:lnSpc>
                <a:spcPts val="3600"/>
              </a:lnSpc>
              <a:buFont typeface="Verdana" pitchFamily="34" charset="0"/>
              <a:buAutoNum type="arabicPeriod"/>
            </a:pPr>
            <a:r>
              <a:rPr lang="en-US" altLang="ja-JP" smtClean="0"/>
              <a:t>IT</a:t>
            </a:r>
            <a:r>
              <a:rPr lang="ja-JP" altLang="en-US" smtClean="0"/>
              <a:t>投資の</a:t>
            </a:r>
            <a:r>
              <a:rPr lang="ja-JP" altLang="en-US" u="sng" smtClean="0">
                <a:solidFill>
                  <a:srgbClr val="FF0000"/>
                </a:solidFill>
              </a:rPr>
              <a:t>ビジネス価値の評価基準</a:t>
            </a:r>
            <a:r>
              <a:rPr lang="ja-JP" altLang="en-US" smtClean="0"/>
              <a:t>の考え方　試案</a:t>
            </a:r>
            <a:endParaRPr lang="en-US" altLang="ja-JP" smtClean="0"/>
          </a:p>
          <a:p>
            <a:pPr marL="514350" indent="-514350" eaLnBrk="1" hangingPunct="1">
              <a:lnSpc>
                <a:spcPts val="3600"/>
              </a:lnSpc>
              <a:buFont typeface="Verdana" pitchFamily="34" charset="0"/>
              <a:buAutoNum type="arabicPeriod"/>
            </a:pPr>
            <a:endParaRPr lang="en-US" altLang="ja-JP" smtClean="0"/>
          </a:p>
          <a:p>
            <a:pPr marL="514350" indent="-514350" eaLnBrk="1" hangingPunct="1">
              <a:lnSpc>
                <a:spcPts val="3600"/>
              </a:lnSpc>
              <a:buFont typeface="Wingdings" pitchFamily="2" charset="2"/>
              <a:buNone/>
            </a:pPr>
            <a:endParaRPr lang="en-US" altLang="ja-JP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36550" y="5195888"/>
            <a:ext cx="860425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lnSpc>
                <a:spcPts val="36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800" kern="0" dirty="0">
                <a:solidFill>
                  <a:srgbClr val="0066FF"/>
                </a:solidFill>
                <a:latin typeface="+mn-lt"/>
                <a:ea typeface="+mn-ea"/>
              </a:rPr>
              <a:t>考えがまとまっていないところがあります。皆様の忌憚のないご批評をお願いします。</a:t>
            </a:r>
            <a:endParaRPr lang="en-US" altLang="ja-JP" sz="2800" kern="0" dirty="0">
              <a:solidFill>
                <a:srgbClr val="0066FF"/>
              </a:solidFill>
              <a:latin typeface="+mn-lt"/>
              <a:ea typeface="+mn-ea"/>
            </a:endParaRPr>
          </a:p>
          <a:p>
            <a:pPr marL="514350" indent="-514350" algn="l">
              <a:lnSpc>
                <a:spcPts val="36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Verdana" pitchFamily="34" charset="0"/>
              <a:buAutoNum type="arabicPeriod"/>
              <a:defRPr/>
            </a:pPr>
            <a:endParaRPr lang="en-US" altLang="ja-JP" sz="2800" kern="0" dirty="0">
              <a:solidFill>
                <a:srgbClr val="0066FF"/>
              </a:solidFill>
              <a:latin typeface="+mn-lt"/>
              <a:ea typeface="+mn-ea"/>
            </a:endParaRPr>
          </a:p>
          <a:p>
            <a:pPr marL="514350" indent="-514350" algn="l">
              <a:lnSpc>
                <a:spcPts val="36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en-US" altLang="ja-JP" sz="2800" kern="0" dirty="0">
              <a:solidFill>
                <a:srgbClr val="0066FF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5939ED-A9F5-46A1-9095-73ECA529BADE}" type="slidenum">
              <a:rPr kumimoji="0" lang="ja-JP" altLang="en-US" sz="900">
                <a:latin typeface="Verdana" pitchFamily="34" charset="0"/>
              </a:rPr>
              <a:pPr algn="r"/>
              <a:t>20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現行の工数算出モデル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436563" y="1184275"/>
            <a:ext cx="2679700" cy="1216025"/>
          </a:xfrm>
          <a:prstGeom prst="ellipse">
            <a:avLst/>
          </a:prstGeom>
          <a:solidFill>
            <a:srgbClr val="AEFC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Clr>
                <a:schemeClr val="bg2">
                  <a:lumMod val="20000"/>
                  <a:lumOff val="80000"/>
                </a:schemeClr>
              </a:buClr>
              <a:defRPr/>
            </a:pPr>
            <a:r>
              <a:rPr lang="ja-JP" altLang="en-US" dirty="0">
                <a:solidFill>
                  <a:srgbClr val="0000FF"/>
                </a:solidFill>
              </a:rPr>
              <a:t>想定規模</a:t>
            </a:r>
            <a:endParaRPr lang="en-US" altLang="ja-JP" dirty="0">
              <a:solidFill>
                <a:srgbClr val="0000FF"/>
              </a:solidFill>
            </a:endParaRPr>
          </a:p>
        </p:txBody>
      </p:sp>
      <p:sp>
        <p:nvSpPr>
          <p:cNvPr id="23557" name="テキスト ボックス 9"/>
          <p:cNvSpPr txBox="1">
            <a:spLocks noChangeArrowheads="1"/>
          </p:cNvSpPr>
          <p:nvPr/>
        </p:nvSpPr>
        <p:spPr bwMode="auto">
          <a:xfrm>
            <a:off x="3224213" y="1466850"/>
            <a:ext cx="52117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2800"/>
              <a:t>規模が工数を算出するための</a:t>
            </a:r>
            <a:r>
              <a:rPr lang="en-US" altLang="ja-JP" sz="2800"/>
              <a:t>Input</a:t>
            </a:r>
          </a:p>
        </p:txBody>
      </p:sp>
      <p:sp>
        <p:nvSpPr>
          <p:cNvPr id="23558" name="テキスト ボックス 10"/>
          <p:cNvSpPr txBox="1">
            <a:spLocks noChangeArrowheads="1"/>
          </p:cNvSpPr>
          <p:nvPr/>
        </p:nvSpPr>
        <p:spPr bwMode="auto">
          <a:xfrm>
            <a:off x="946150" y="2690813"/>
            <a:ext cx="794861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2800"/>
              <a:t>規模として、</a:t>
            </a:r>
            <a:r>
              <a:rPr lang="en-US" altLang="ja-JP" sz="2800"/>
              <a:t>Step</a:t>
            </a:r>
            <a:r>
              <a:rPr lang="ja-JP" altLang="en-US" sz="2800"/>
              <a:t>数が使えないことは常識として、</a:t>
            </a:r>
            <a:r>
              <a:rPr lang="en-US" altLang="ja-JP" sz="2800"/>
              <a:t>FP</a:t>
            </a:r>
            <a:r>
              <a:rPr lang="ja-JP" altLang="en-US" sz="2800"/>
              <a:t>はどうか</a:t>
            </a:r>
            <a:r>
              <a:rPr lang="en-US" altLang="ja-JP" sz="2800"/>
              <a:t>?</a:t>
            </a:r>
          </a:p>
        </p:txBody>
      </p:sp>
      <p:sp>
        <p:nvSpPr>
          <p:cNvPr id="12" name="下矢印 11"/>
          <p:cNvSpPr/>
          <p:nvPr/>
        </p:nvSpPr>
        <p:spPr>
          <a:xfrm>
            <a:off x="3771900" y="3478213"/>
            <a:ext cx="1714500" cy="47783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600" dirty="0">
              <a:solidFill>
                <a:srgbClr val="0000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40326" y="4152738"/>
            <a:ext cx="8239991" cy="2316888"/>
          </a:xfrm>
          <a:prstGeom prst="rect">
            <a:avLst/>
          </a:prstGeom>
          <a:solidFill>
            <a:srgbClr val="B3FF9B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7950" h="107950"/>
            <a:bevelB w="107950" h="107950"/>
          </a:sp3d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rgbClr val="002060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u="sng" dirty="0">
                <a:solidFill>
                  <a:schemeClr val="tx2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カウントする対象（機能、</a:t>
            </a:r>
            <a:r>
              <a:rPr lang="en-US" altLang="ja-JP" sz="2800" u="sng" dirty="0">
                <a:solidFill>
                  <a:schemeClr val="tx2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DB</a:t>
            </a:r>
            <a:r>
              <a:rPr lang="ja-JP" altLang="en-US" sz="2800" u="sng" dirty="0" err="1">
                <a:solidFill>
                  <a:schemeClr val="tx2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、</a:t>
            </a:r>
            <a:r>
              <a:rPr lang="ja-JP" altLang="en-US" sz="2800" u="sng" dirty="0">
                <a:solidFill>
                  <a:schemeClr val="tx2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画面など）の“単位”がバラバラなので、企業間をまたがった数値の比較には使えない</a:t>
            </a:r>
            <a:endParaRPr lang="en-US" altLang="ja-JP" sz="2800" u="sng" dirty="0">
              <a:solidFill>
                <a:schemeClr val="tx2">
                  <a:lumMod val="50000"/>
                  <a:lumOff val="50000"/>
                </a:schemeClr>
              </a:solidFill>
              <a:ea typeface="ＭＳ Ｐゴシック" pitchFamily="50" charset="-128"/>
            </a:endParaRPr>
          </a:p>
          <a:p>
            <a:pPr marL="514350" indent="-514350" algn="l">
              <a:spcBef>
                <a:spcPct val="20000"/>
              </a:spcBef>
              <a:buClr>
                <a:srgbClr val="002060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u="sng" kern="0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ea typeface="+mn-ea"/>
              </a:rPr>
              <a:t>本来は作るべき対象の“業務の規模”に対する見積もりであるべきでは</a:t>
            </a:r>
            <a:r>
              <a:rPr lang="en-US" altLang="ja-JP" sz="2800" u="sng" kern="0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ea typeface="+mn-ea"/>
              </a:rPr>
              <a:t>?</a:t>
            </a: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1"/>
              </a:buClr>
              <a:buSzPct val="70000"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1"/>
              </a:buClr>
              <a:buSzPct val="70000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557" grpId="0"/>
      <p:bldP spid="23558" grpId="0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F239F85-A4A0-4C70-A931-719244EC9070}" type="slidenum">
              <a:rPr kumimoji="0" lang="ja-JP" altLang="en-US" sz="900">
                <a:latin typeface="Verdana" pitchFamily="34" charset="0"/>
              </a:rPr>
              <a:pPr algn="r"/>
              <a:t>21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単位のない　ソフトウェアと業務の“機能”の世界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446088" y="1627188"/>
            <a:ext cx="7950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2800"/>
              <a:t>“単位”があることで、客観的に比較できる</a:t>
            </a:r>
            <a:r>
              <a:rPr lang="en-US" altLang="ja-JP" sz="2800"/>
              <a:t>!!</a:t>
            </a:r>
          </a:p>
        </p:txBody>
      </p:sp>
      <p:sp>
        <p:nvSpPr>
          <p:cNvPr id="24581" name="テキスト ボックス 9"/>
          <p:cNvSpPr txBox="1">
            <a:spLocks noChangeArrowheads="1"/>
          </p:cNvSpPr>
          <p:nvPr/>
        </p:nvSpPr>
        <p:spPr bwMode="auto">
          <a:xfrm>
            <a:off x="1350963" y="2141538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2800">
                <a:solidFill>
                  <a:srgbClr val="002060"/>
                </a:solidFill>
              </a:rPr>
              <a:t>重量、距離、時間、カロリー、震度、、、</a:t>
            </a:r>
            <a:endParaRPr lang="en-US" altLang="ja-JP" sz="2800">
              <a:solidFill>
                <a:srgbClr val="002060"/>
              </a:solidFill>
            </a:endParaRPr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365125" y="4576763"/>
            <a:ext cx="79327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l">
              <a:buFont typeface="Wingdings" pitchFamily="2" charset="2"/>
              <a:buChar char="Ø"/>
            </a:pPr>
            <a:r>
              <a:rPr lang="ja-JP" altLang="en-US" sz="2800">
                <a:solidFill>
                  <a:srgbClr val="0070C0"/>
                </a:solidFill>
              </a:rPr>
              <a:t>ソフトウェアの世界にも“単位“を持ち込むことで、客観的に比較できるようになる</a:t>
            </a:r>
            <a:endParaRPr lang="en-US" altLang="ja-JP" sz="2800">
              <a:solidFill>
                <a:srgbClr val="0070C0"/>
              </a:solidFill>
            </a:endParaRPr>
          </a:p>
        </p:txBody>
      </p:sp>
      <p:sp>
        <p:nvSpPr>
          <p:cNvPr id="24583" name="テキスト ボックス 11"/>
          <p:cNvSpPr txBox="1">
            <a:spLocks noChangeArrowheads="1"/>
          </p:cNvSpPr>
          <p:nvPr/>
        </p:nvSpPr>
        <p:spPr bwMode="auto">
          <a:xfrm>
            <a:off x="415925" y="2695575"/>
            <a:ext cx="79486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2800"/>
              <a:t>ソフトウェアの世界の機能の呼び方</a:t>
            </a:r>
            <a:endParaRPr lang="en-US" altLang="ja-JP" sz="2800"/>
          </a:p>
        </p:txBody>
      </p:sp>
      <p:sp>
        <p:nvSpPr>
          <p:cNvPr id="24584" name="テキスト ボックス 12"/>
          <p:cNvSpPr txBox="1">
            <a:spLocks noChangeArrowheads="1"/>
          </p:cNvSpPr>
          <p:nvPr/>
        </p:nvSpPr>
        <p:spPr bwMode="auto">
          <a:xfrm>
            <a:off x="1268413" y="3200400"/>
            <a:ext cx="74136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2800">
                <a:solidFill>
                  <a:srgbClr val="002060"/>
                </a:solidFill>
              </a:rPr>
              <a:t>業務機能、大項目、レベルｎ、システム機能、サブシステム、プログラム、モジュール、パッケージ、クラス、メソッド、ビーン、関数</a:t>
            </a:r>
            <a:endParaRPr lang="en-US" altLang="ja-JP" sz="2800">
              <a:solidFill>
                <a:srgbClr val="002060"/>
              </a:solidFill>
            </a:endParaRP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365125" y="5540375"/>
            <a:ext cx="79819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l">
              <a:buFont typeface="Wingdings" pitchFamily="2" charset="2"/>
              <a:buChar char="Ø"/>
            </a:pPr>
            <a:r>
              <a:rPr lang="ja-JP" altLang="en-US" sz="2800">
                <a:solidFill>
                  <a:srgbClr val="0070C0"/>
                </a:solidFill>
              </a:rPr>
              <a:t>ソフトウェアだけでなく、“業務機能”の大きさを比較できる何らかの単位を導入することが必要</a:t>
            </a:r>
            <a:endParaRPr lang="en-US" altLang="ja-JP" sz="2800">
              <a:solidFill>
                <a:srgbClr val="0070C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6563" y="1046163"/>
            <a:ext cx="79502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ja-JP" altLang="en-US" sz="3200" b="1" dirty="0">
                <a:solidFill>
                  <a:schemeClr val="tx2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機能が大きいとはどういうことか</a:t>
            </a:r>
            <a:r>
              <a:rPr lang="en-US" altLang="ja-JP" sz="3200" b="1" dirty="0">
                <a:solidFill>
                  <a:schemeClr val="tx2">
                    <a:lumMod val="50000"/>
                    <a:lumOff val="50000"/>
                  </a:schemeClr>
                </a:solidFill>
                <a:ea typeface="ＭＳ Ｐゴシック" pitchFamily="50" charset="-128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581" grpId="0"/>
      <p:bldP spid="11" grpId="0"/>
      <p:bldP spid="24583" grpId="0"/>
      <p:bldP spid="24584" grpId="0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9DA5C0A-4CCC-4EB8-9075-50F792F55170}" type="slidenum">
              <a:rPr kumimoji="0" lang="ja-JP" altLang="en-US" sz="900">
                <a:latin typeface="Verdana" pitchFamily="34" charset="0"/>
              </a:rPr>
              <a:pPr algn="r"/>
              <a:t>22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機能の大きさ（サイズ）の単位　の　考え方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101725"/>
            <a:ext cx="8291513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Ø"/>
            </a:pPr>
            <a:r>
              <a:rPr lang="ja-JP" altLang="en-US" sz="2800">
                <a:latin typeface="Verdana" pitchFamily="34" charset="0"/>
              </a:rPr>
              <a:t>機能とは</a:t>
            </a:r>
            <a:endParaRPr lang="en-US" altLang="ja-JP" sz="2800">
              <a:latin typeface="Verdana" pitchFamily="34" charset="0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</a:pPr>
            <a:r>
              <a:rPr lang="ja-JP" altLang="en-US">
                <a:latin typeface="Verdana" pitchFamily="34" charset="0"/>
              </a:rPr>
              <a:t>機能は</a:t>
            </a:r>
            <a:r>
              <a:rPr lang="en-US" altLang="ja-JP">
                <a:latin typeface="Verdana" pitchFamily="34" charset="0"/>
              </a:rPr>
              <a:t>Input</a:t>
            </a:r>
            <a:r>
              <a:rPr lang="ja-JP" altLang="en-US">
                <a:latin typeface="Verdana" pitchFamily="34" charset="0"/>
              </a:rPr>
              <a:t>を</a:t>
            </a:r>
            <a:r>
              <a:rPr lang="en-US" altLang="ja-JP">
                <a:latin typeface="Verdana" pitchFamily="34" charset="0"/>
              </a:rPr>
              <a:t>Output</a:t>
            </a:r>
            <a:r>
              <a:rPr lang="ja-JP" altLang="en-US">
                <a:latin typeface="Verdana" pitchFamily="34" charset="0"/>
              </a:rPr>
              <a:t>に変換すること</a:t>
            </a:r>
            <a:endParaRPr lang="en-US" altLang="ja-JP">
              <a:latin typeface="Verdana" pitchFamily="34" charset="0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</a:pPr>
            <a:r>
              <a:rPr lang="en-US" altLang="ja-JP">
                <a:latin typeface="Verdana" pitchFamily="34" charset="0"/>
              </a:rPr>
              <a:t>Input</a:t>
            </a:r>
            <a:r>
              <a:rPr lang="ja-JP" altLang="en-US">
                <a:latin typeface="Verdana" pitchFamily="34" charset="0"/>
              </a:rPr>
              <a:t>も</a:t>
            </a:r>
            <a:r>
              <a:rPr lang="en-US" altLang="ja-JP">
                <a:latin typeface="Verdana" pitchFamily="34" charset="0"/>
              </a:rPr>
              <a:t>Output</a:t>
            </a:r>
            <a:r>
              <a:rPr lang="ja-JP" altLang="en-US">
                <a:latin typeface="Verdana" pitchFamily="34" charset="0"/>
              </a:rPr>
              <a:t>も“モノ”か“情報”</a:t>
            </a:r>
            <a:endParaRPr lang="en-US" altLang="ja-JP">
              <a:latin typeface="Verdana" pitchFamily="34" charset="0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</a:pPr>
            <a:r>
              <a:rPr lang="ja-JP" altLang="en-US">
                <a:latin typeface="Verdana" pitchFamily="34" charset="0"/>
              </a:rPr>
              <a:t>ソフトウェアも業務も同じ（ソフトウェアは情報のみ）</a:t>
            </a:r>
            <a:endParaRPr lang="en-US" altLang="ja-JP">
              <a:latin typeface="Verdana" pitchFamily="34" charset="0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Ø"/>
            </a:pPr>
            <a:r>
              <a:rPr lang="ja-JP" altLang="en-US" sz="2800"/>
              <a:t>機能の要素</a:t>
            </a:r>
            <a:endParaRPr lang="en-US" altLang="ja-JP" sz="2800"/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</a:pPr>
            <a:r>
              <a:rPr lang="en-US" altLang="ja-JP"/>
              <a:t>Input</a:t>
            </a:r>
            <a:r>
              <a:rPr lang="ja-JP" altLang="en-US"/>
              <a:t>も</a:t>
            </a:r>
            <a:r>
              <a:rPr lang="en-US" altLang="ja-JP"/>
              <a:t>Output</a:t>
            </a:r>
            <a:r>
              <a:rPr lang="ja-JP" altLang="en-US"/>
              <a:t>もデータ項目あるいはオブジェクトで表現される</a:t>
            </a:r>
            <a:endParaRPr lang="en-US" altLang="ja-JP"/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</a:pPr>
            <a:r>
              <a:rPr lang="ja-JP" altLang="en-US"/>
              <a:t>機能は処理の順序と条件そして繰り返しのみで表現できる</a:t>
            </a:r>
            <a:endParaRPr lang="en-US" altLang="ja-JP"/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</a:pPr>
            <a:r>
              <a:rPr lang="ja-JP" altLang="en-US">
                <a:latin typeface="Verdana" pitchFamily="34" charset="0"/>
              </a:rPr>
              <a:t>条件と繰り返しは</a:t>
            </a:r>
            <a:r>
              <a:rPr lang="en-US" altLang="ja-JP">
                <a:latin typeface="Verdana" pitchFamily="34" charset="0"/>
              </a:rPr>
              <a:t>MacCabe</a:t>
            </a:r>
            <a:r>
              <a:rPr lang="ja-JP" altLang="en-US">
                <a:latin typeface="Verdana" pitchFamily="34" charset="0"/>
              </a:rPr>
              <a:t>の複雑度で評価してもよい</a:t>
            </a:r>
            <a:endParaRPr lang="en-US" altLang="ja-JP">
              <a:latin typeface="Verdana" pitchFamily="34" charset="0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</a:pPr>
            <a:r>
              <a:rPr lang="ja-JP" altLang="en-US">
                <a:latin typeface="Verdana" pitchFamily="34" charset="0"/>
              </a:rPr>
              <a:t>ただし、規模は複雑度だけでなく量も考慮する</a:t>
            </a:r>
            <a:endParaRPr lang="ja-JP" altLang="en-US" sz="2800">
              <a:latin typeface="Verdana" pitchFamily="34" charset="0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endParaRPr lang="ja-JP" altLang="en-US" sz="2800">
              <a:latin typeface="Verdana" pitchFamily="34" charset="0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ja-JP" altLang="en-US" sz="2800">
              <a:latin typeface="Verdana" pitchFamily="34" charset="0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ja-JP" altLang="en-US" sz="2800">
              <a:latin typeface="Verdana" pitchFamily="34" charset="0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</a:pPr>
            <a:endParaRPr lang="ja-JP" altLang="en-US" sz="28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A012688-D207-4992-8685-8F2F3B5B3095}" type="slidenum">
              <a:rPr kumimoji="0" lang="ja-JP" altLang="en-US" sz="900">
                <a:latin typeface="Verdana" pitchFamily="34" charset="0"/>
              </a:rPr>
              <a:pPr algn="r"/>
              <a:t>3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システム開発ビジネスの現状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5" name="横巻き 4"/>
          <p:cNvSpPr/>
          <p:nvPr/>
        </p:nvSpPr>
        <p:spPr>
          <a:xfrm>
            <a:off x="4335463" y="2262188"/>
            <a:ext cx="1573212" cy="1031875"/>
          </a:xfrm>
          <a:prstGeom prst="horizontalScroll">
            <a:avLst/>
          </a:prstGeom>
          <a:solidFill>
            <a:srgbClr val="AEFC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800" dirty="0">
                <a:solidFill>
                  <a:srgbClr val="0000FF"/>
                </a:solidFill>
              </a:rPr>
              <a:t>提案書</a:t>
            </a:r>
            <a:endParaRPr lang="en-US" altLang="ja-JP" sz="18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ja-JP" altLang="en-US" sz="1800" dirty="0">
                <a:solidFill>
                  <a:srgbClr val="0000FF"/>
                </a:solidFill>
              </a:rPr>
              <a:t>（見積書）</a:t>
            </a:r>
          </a:p>
        </p:txBody>
      </p:sp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6807200" y="2698750"/>
            <a:ext cx="1395413" cy="1331913"/>
            <a:chOff x="4171" y="2004"/>
            <a:chExt cx="893" cy="951"/>
          </a:xfrm>
        </p:grpSpPr>
        <p:sp>
          <p:nvSpPr>
            <p:cNvPr id="7189" name="Freeform 112"/>
            <p:cNvSpPr>
              <a:spLocks/>
            </p:cNvSpPr>
            <p:nvPr/>
          </p:nvSpPr>
          <p:spPr bwMode="auto">
            <a:xfrm>
              <a:off x="4600" y="2608"/>
              <a:ext cx="207" cy="290"/>
            </a:xfrm>
            <a:custGeom>
              <a:avLst/>
              <a:gdLst>
                <a:gd name="T0" fmla="*/ 120 w 207"/>
                <a:gd name="T1" fmla="*/ 0 h 290"/>
                <a:gd name="T2" fmla="*/ 118 w 207"/>
                <a:gd name="T3" fmla="*/ 14 h 290"/>
                <a:gd name="T4" fmla="*/ 116 w 207"/>
                <a:gd name="T5" fmla="*/ 23 h 290"/>
                <a:gd name="T6" fmla="*/ 118 w 207"/>
                <a:gd name="T7" fmla="*/ 44 h 290"/>
                <a:gd name="T8" fmla="*/ 116 w 207"/>
                <a:gd name="T9" fmla="*/ 58 h 290"/>
                <a:gd name="T10" fmla="*/ 115 w 207"/>
                <a:gd name="T11" fmla="*/ 69 h 290"/>
                <a:gd name="T12" fmla="*/ 115 w 207"/>
                <a:gd name="T13" fmla="*/ 91 h 290"/>
                <a:gd name="T14" fmla="*/ 116 w 207"/>
                <a:gd name="T15" fmla="*/ 109 h 290"/>
                <a:gd name="T16" fmla="*/ 113 w 207"/>
                <a:gd name="T17" fmla="*/ 121 h 290"/>
                <a:gd name="T18" fmla="*/ 115 w 207"/>
                <a:gd name="T19" fmla="*/ 141 h 290"/>
                <a:gd name="T20" fmla="*/ 116 w 207"/>
                <a:gd name="T21" fmla="*/ 159 h 290"/>
                <a:gd name="T22" fmla="*/ 113 w 207"/>
                <a:gd name="T23" fmla="*/ 183 h 290"/>
                <a:gd name="T24" fmla="*/ 113 w 207"/>
                <a:gd name="T25" fmla="*/ 203 h 290"/>
                <a:gd name="T26" fmla="*/ 104 w 207"/>
                <a:gd name="T27" fmla="*/ 210 h 290"/>
                <a:gd name="T28" fmla="*/ 88 w 207"/>
                <a:gd name="T29" fmla="*/ 210 h 290"/>
                <a:gd name="T30" fmla="*/ 72 w 207"/>
                <a:gd name="T31" fmla="*/ 226 h 290"/>
                <a:gd name="T32" fmla="*/ 52 w 207"/>
                <a:gd name="T33" fmla="*/ 233 h 290"/>
                <a:gd name="T34" fmla="*/ 41 w 207"/>
                <a:gd name="T35" fmla="*/ 242 h 290"/>
                <a:gd name="T36" fmla="*/ 19 w 207"/>
                <a:gd name="T37" fmla="*/ 258 h 290"/>
                <a:gd name="T38" fmla="*/ 8 w 207"/>
                <a:gd name="T39" fmla="*/ 263 h 290"/>
                <a:gd name="T40" fmla="*/ 0 w 207"/>
                <a:gd name="T41" fmla="*/ 276 h 290"/>
                <a:gd name="T42" fmla="*/ 4 w 207"/>
                <a:gd name="T43" fmla="*/ 288 h 290"/>
                <a:gd name="T44" fmla="*/ 23 w 207"/>
                <a:gd name="T45" fmla="*/ 288 h 290"/>
                <a:gd name="T46" fmla="*/ 88 w 207"/>
                <a:gd name="T47" fmla="*/ 289 h 290"/>
                <a:gd name="T48" fmla="*/ 107 w 207"/>
                <a:gd name="T49" fmla="*/ 278 h 290"/>
                <a:gd name="T50" fmla="*/ 123 w 207"/>
                <a:gd name="T51" fmla="*/ 275 h 290"/>
                <a:gd name="T52" fmla="*/ 145 w 207"/>
                <a:gd name="T53" fmla="*/ 272 h 290"/>
                <a:gd name="T54" fmla="*/ 186 w 207"/>
                <a:gd name="T55" fmla="*/ 273 h 290"/>
                <a:gd name="T56" fmla="*/ 206 w 207"/>
                <a:gd name="T57" fmla="*/ 260 h 290"/>
                <a:gd name="T58" fmla="*/ 198 w 207"/>
                <a:gd name="T59" fmla="*/ 246 h 290"/>
                <a:gd name="T60" fmla="*/ 169 w 207"/>
                <a:gd name="T61" fmla="*/ 223 h 290"/>
                <a:gd name="T62" fmla="*/ 163 w 207"/>
                <a:gd name="T63" fmla="*/ 208 h 290"/>
                <a:gd name="T64" fmla="*/ 161 w 207"/>
                <a:gd name="T65" fmla="*/ 183 h 290"/>
                <a:gd name="T66" fmla="*/ 169 w 207"/>
                <a:gd name="T67" fmla="*/ 151 h 290"/>
                <a:gd name="T68" fmla="*/ 160 w 207"/>
                <a:gd name="T69" fmla="*/ 128 h 290"/>
                <a:gd name="T70" fmla="*/ 165 w 207"/>
                <a:gd name="T71" fmla="*/ 88 h 290"/>
                <a:gd name="T72" fmla="*/ 175 w 207"/>
                <a:gd name="T73" fmla="*/ 54 h 290"/>
                <a:gd name="T74" fmla="*/ 175 w 207"/>
                <a:gd name="T75" fmla="*/ 1 h 290"/>
                <a:gd name="T76" fmla="*/ 119 w 207"/>
                <a:gd name="T77" fmla="*/ 1 h 290"/>
                <a:gd name="T78" fmla="*/ 120 w 207"/>
                <a:gd name="T79" fmla="*/ 0 h 290"/>
                <a:gd name="T80" fmla="*/ 120 w 207"/>
                <a:gd name="T81" fmla="*/ 0 h 2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07"/>
                <a:gd name="T124" fmla="*/ 0 h 290"/>
                <a:gd name="T125" fmla="*/ 207 w 207"/>
                <a:gd name="T126" fmla="*/ 290 h 29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07" h="290">
                  <a:moveTo>
                    <a:pt x="120" y="0"/>
                  </a:moveTo>
                  <a:lnTo>
                    <a:pt x="118" y="14"/>
                  </a:lnTo>
                  <a:lnTo>
                    <a:pt x="116" y="23"/>
                  </a:lnTo>
                  <a:lnTo>
                    <a:pt x="118" y="44"/>
                  </a:lnTo>
                  <a:lnTo>
                    <a:pt x="116" y="58"/>
                  </a:lnTo>
                  <a:lnTo>
                    <a:pt x="115" y="69"/>
                  </a:lnTo>
                  <a:lnTo>
                    <a:pt x="115" y="91"/>
                  </a:lnTo>
                  <a:lnTo>
                    <a:pt x="116" y="109"/>
                  </a:lnTo>
                  <a:lnTo>
                    <a:pt x="113" y="121"/>
                  </a:lnTo>
                  <a:lnTo>
                    <a:pt x="115" y="141"/>
                  </a:lnTo>
                  <a:lnTo>
                    <a:pt x="116" y="159"/>
                  </a:lnTo>
                  <a:lnTo>
                    <a:pt x="113" y="183"/>
                  </a:lnTo>
                  <a:lnTo>
                    <a:pt x="113" y="203"/>
                  </a:lnTo>
                  <a:lnTo>
                    <a:pt x="104" y="210"/>
                  </a:lnTo>
                  <a:lnTo>
                    <a:pt x="88" y="210"/>
                  </a:lnTo>
                  <a:lnTo>
                    <a:pt x="72" y="226"/>
                  </a:lnTo>
                  <a:lnTo>
                    <a:pt x="52" y="233"/>
                  </a:lnTo>
                  <a:lnTo>
                    <a:pt x="41" y="242"/>
                  </a:lnTo>
                  <a:lnTo>
                    <a:pt x="19" y="258"/>
                  </a:lnTo>
                  <a:lnTo>
                    <a:pt x="8" y="263"/>
                  </a:lnTo>
                  <a:lnTo>
                    <a:pt x="0" y="276"/>
                  </a:lnTo>
                  <a:lnTo>
                    <a:pt x="4" y="288"/>
                  </a:lnTo>
                  <a:lnTo>
                    <a:pt x="23" y="288"/>
                  </a:lnTo>
                  <a:lnTo>
                    <a:pt x="88" y="289"/>
                  </a:lnTo>
                  <a:lnTo>
                    <a:pt x="107" y="278"/>
                  </a:lnTo>
                  <a:lnTo>
                    <a:pt x="123" y="275"/>
                  </a:lnTo>
                  <a:lnTo>
                    <a:pt x="145" y="272"/>
                  </a:lnTo>
                  <a:lnTo>
                    <a:pt x="186" y="273"/>
                  </a:lnTo>
                  <a:lnTo>
                    <a:pt x="206" y="260"/>
                  </a:lnTo>
                  <a:lnTo>
                    <a:pt x="198" y="246"/>
                  </a:lnTo>
                  <a:lnTo>
                    <a:pt x="169" y="223"/>
                  </a:lnTo>
                  <a:lnTo>
                    <a:pt x="163" y="208"/>
                  </a:lnTo>
                  <a:lnTo>
                    <a:pt x="161" y="183"/>
                  </a:lnTo>
                  <a:lnTo>
                    <a:pt x="169" y="151"/>
                  </a:lnTo>
                  <a:lnTo>
                    <a:pt x="160" y="128"/>
                  </a:lnTo>
                  <a:lnTo>
                    <a:pt x="165" y="88"/>
                  </a:lnTo>
                  <a:lnTo>
                    <a:pt x="175" y="54"/>
                  </a:lnTo>
                  <a:lnTo>
                    <a:pt x="175" y="1"/>
                  </a:lnTo>
                  <a:lnTo>
                    <a:pt x="119" y="1"/>
                  </a:lnTo>
                  <a:lnTo>
                    <a:pt x="120" y="0"/>
                  </a:lnTo>
                </a:path>
              </a:pathLst>
            </a:custGeom>
            <a:solidFill>
              <a:srgbClr val="D2D2D2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0" name="Freeform 113"/>
            <p:cNvSpPr>
              <a:spLocks/>
            </p:cNvSpPr>
            <p:nvPr/>
          </p:nvSpPr>
          <p:spPr bwMode="auto">
            <a:xfrm>
              <a:off x="4726" y="2617"/>
              <a:ext cx="201" cy="338"/>
            </a:xfrm>
            <a:custGeom>
              <a:avLst/>
              <a:gdLst>
                <a:gd name="T0" fmla="*/ 106 w 201"/>
                <a:gd name="T1" fmla="*/ 5 h 338"/>
                <a:gd name="T2" fmla="*/ 98 w 201"/>
                <a:gd name="T3" fmla="*/ 37 h 338"/>
                <a:gd name="T4" fmla="*/ 106 w 201"/>
                <a:gd name="T5" fmla="*/ 65 h 338"/>
                <a:gd name="T6" fmla="*/ 101 w 201"/>
                <a:gd name="T7" fmla="*/ 76 h 338"/>
                <a:gd name="T8" fmla="*/ 104 w 201"/>
                <a:gd name="T9" fmla="*/ 96 h 338"/>
                <a:gd name="T10" fmla="*/ 98 w 201"/>
                <a:gd name="T11" fmla="*/ 119 h 338"/>
                <a:gd name="T12" fmla="*/ 103 w 201"/>
                <a:gd name="T13" fmla="*/ 154 h 338"/>
                <a:gd name="T14" fmla="*/ 103 w 201"/>
                <a:gd name="T15" fmla="*/ 188 h 338"/>
                <a:gd name="T16" fmla="*/ 99 w 201"/>
                <a:gd name="T17" fmla="*/ 214 h 338"/>
                <a:gd name="T18" fmla="*/ 104 w 201"/>
                <a:gd name="T19" fmla="*/ 231 h 338"/>
                <a:gd name="T20" fmla="*/ 104 w 201"/>
                <a:gd name="T21" fmla="*/ 261 h 338"/>
                <a:gd name="T22" fmla="*/ 82 w 201"/>
                <a:gd name="T23" fmla="*/ 277 h 338"/>
                <a:gd name="T24" fmla="*/ 63 w 201"/>
                <a:gd name="T25" fmla="*/ 280 h 338"/>
                <a:gd name="T26" fmla="*/ 56 w 201"/>
                <a:gd name="T27" fmla="*/ 292 h 338"/>
                <a:gd name="T28" fmla="*/ 33 w 201"/>
                <a:gd name="T29" fmla="*/ 313 h 338"/>
                <a:gd name="T30" fmla="*/ 15 w 201"/>
                <a:gd name="T31" fmla="*/ 319 h 338"/>
                <a:gd name="T32" fmla="*/ 0 w 201"/>
                <a:gd name="T33" fmla="*/ 330 h 338"/>
                <a:gd name="T34" fmla="*/ 3 w 201"/>
                <a:gd name="T35" fmla="*/ 337 h 338"/>
                <a:gd name="T36" fmla="*/ 23 w 201"/>
                <a:gd name="T37" fmla="*/ 337 h 338"/>
                <a:gd name="T38" fmla="*/ 41 w 201"/>
                <a:gd name="T39" fmla="*/ 329 h 338"/>
                <a:gd name="T40" fmla="*/ 52 w 201"/>
                <a:gd name="T41" fmla="*/ 322 h 338"/>
                <a:gd name="T42" fmla="*/ 80 w 201"/>
                <a:gd name="T43" fmla="*/ 318 h 338"/>
                <a:gd name="T44" fmla="*/ 93 w 201"/>
                <a:gd name="T45" fmla="*/ 318 h 338"/>
                <a:gd name="T46" fmla="*/ 124 w 201"/>
                <a:gd name="T47" fmla="*/ 310 h 338"/>
                <a:gd name="T48" fmla="*/ 151 w 201"/>
                <a:gd name="T49" fmla="*/ 305 h 338"/>
                <a:gd name="T50" fmla="*/ 165 w 201"/>
                <a:gd name="T51" fmla="*/ 295 h 338"/>
                <a:gd name="T52" fmla="*/ 180 w 201"/>
                <a:gd name="T53" fmla="*/ 289 h 338"/>
                <a:gd name="T54" fmla="*/ 200 w 201"/>
                <a:gd name="T55" fmla="*/ 282 h 338"/>
                <a:gd name="T56" fmla="*/ 170 w 201"/>
                <a:gd name="T57" fmla="*/ 261 h 338"/>
                <a:gd name="T58" fmla="*/ 153 w 201"/>
                <a:gd name="T59" fmla="*/ 253 h 338"/>
                <a:gd name="T60" fmla="*/ 146 w 201"/>
                <a:gd name="T61" fmla="*/ 235 h 338"/>
                <a:gd name="T62" fmla="*/ 146 w 201"/>
                <a:gd name="T63" fmla="*/ 162 h 338"/>
                <a:gd name="T64" fmla="*/ 143 w 201"/>
                <a:gd name="T65" fmla="*/ 144 h 338"/>
                <a:gd name="T66" fmla="*/ 146 w 201"/>
                <a:gd name="T67" fmla="*/ 123 h 338"/>
                <a:gd name="T68" fmla="*/ 147 w 201"/>
                <a:gd name="T69" fmla="*/ 80 h 338"/>
                <a:gd name="T70" fmla="*/ 141 w 201"/>
                <a:gd name="T71" fmla="*/ 44 h 338"/>
                <a:gd name="T72" fmla="*/ 149 w 201"/>
                <a:gd name="T73" fmla="*/ 12 h 338"/>
                <a:gd name="T74" fmla="*/ 136 w 201"/>
                <a:gd name="T75" fmla="*/ 0 h 338"/>
                <a:gd name="T76" fmla="*/ 106 w 201"/>
                <a:gd name="T77" fmla="*/ 0 h 338"/>
                <a:gd name="T78" fmla="*/ 106 w 201"/>
                <a:gd name="T79" fmla="*/ 5 h 338"/>
                <a:gd name="T80" fmla="*/ 106 w 201"/>
                <a:gd name="T81" fmla="*/ 5 h 3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01"/>
                <a:gd name="T124" fmla="*/ 0 h 338"/>
                <a:gd name="T125" fmla="*/ 201 w 201"/>
                <a:gd name="T126" fmla="*/ 338 h 3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01" h="338">
                  <a:moveTo>
                    <a:pt x="106" y="5"/>
                  </a:moveTo>
                  <a:lnTo>
                    <a:pt x="98" y="37"/>
                  </a:lnTo>
                  <a:lnTo>
                    <a:pt x="106" y="65"/>
                  </a:lnTo>
                  <a:lnTo>
                    <a:pt x="101" y="76"/>
                  </a:lnTo>
                  <a:lnTo>
                    <a:pt x="104" y="96"/>
                  </a:lnTo>
                  <a:lnTo>
                    <a:pt x="98" y="119"/>
                  </a:lnTo>
                  <a:lnTo>
                    <a:pt x="103" y="154"/>
                  </a:lnTo>
                  <a:lnTo>
                    <a:pt x="103" y="188"/>
                  </a:lnTo>
                  <a:lnTo>
                    <a:pt x="99" y="214"/>
                  </a:lnTo>
                  <a:lnTo>
                    <a:pt x="104" y="231"/>
                  </a:lnTo>
                  <a:lnTo>
                    <a:pt x="104" y="261"/>
                  </a:lnTo>
                  <a:lnTo>
                    <a:pt x="82" y="277"/>
                  </a:lnTo>
                  <a:lnTo>
                    <a:pt x="63" y="280"/>
                  </a:lnTo>
                  <a:lnTo>
                    <a:pt x="56" y="292"/>
                  </a:lnTo>
                  <a:lnTo>
                    <a:pt x="33" y="313"/>
                  </a:lnTo>
                  <a:lnTo>
                    <a:pt x="15" y="319"/>
                  </a:lnTo>
                  <a:lnTo>
                    <a:pt x="0" y="330"/>
                  </a:lnTo>
                  <a:lnTo>
                    <a:pt x="3" y="337"/>
                  </a:lnTo>
                  <a:lnTo>
                    <a:pt x="23" y="337"/>
                  </a:lnTo>
                  <a:lnTo>
                    <a:pt x="41" y="329"/>
                  </a:lnTo>
                  <a:lnTo>
                    <a:pt x="52" y="322"/>
                  </a:lnTo>
                  <a:lnTo>
                    <a:pt x="80" y="318"/>
                  </a:lnTo>
                  <a:lnTo>
                    <a:pt x="93" y="318"/>
                  </a:lnTo>
                  <a:lnTo>
                    <a:pt x="124" y="310"/>
                  </a:lnTo>
                  <a:lnTo>
                    <a:pt x="151" y="305"/>
                  </a:lnTo>
                  <a:lnTo>
                    <a:pt x="165" y="295"/>
                  </a:lnTo>
                  <a:lnTo>
                    <a:pt x="180" y="289"/>
                  </a:lnTo>
                  <a:lnTo>
                    <a:pt x="200" y="282"/>
                  </a:lnTo>
                  <a:lnTo>
                    <a:pt x="170" y="261"/>
                  </a:lnTo>
                  <a:lnTo>
                    <a:pt x="153" y="253"/>
                  </a:lnTo>
                  <a:lnTo>
                    <a:pt x="146" y="235"/>
                  </a:lnTo>
                  <a:lnTo>
                    <a:pt x="146" y="162"/>
                  </a:lnTo>
                  <a:lnTo>
                    <a:pt x="143" y="144"/>
                  </a:lnTo>
                  <a:lnTo>
                    <a:pt x="146" y="123"/>
                  </a:lnTo>
                  <a:lnTo>
                    <a:pt x="147" y="80"/>
                  </a:lnTo>
                  <a:lnTo>
                    <a:pt x="141" y="44"/>
                  </a:lnTo>
                  <a:lnTo>
                    <a:pt x="149" y="12"/>
                  </a:lnTo>
                  <a:lnTo>
                    <a:pt x="136" y="0"/>
                  </a:lnTo>
                  <a:lnTo>
                    <a:pt x="106" y="0"/>
                  </a:lnTo>
                  <a:lnTo>
                    <a:pt x="106" y="5"/>
                  </a:lnTo>
                </a:path>
              </a:pathLst>
            </a:custGeom>
            <a:solidFill>
              <a:srgbClr val="D2D2D2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1" name="Freeform 114"/>
            <p:cNvSpPr>
              <a:spLocks/>
            </p:cNvSpPr>
            <p:nvPr/>
          </p:nvSpPr>
          <p:spPr bwMode="auto">
            <a:xfrm>
              <a:off x="4171" y="2004"/>
              <a:ext cx="338" cy="199"/>
            </a:xfrm>
            <a:custGeom>
              <a:avLst/>
              <a:gdLst>
                <a:gd name="T0" fmla="*/ 141 w 338"/>
                <a:gd name="T1" fmla="*/ 189 h 199"/>
                <a:gd name="T2" fmla="*/ 238 w 338"/>
                <a:gd name="T3" fmla="*/ 189 h 199"/>
                <a:gd name="T4" fmla="*/ 308 w 338"/>
                <a:gd name="T5" fmla="*/ 191 h 199"/>
                <a:gd name="T6" fmla="*/ 337 w 338"/>
                <a:gd name="T7" fmla="*/ 198 h 199"/>
                <a:gd name="T8" fmla="*/ 260 w 338"/>
                <a:gd name="T9" fmla="*/ 106 h 199"/>
                <a:gd name="T10" fmla="*/ 159 w 338"/>
                <a:gd name="T11" fmla="*/ 80 h 199"/>
                <a:gd name="T12" fmla="*/ 24 w 338"/>
                <a:gd name="T13" fmla="*/ 0 h 199"/>
                <a:gd name="T14" fmla="*/ 0 w 338"/>
                <a:gd name="T15" fmla="*/ 181 h 199"/>
                <a:gd name="T16" fmla="*/ 151 w 338"/>
                <a:gd name="T17" fmla="*/ 189 h 199"/>
                <a:gd name="T18" fmla="*/ 141 w 338"/>
                <a:gd name="T19" fmla="*/ 189 h 199"/>
                <a:gd name="T20" fmla="*/ 141 w 338"/>
                <a:gd name="T21" fmla="*/ 189 h 19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8"/>
                <a:gd name="T34" fmla="*/ 0 h 199"/>
                <a:gd name="T35" fmla="*/ 338 w 338"/>
                <a:gd name="T36" fmla="*/ 199 h 19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8" h="199">
                  <a:moveTo>
                    <a:pt x="141" y="189"/>
                  </a:moveTo>
                  <a:lnTo>
                    <a:pt x="238" y="189"/>
                  </a:lnTo>
                  <a:lnTo>
                    <a:pt x="308" y="191"/>
                  </a:lnTo>
                  <a:lnTo>
                    <a:pt x="337" y="198"/>
                  </a:lnTo>
                  <a:lnTo>
                    <a:pt x="260" y="106"/>
                  </a:lnTo>
                  <a:lnTo>
                    <a:pt x="159" y="80"/>
                  </a:lnTo>
                  <a:lnTo>
                    <a:pt x="24" y="0"/>
                  </a:lnTo>
                  <a:lnTo>
                    <a:pt x="0" y="181"/>
                  </a:lnTo>
                  <a:lnTo>
                    <a:pt x="151" y="189"/>
                  </a:lnTo>
                  <a:lnTo>
                    <a:pt x="141" y="189"/>
                  </a:lnTo>
                </a:path>
              </a:pathLst>
            </a:custGeom>
            <a:solidFill>
              <a:srgbClr val="FFFFD0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2" name="Freeform 115"/>
            <p:cNvSpPr>
              <a:spLocks/>
            </p:cNvSpPr>
            <p:nvPr/>
          </p:nvSpPr>
          <p:spPr bwMode="auto">
            <a:xfrm>
              <a:off x="4407" y="2149"/>
              <a:ext cx="132" cy="93"/>
            </a:xfrm>
            <a:custGeom>
              <a:avLst/>
              <a:gdLst>
                <a:gd name="T0" fmla="*/ 111 w 132"/>
                <a:gd name="T1" fmla="*/ 23 h 93"/>
                <a:gd name="T2" fmla="*/ 99 w 132"/>
                <a:gd name="T3" fmla="*/ 9 h 93"/>
                <a:gd name="T4" fmla="*/ 80 w 132"/>
                <a:gd name="T5" fmla="*/ 0 h 93"/>
                <a:gd name="T6" fmla="*/ 50 w 132"/>
                <a:gd name="T7" fmla="*/ 5 h 93"/>
                <a:gd name="T8" fmla="*/ 41 w 132"/>
                <a:gd name="T9" fmla="*/ 24 h 93"/>
                <a:gd name="T10" fmla="*/ 52 w 132"/>
                <a:gd name="T11" fmla="*/ 31 h 93"/>
                <a:gd name="T12" fmla="*/ 59 w 132"/>
                <a:gd name="T13" fmla="*/ 34 h 93"/>
                <a:gd name="T14" fmla="*/ 71 w 132"/>
                <a:gd name="T15" fmla="*/ 23 h 93"/>
                <a:gd name="T16" fmla="*/ 96 w 132"/>
                <a:gd name="T17" fmla="*/ 48 h 93"/>
                <a:gd name="T18" fmla="*/ 75 w 132"/>
                <a:gd name="T19" fmla="*/ 47 h 93"/>
                <a:gd name="T20" fmla="*/ 31 w 132"/>
                <a:gd name="T21" fmla="*/ 43 h 93"/>
                <a:gd name="T22" fmla="*/ 17 w 132"/>
                <a:gd name="T23" fmla="*/ 43 h 93"/>
                <a:gd name="T24" fmla="*/ 8 w 132"/>
                <a:gd name="T25" fmla="*/ 44 h 93"/>
                <a:gd name="T26" fmla="*/ 0 w 132"/>
                <a:gd name="T27" fmla="*/ 52 h 93"/>
                <a:gd name="T28" fmla="*/ 20 w 132"/>
                <a:gd name="T29" fmla="*/ 56 h 93"/>
                <a:gd name="T30" fmla="*/ 41 w 132"/>
                <a:gd name="T31" fmla="*/ 56 h 93"/>
                <a:gd name="T32" fmla="*/ 35 w 132"/>
                <a:gd name="T33" fmla="*/ 63 h 93"/>
                <a:gd name="T34" fmla="*/ 27 w 132"/>
                <a:gd name="T35" fmla="*/ 71 h 93"/>
                <a:gd name="T36" fmla="*/ 22 w 132"/>
                <a:gd name="T37" fmla="*/ 84 h 93"/>
                <a:gd name="T38" fmla="*/ 42 w 132"/>
                <a:gd name="T39" fmla="*/ 84 h 93"/>
                <a:gd name="T40" fmla="*/ 60 w 132"/>
                <a:gd name="T41" fmla="*/ 84 h 93"/>
                <a:gd name="T42" fmla="*/ 68 w 132"/>
                <a:gd name="T43" fmla="*/ 75 h 93"/>
                <a:gd name="T44" fmla="*/ 60 w 132"/>
                <a:gd name="T45" fmla="*/ 86 h 93"/>
                <a:gd name="T46" fmla="*/ 73 w 132"/>
                <a:gd name="T47" fmla="*/ 86 h 93"/>
                <a:gd name="T48" fmla="*/ 78 w 132"/>
                <a:gd name="T49" fmla="*/ 85 h 93"/>
                <a:gd name="T50" fmla="*/ 79 w 132"/>
                <a:gd name="T51" fmla="*/ 92 h 93"/>
                <a:gd name="T52" fmla="*/ 116 w 132"/>
                <a:gd name="T53" fmla="*/ 80 h 93"/>
                <a:gd name="T54" fmla="*/ 131 w 132"/>
                <a:gd name="T55" fmla="*/ 65 h 93"/>
                <a:gd name="T56" fmla="*/ 111 w 132"/>
                <a:gd name="T57" fmla="*/ 23 h 93"/>
                <a:gd name="T58" fmla="*/ 111 w 132"/>
                <a:gd name="T59" fmla="*/ 23 h 9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32"/>
                <a:gd name="T91" fmla="*/ 0 h 93"/>
                <a:gd name="T92" fmla="*/ 132 w 132"/>
                <a:gd name="T93" fmla="*/ 93 h 9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32" h="93">
                  <a:moveTo>
                    <a:pt x="111" y="23"/>
                  </a:moveTo>
                  <a:lnTo>
                    <a:pt x="99" y="9"/>
                  </a:lnTo>
                  <a:lnTo>
                    <a:pt x="80" y="0"/>
                  </a:lnTo>
                  <a:lnTo>
                    <a:pt x="50" y="5"/>
                  </a:lnTo>
                  <a:lnTo>
                    <a:pt x="41" y="24"/>
                  </a:lnTo>
                  <a:lnTo>
                    <a:pt x="52" y="31"/>
                  </a:lnTo>
                  <a:lnTo>
                    <a:pt x="59" y="34"/>
                  </a:lnTo>
                  <a:lnTo>
                    <a:pt x="71" y="23"/>
                  </a:lnTo>
                  <a:lnTo>
                    <a:pt x="96" y="48"/>
                  </a:lnTo>
                  <a:lnTo>
                    <a:pt x="75" y="47"/>
                  </a:lnTo>
                  <a:lnTo>
                    <a:pt x="31" y="43"/>
                  </a:lnTo>
                  <a:lnTo>
                    <a:pt x="17" y="43"/>
                  </a:lnTo>
                  <a:lnTo>
                    <a:pt x="8" y="44"/>
                  </a:lnTo>
                  <a:lnTo>
                    <a:pt x="0" y="52"/>
                  </a:lnTo>
                  <a:lnTo>
                    <a:pt x="20" y="56"/>
                  </a:lnTo>
                  <a:lnTo>
                    <a:pt x="41" y="56"/>
                  </a:lnTo>
                  <a:lnTo>
                    <a:pt x="35" y="63"/>
                  </a:lnTo>
                  <a:lnTo>
                    <a:pt x="27" y="71"/>
                  </a:lnTo>
                  <a:lnTo>
                    <a:pt x="22" y="84"/>
                  </a:lnTo>
                  <a:lnTo>
                    <a:pt x="42" y="84"/>
                  </a:lnTo>
                  <a:lnTo>
                    <a:pt x="60" y="84"/>
                  </a:lnTo>
                  <a:lnTo>
                    <a:pt x="68" y="75"/>
                  </a:lnTo>
                  <a:lnTo>
                    <a:pt x="60" y="86"/>
                  </a:lnTo>
                  <a:lnTo>
                    <a:pt x="73" y="86"/>
                  </a:lnTo>
                  <a:lnTo>
                    <a:pt x="78" y="85"/>
                  </a:lnTo>
                  <a:lnTo>
                    <a:pt x="79" y="92"/>
                  </a:lnTo>
                  <a:lnTo>
                    <a:pt x="116" y="80"/>
                  </a:lnTo>
                  <a:lnTo>
                    <a:pt x="131" y="65"/>
                  </a:lnTo>
                  <a:lnTo>
                    <a:pt x="111" y="23"/>
                  </a:lnTo>
                </a:path>
              </a:pathLst>
            </a:custGeom>
            <a:solidFill>
              <a:srgbClr val="FFC281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3" name="Freeform 116"/>
            <p:cNvSpPr>
              <a:spLocks/>
            </p:cNvSpPr>
            <p:nvPr/>
          </p:nvSpPr>
          <p:spPr bwMode="auto">
            <a:xfrm>
              <a:off x="4511" y="2170"/>
              <a:ext cx="553" cy="489"/>
            </a:xfrm>
            <a:custGeom>
              <a:avLst/>
              <a:gdLst>
                <a:gd name="T0" fmla="*/ 424 w 553"/>
                <a:gd name="T1" fmla="*/ 127 h 489"/>
                <a:gd name="T2" fmla="*/ 440 w 553"/>
                <a:gd name="T3" fmla="*/ 131 h 489"/>
                <a:gd name="T4" fmla="*/ 453 w 553"/>
                <a:gd name="T5" fmla="*/ 143 h 489"/>
                <a:gd name="T6" fmla="*/ 469 w 553"/>
                <a:gd name="T7" fmla="*/ 158 h 489"/>
                <a:gd name="T8" fmla="*/ 487 w 553"/>
                <a:gd name="T9" fmla="*/ 170 h 489"/>
                <a:gd name="T10" fmla="*/ 494 w 553"/>
                <a:gd name="T11" fmla="*/ 176 h 489"/>
                <a:gd name="T12" fmla="*/ 503 w 553"/>
                <a:gd name="T13" fmla="*/ 184 h 489"/>
                <a:gd name="T14" fmla="*/ 516 w 553"/>
                <a:gd name="T15" fmla="*/ 197 h 489"/>
                <a:gd name="T16" fmla="*/ 535 w 553"/>
                <a:gd name="T17" fmla="*/ 226 h 489"/>
                <a:gd name="T18" fmla="*/ 547 w 553"/>
                <a:gd name="T19" fmla="*/ 264 h 489"/>
                <a:gd name="T20" fmla="*/ 550 w 553"/>
                <a:gd name="T21" fmla="*/ 320 h 489"/>
                <a:gd name="T22" fmla="*/ 534 w 553"/>
                <a:gd name="T23" fmla="*/ 343 h 489"/>
                <a:gd name="T24" fmla="*/ 517 w 553"/>
                <a:gd name="T25" fmla="*/ 350 h 489"/>
                <a:gd name="T26" fmla="*/ 485 w 553"/>
                <a:gd name="T27" fmla="*/ 365 h 489"/>
                <a:gd name="T28" fmla="*/ 464 w 553"/>
                <a:gd name="T29" fmla="*/ 375 h 489"/>
                <a:gd name="T30" fmla="*/ 429 w 553"/>
                <a:gd name="T31" fmla="*/ 395 h 489"/>
                <a:gd name="T32" fmla="*/ 445 w 553"/>
                <a:gd name="T33" fmla="*/ 431 h 489"/>
                <a:gd name="T34" fmla="*/ 446 w 553"/>
                <a:gd name="T35" fmla="*/ 478 h 489"/>
                <a:gd name="T36" fmla="*/ 417 w 553"/>
                <a:gd name="T37" fmla="*/ 487 h 489"/>
                <a:gd name="T38" fmla="*/ 380 w 553"/>
                <a:gd name="T39" fmla="*/ 486 h 489"/>
                <a:gd name="T40" fmla="*/ 338 w 553"/>
                <a:gd name="T41" fmla="*/ 475 h 489"/>
                <a:gd name="T42" fmla="*/ 303 w 553"/>
                <a:gd name="T43" fmla="*/ 459 h 489"/>
                <a:gd name="T44" fmla="*/ 284 w 553"/>
                <a:gd name="T45" fmla="*/ 454 h 489"/>
                <a:gd name="T46" fmla="*/ 249 w 553"/>
                <a:gd name="T47" fmla="*/ 452 h 489"/>
                <a:gd name="T48" fmla="*/ 219 w 553"/>
                <a:gd name="T49" fmla="*/ 447 h 489"/>
                <a:gd name="T50" fmla="*/ 181 w 553"/>
                <a:gd name="T51" fmla="*/ 438 h 489"/>
                <a:gd name="T52" fmla="*/ 156 w 553"/>
                <a:gd name="T53" fmla="*/ 418 h 489"/>
                <a:gd name="T54" fmla="*/ 139 w 553"/>
                <a:gd name="T55" fmla="*/ 402 h 489"/>
                <a:gd name="T56" fmla="*/ 122 w 553"/>
                <a:gd name="T57" fmla="*/ 387 h 489"/>
                <a:gd name="T58" fmla="*/ 117 w 553"/>
                <a:gd name="T59" fmla="*/ 386 h 489"/>
                <a:gd name="T60" fmla="*/ 123 w 553"/>
                <a:gd name="T61" fmla="*/ 354 h 489"/>
                <a:gd name="T62" fmla="*/ 172 w 553"/>
                <a:gd name="T63" fmla="*/ 286 h 489"/>
                <a:gd name="T64" fmla="*/ 193 w 553"/>
                <a:gd name="T65" fmla="*/ 237 h 489"/>
                <a:gd name="T66" fmla="*/ 206 w 553"/>
                <a:gd name="T67" fmla="*/ 194 h 489"/>
                <a:gd name="T68" fmla="*/ 218 w 553"/>
                <a:gd name="T69" fmla="*/ 160 h 489"/>
                <a:gd name="T70" fmla="*/ 215 w 553"/>
                <a:gd name="T71" fmla="*/ 143 h 489"/>
                <a:gd name="T72" fmla="*/ 202 w 553"/>
                <a:gd name="T73" fmla="*/ 133 h 489"/>
                <a:gd name="T74" fmla="*/ 128 w 553"/>
                <a:gd name="T75" fmla="*/ 115 h 489"/>
                <a:gd name="T76" fmla="*/ 83 w 553"/>
                <a:gd name="T77" fmla="*/ 103 h 489"/>
                <a:gd name="T78" fmla="*/ 58 w 553"/>
                <a:gd name="T79" fmla="*/ 89 h 489"/>
                <a:gd name="T80" fmla="*/ 43 w 553"/>
                <a:gd name="T81" fmla="*/ 81 h 489"/>
                <a:gd name="T82" fmla="*/ 27 w 553"/>
                <a:gd name="T83" fmla="*/ 76 h 489"/>
                <a:gd name="T84" fmla="*/ 10 w 553"/>
                <a:gd name="T85" fmla="*/ 79 h 489"/>
                <a:gd name="T86" fmla="*/ 1 w 553"/>
                <a:gd name="T87" fmla="*/ 67 h 489"/>
                <a:gd name="T88" fmla="*/ 1 w 553"/>
                <a:gd name="T89" fmla="*/ 44 h 489"/>
                <a:gd name="T90" fmla="*/ 7 w 553"/>
                <a:gd name="T91" fmla="*/ 23 h 489"/>
                <a:gd name="T92" fmla="*/ 16 w 553"/>
                <a:gd name="T93" fmla="*/ 9 h 489"/>
                <a:gd name="T94" fmla="*/ 27 w 553"/>
                <a:gd name="T95" fmla="*/ 2 h 489"/>
                <a:gd name="T96" fmla="*/ 60 w 553"/>
                <a:gd name="T97" fmla="*/ 5 h 489"/>
                <a:gd name="T98" fmla="*/ 95 w 553"/>
                <a:gd name="T99" fmla="*/ 17 h 489"/>
                <a:gd name="T100" fmla="*/ 142 w 553"/>
                <a:gd name="T101" fmla="*/ 39 h 489"/>
                <a:gd name="T102" fmla="*/ 180 w 553"/>
                <a:gd name="T103" fmla="*/ 51 h 489"/>
                <a:gd name="T104" fmla="*/ 219 w 553"/>
                <a:gd name="T105" fmla="*/ 56 h 489"/>
                <a:gd name="T106" fmla="*/ 242 w 553"/>
                <a:gd name="T107" fmla="*/ 56 h 489"/>
                <a:gd name="T108" fmla="*/ 264 w 553"/>
                <a:gd name="T109" fmla="*/ 58 h 489"/>
                <a:gd name="T110" fmla="*/ 288 w 553"/>
                <a:gd name="T111" fmla="*/ 64 h 489"/>
                <a:gd name="T112" fmla="*/ 302 w 553"/>
                <a:gd name="T113" fmla="*/ 81 h 489"/>
                <a:gd name="T114" fmla="*/ 318 w 553"/>
                <a:gd name="T115" fmla="*/ 99 h 489"/>
                <a:gd name="T116" fmla="*/ 346 w 553"/>
                <a:gd name="T117" fmla="*/ 112 h 489"/>
                <a:gd name="T118" fmla="*/ 367 w 553"/>
                <a:gd name="T119" fmla="*/ 120 h 489"/>
                <a:gd name="T120" fmla="*/ 384 w 553"/>
                <a:gd name="T121" fmla="*/ 125 h 489"/>
                <a:gd name="T122" fmla="*/ 404 w 553"/>
                <a:gd name="T123" fmla="*/ 127 h 48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53"/>
                <a:gd name="T187" fmla="*/ 0 h 489"/>
                <a:gd name="T188" fmla="*/ 553 w 553"/>
                <a:gd name="T189" fmla="*/ 489 h 48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53" h="489">
                  <a:moveTo>
                    <a:pt x="414" y="127"/>
                  </a:moveTo>
                  <a:lnTo>
                    <a:pt x="414" y="127"/>
                  </a:lnTo>
                  <a:lnTo>
                    <a:pt x="415" y="127"/>
                  </a:lnTo>
                  <a:lnTo>
                    <a:pt x="417" y="127"/>
                  </a:lnTo>
                  <a:lnTo>
                    <a:pt x="418" y="127"/>
                  </a:lnTo>
                  <a:lnTo>
                    <a:pt x="420" y="127"/>
                  </a:lnTo>
                  <a:lnTo>
                    <a:pt x="422" y="127"/>
                  </a:lnTo>
                  <a:lnTo>
                    <a:pt x="424" y="127"/>
                  </a:lnTo>
                  <a:lnTo>
                    <a:pt x="426" y="127"/>
                  </a:lnTo>
                  <a:lnTo>
                    <a:pt x="427" y="127"/>
                  </a:lnTo>
                  <a:lnTo>
                    <a:pt x="429" y="127"/>
                  </a:lnTo>
                  <a:lnTo>
                    <a:pt x="431" y="127"/>
                  </a:lnTo>
                  <a:lnTo>
                    <a:pt x="433" y="127"/>
                  </a:lnTo>
                  <a:lnTo>
                    <a:pt x="435" y="127"/>
                  </a:lnTo>
                  <a:lnTo>
                    <a:pt x="437" y="127"/>
                  </a:lnTo>
                  <a:lnTo>
                    <a:pt x="437" y="129"/>
                  </a:lnTo>
                  <a:lnTo>
                    <a:pt x="438" y="129"/>
                  </a:lnTo>
                  <a:lnTo>
                    <a:pt x="440" y="131"/>
                  </a:lnTo>
                  <a:lnTo>
                    <a:pt x="441" y="131"/>
                  </a:lnTo>
                  <a:lnTo>
                    <a:pt x="441" y="133"/>
                  </a:lnTo>
                  <a:lnTo>
                    <a:pt x="443" y="134"/>
                  </a:lnTo>
                  <a:lnTo>
                    <a:pt x="445" y="136"/>
                  </a:lnTo>
                  <a:lnTo>
                    <a:pt x="447" y="136"/>
                  </a:lnTo>
                  <a:lnTo>
                    <a:pt x="447" y="138"/>
                  </a:lnTo>
                  <a:lnTo>
                    <a:pt x="449" y="139"/>
                  </a:lnTo>
                  <a:lnTo>
                    <a:pt x="451" y="141"/>
                  </a:lnTo>
                  <a:lnTo>
                    <a:pt x="452" y="141"/>
                  </a:lnTo>
                  <a:lnTo>
                    <a:pt x="453" y="143"/>
                  </a:lnTo>
                  <a:lnTo>
                    <a:pt x="455" y="144"/>
                  </a:lnTo>
                  <a:lnTo>
                    <a:pt x="456" y="145"/>
                  </a:lnTo>
                  <a:lnTo>
                    <a:pt x="458" y="145"/>
                  </a:lnTo>
                  <a:lnTo>
                    <a:pt x="458" y="147"/>
                  </a:lnTo>
                  <a:lnTo>
                    <a:pt x="460" y="148"/>
                  </a:lnTo>
                  <a:lnTo>
                    <a:pt x="462" y="150"/>
                  </a:lnTo>
                  <a:lnTo>
                    <a:pt x="463" y="152"/>
                  </a:lnTo>
                  <a:lnTo>
                    <a:pt x="465" y="154"/>
                  </a:lnTo>
                  <a:lnTo>
                    <a:pt x="467" y="156"/>
                  </a:lnTo>
                  <a:lnTo>
                    <a:pt x="469" y="158"/>
                  </a:lnTo>
                  <a:lnTo>
                    <a:pt x="471" y="158"/>
                  </a:lnTo>
                  <a:lnTo>
                    <a:pt x="473" y="160"/>
                  </a:lnTo>
                  <a:lnTo>
                    <a:pt x="475" y="162"/>
                  </a:lnTo>
                  <a:lnTo>
                    <a:pt x="477" y="164"/>
                  </a:lnTo>
                  <a:lnTo>
                    <a:pt x="479" y="164"/>
                  </a:lnTo>
                  <a:lnTo>
                    <a:pt x="481" y="166"/>
                  </a:lnTo>
                  <a:lnTo>
                    <a:pt x="483" y="167"/>
                  </a:lnTo>
                  <a:lnTo>
                    <a:pt x="485" y="168"/>
                  </a:lnTo>
                  <a:lnTo>
                    <a:pt x="487" y="168"/>
                  </a:lnTo>
                  <a:lnTo>
                    <a:pt x="487" y="170"/>
                  </a:lnTo>
                  <a:lnTo>
                    <a:pt x="489" y="170"/>
                  </a:lnTo>
                  <a:lnTo>
                    <a:pt x="489" y="172"/>
                  </a:lnTo>
                  <a:lnTo>
                    <a:pt x="491" y="172"/>
                  </a:lnTo>
                  <a:lnTo>
                    <a:pt x="492" y="172"/>
                  </a:lnTo>
                  <a:lnTo>
                    <a:pt x="492" y="174"/>
                  </a:lnTo>
                  <a:lnTo>
                    <a:pt x="494" y="174"/>
                  </a:lnTo>
                  <a:lnTo>
                    <a:pt x="494" y="176"/>
                  </a:lnTo>
                  <a:lnTo>
                    <a:pt x="496" y="176"/>
                  </a:lnTo>
                  <a:lnTo>
                    <a:pt x="496" y="178"/>
                  </a:lnTo>
                  <a:lnTo>
                    <a:pt x="498" y="178"/>
                  </a:lnTo>
                  <a:lnTo>
                    <a:pt x="500" y="178"/>
                  </a:lnTo>
                  <a:lnTo>
                    <a:pt x="500" y="180"/>
                  </a:lnTo>
                  <a:lnTo>
                    <a:pt x="501" y="181"/>
                  </a:lnTo>
                  <a:lnTo>
                    <a:pt x="501" y="183"/>
                  </a:lnTo>
                  <a:lnTo>
                    <a:pt x="503" y="183"/>
                  </a:lnTo>
                  <a:lnTo>
                    <a:pt x="503" y="184"/>
                  </a:lnTo>
                  <a:lnTo>
                    <a:pt x="505" y="185"/>
                  </a:lnTo>
                  <a:lnTo>
                    <a:pt x="506" y="187"/>
                  </a:lnTo>
                  <a:lnTo>
                    <a:pt x="508" y="187"/>
                  </a:lnTo>
                  <a:lnTo>
                    <a:pt x="508" y="188"/>
                  </a:lnTo>
                  <a:lnTo>
                    <a:pt x="510" y="190"/>
                  </a:lnTo>
                  <a:lnTo>
                    <a:pt x="511" y="192"/>
                  </a:lnTo>
                  <a:lnTo>
                    <a:pt x="513" y="192"/>
                  </a:lnTo>
                  <a:lnTo>
                    <a:pt x="513" y="194"/>
                  </a:lnTo>
                  <a:lnTo>
                    <a:pt x="515" y="195"/>
                  </a:lnTo>
                  <a:lnTo>
                    <a:pt x="516" y="197"/>
                  </a:lnTo>
                  <a:lnTo>
                    <a:pt x="517" y="197"/>
                  </a:lnTo>
                  <a:lnTo>
                    <a:pt x="519" y="201"/>
                  </a:lnTo>
                  <a:lnTo>
                    <a:pt x="521" y="203"/>
                  </a:lnTo>
                  <a:lnTo>
                    <a:pt x="523" y="207"/>
                  </a:lnTo>
                  <a:lnTo>
                    <a:pt x="525" y="209"/>
                  </a:lnTo>
                  <a:lnTo>
                    <a:pt x="527" y="212"/>
                  </a:lnTo>
                  <a:lnTo>
                    <a:pt x="528" y="216"/>
                  </a:lnTo>
                  <a:lnTo>
                    <a:pt x="530" y="220"/>
                  </a:lnTo>
                  <a:lnTo>
                    <a:pt x="534" y="223"/>
                  </a:lnTo>
                  <a:lnTo>
                    <a:pt x="535" y="226"/>
                  </a:lnTo>
                  <a:lnTo>
                    <a:pt x="537" y="230"/>
                  </a:lnTo>
                  <a:lnTo>
                    <a:pt x="539" y="234"/>
                  </a:lnTo>
                  <a:lnTo>
                    <a:pt x="541" y="237"/>
                  </a:lnTo>
                  <a:lnTo>
                    <a:pt x="541" y="241"/>
                  </a:lnTo>
                  <a:lnTo>
                    <a:pt x="543" y="244"/>
                  </a:lnTo>
                  <a:lnTo>
                    <a:pt x="544" y="248"/>
                  </a:lnTo>
                  <a:lnTo>
                    <a:pt x="546" y="249"/>
                  </a:lnTo>
                  <a:lnTo>
                    <a:pt x="546" y="255"/>
                  </a:lnTo>
                  <a:lnTo>
                    <a:pt x="547" y="259"/>
                  </a:lnTo>
                  <a:lnTo>
                    <a:pt x="547" y="264"/>
                  </a:lnTo>
                  <a:lnTo>
                    <a:pt x="549" y="269"/>
                  </a:lnTo>
                  <a:lnTo>
                    <a:pt x="549" y="275"/>
                  </a:lnTo>
                  <a:lnTo>
                    <a:pt x="550" y="280"/>
                  </a:lnTo>
                  <a:lnTo>
                    <a:pt x="550" y="286"/>
                  </a:lnTo>
                  <a:lnTo>
                    <a:pt x="552" y="291"/>
                  </a:lnTo>
                  <a:lnTo>
                    <a:pt x="552" y="298"/>
                  </a:lnTo>
                  <a:lnTo>
                    <a:pt x="552" y="303"/>
                  </a:lnTo>
                  <a:lnTo>
                    <a:pt x="552" y="309"/>
                  </a:lnTo>
                  <a:lnTo>
                    <a:pt x="552" y="314"/>
                  </a:lnTo>
                  <a:lnTo>
                    <a:pt x="550" y="320"/>
                  </a:lnTo>
                  <a:lnTo>
                    <a:pt x="550" y="324"/>
                  </a:lnTo>
                  <a:lnTo>
                    <a:pt x="548" y="328"/>
                  </a:lnTo>
                  <a:lnTo>
                    <a:pt x="548" y="332"/>
                  </a:lnTo>
                  <a:lnTo>
                    <a:pt x="546" y="334"/>
                  </a:lnTo>
                  <a:lnTo>
                    <a:pt x="545" y="336"/>
                  </a:lnTo>
                  <a:lnTo>
                    <a:pt x="543" y="337"/>
                  </a:lnTo>
                  <a:lnTo>
                    <a:pt x="542" y="337"/>
                  </a:lnTo>
                  <a:lnTo>
                    <a:pt x="539" y="339"/>
                  </a:lnTo>
                  <a:lnTo>
                    <a:pt x="537" y="341"/>
                  </a:lnTo>
                  <a:lnTo>
                    <a:pt x="534" y="343"/>
                  </a:lnTo>
                  <a:lnTo>
                    <a:pt x="532" y="343"/>
                  </a:lnTo>
                  <a:lnTo>
                    <a:pt x="528" y="345"/>
                  </a:lnTo>
                  <a:lnTo>
                    <a:pt x="527" y="345"/>
                  </a:lnTo>
                  <a:lnTo>
                    <a:pt x="524" y="347"/>
                  </a:lnTo>
                  <a:lnTo>
                    <a:pt x="522" y="347"/>
                  </a:lnTo>
                  <a:lnTo>
                    <a:pt x="520" y="348"/>
                  </a:lnTo>
                  <a:lnTo>
                    <a:pt x="518" y="348"/>
                  </a:lnTo>
                  <a:lnTo>
                    <a:pt x="517" y="350"/>
                  </a:lnTo>
                  <a:lnTo>
                    <a:pt x="516" y="352"/>
                  </a:lnTo>
                  <a:lnTo>
                    <a:pt x="513" y="354"/>
                  </a:lnTo>
                  <a:lnTo>
                    <a:pt x="511" y="354"/>
                  </a:lnTo>
                  <a:lnTo>
                    <a:pt x="508" y="355"/>
                  </a:lnTo>
                  <a:lnTo>
                    <a:pt x="504" y="357"/>
                  </a:lnTo>
                  <a:lnTo>
                    <a:pt x="501" y="359"/>
                  </a:lnTo>
                  <a:lnTo>
                    <a:pt x="497" y="359"/>
                  </a:lnTo>
                  <a:lnTo>
                    <a:pt x="492" y="361"/>
                  </a:lnTo>
                  <a:lnTo>
                    <a:pt x="488" y="363"/>
                  </a:lnTo>
                  <a:lnTo>
                    <a:pt x="485" y="365"/>
                  </a:lnTo>
                  <a:lnTo>
                    <a:pt x="482" y="365"/>
                  </a:lnTo>
                  <a:lnTo>
                    <a:pt x="478" y="366"/>
                  </a:lnTo>
                  <a:lnTo>
                    <a:pt x="476" y="366"/>
                  </a:lnTo>
                  <a:lnTo>
                    <a:pt x="475" y="368"/>
                  </a:lnTo>
                  <a:lnTo>
                    <a:pt x="476" y="368"/>
                  </a:lnTo>
                  <a:lnTo>
                    <a:pt x="474" y="368"/>
                  </a:lnTo>
                  <a:lnTo>
                    <a:pt x="473" y="368"/>
                  </a:lnTo>
                  <a:lnTo>
                    <a:pt x="469" y="370"/>
                  </a:lnTo>
                  <a:lnTo>
                    <a:pt x="468" y="371"/>
                  </a:lnTo>
                  <a:lnTo>
                    <a:pt x="464" y="375"/>
                  </a:lnTo>
                  <a:lnTo>
                    <a:pt x="461" y="376"/>
                  </a:lnTo>
                  <a:lnTo>
                    <a:pt x="457" y="379"/>
                  </a:lnTo>
                  <a:lnTo>
                    <a:pt x="453" y="381"/>
                  </a:lnTo>
                  <a:lnTo>
                    <a:pt x="448" y="385"/>
                  </a:lnTo>
                  <a:lnTo>
                    <a:pt x="444" y="387"/>
                  </a:lnTo>
                  <a:lnTo>
                    <a:pt x="440" y="390"/>
                  </a:lnTo>
                  <a:lnTo>
                    <a:pt x="437" y="392"/>
                  </a:lnTo>
                  <a:lnTo>
                    <a:pt x="434" y="394"/>
                  </a:lnTo>
                  <a:lnTo>
                    <a:pt x="431" y="395"/>
                  </a:lnTo>
                  <a:lnTo>
                    <a:pt x="429" y="395"/>
                  </a:lnTo>
                  <a:lnTo>
                    <a:pt x="429" y="394"/>
                  </a:lnTo>
                  <a:lnTo>
                    <a:pt x="429" y="396"/>
                  </a:lnTo>
                  <a:lnTo>
                    <a:pt x="429" y="397"/>
                  </a:lnTo>
                  <a:lnTo>
                    <a:pt x="431" y="400"/>
                  </a:lnTo>
                  <a:lnTo>
                    <a:pt x="432" y="403"/>
                  </a:lnTo>
                  <a:lnTo>
                    <a:pt x="434" y="408"/>
                  </a:lnTo>
                  <a:lnTo>
                    <a:pt x="437" y="413"/>
                  </a:lnTo>
                  <a:lnTo>
                    <a:pt x="440" y="418"/>
                  </a:lnTo>
                  <a:lnTo>
                    <a:pt x="443" y="424"/>
                  </a:lnTo>
                  <a:lnTo>
                    <a:pt x="445" y="431"/>
                  </a:lnTo>
                  <a:lnTo>
                    <a:pt x="448" y="438"/>
                  </a:lnTo>
                  <a:lnTo>
                    <a:pt x="450" y="445"/>
                  </a:lnTo>
                  <a:lnTo>
                    <a:pt x="452" y="451"/>
                  </a:lnTo>
                  <a:lnTo>
                    <a:pt x="452" y="457"/>
                  </a:lnTo>
                  <a:lnTo>
                    <a:pt x="453" y="463"/>
                  </a:lnTo>
                  <a:lnTo>
                    <a:pt x="453" y="468"/>
                  </a:lnTo>
                  <a:lnTo>
                    <a:pt x="452" y="471"/>
                  </a:lnTo>
                  <a:lnTo>
                    <a:pt x="450" y="474"/>
                  </a:lnTo>
                  <a:lnTo>
                    <a:pt x="448" y="476"/>
                  </a:lnTo>
                  <a:lnTo>
                    <a:pt x="446" y="478"/>
                  </a:lnTo>
                  <a:lnTo>
                    <a:pt x="444" y="479"/>
                  </a:lnTo>
                  <a:lnTo>
                    <a:pt x="440" y="481"/>
                  </a:lnTo>
                  <a:lnTo>
                    <a:pt x="438" y="482"/>
                  </a:lnTo>
                  <a:lnTo>
                    <a:pt x="435" y="483"/>
                  </a:lnTo>
                  <a:lnTo>
                    <a:pt x="433" y="483"/>
                  </a:lnTo>
                  <a:lnTo>
                    <a:pt x="429" y="485"/>
                  </a:lnTo>
                  <a:lnTo>
                    <a:pt x="426" y="485"/>
                  </a:lnTo>
                  <a:lnTo>
                    <a:pt x="423" y="487"/>
                  </a:lnTo>
                  <a:lnTo>
                    <a:pt x="421" y="487"/>
                  </a:lnTo>
                  <a:lnTo>
                    <a:pt x="417" y="487"/>
                  </a:lnTo>
                  <a:lnTo>
                    <a:pt x="415" y="487"/>
                  </a:lnTo>
                  <a:lnTo>
                    <a:pt x="414" y="487"/>
                  </a:lnTo>
                  <a:lnTo>
                    <a:pt x="412" y="487"/>
                  </a:lnTo>
                  <a:lnTo>
                    <a:pt x="407" y="488"/>
                  </a:lnTo>
                  <a:lnTo>
                    <a:pt x="403" y="488"/>
                  </a:lnTo>
                  <a:lnTo>
                    <a:pt x="399" y="488"/>
                  </a:lnTo>
                  <a:lnTo>
                    <a:pt x="396" y="487"/>
                  </a:lnTo>
                  <a:lnTo>
                    <a:pt x="390" y="487"/>
                  </a:lnTo>
                  <a:lnTo>
                    <a:pt x="385" y="486"/>
                  </a:lnTo>
                  <a:lnTo>
                    <a:pt x="380" y="486"/>
                  </a:lnTo>
                  <a:lnTo>
                    <a:pt x="376" y="484"/>
                  </a:lnTo>
                  <a:lnTo>
                    <a:pt x="371" y="484"/>
                  </a:lnTo>
                  <a:lnTo>
                    <a:pt x="366" y="482"/>
                  </a:lnTo>
                  <a:lnTo>
                    <a:pt x="360" y="482"/>
                  </a:lnTo>
                  <a:lnTo>
                    <a:pt x="357" y="480"/>
                  </a:lnTo>
                  <a:lnTo>
                    <a:pt x="351" y="480"/>
                  </a:lnTo>
                  <a:lnTo>
                    <a:pt x="347" y="478"/>
                  </a:lnTo>
                  <a:lnTo>
                    <a:pt x="344" y="476"/>
                  </a:lnTo>
                  <a:lnTo>
                    <a:pt x="341" y="475"/>
                  </a:lnTo>
                  <a:lnTo>
                    <a:pt x="338" y="475"/>
                  </a:lnTo>
                  <a:lnTo>
                    <a:pt x="335" y="473"/>
                  </a:lnTo>
                  <a:lnTo>
                    <a:pt x="332" y="472"/>
                  </a:lnTo>
                  <a:lnTo>
                    <a:pt x="329" y="470"/>
                  </a:lnTo>
                  <a:lnTo>
                    <a:pt x="325" y="469"/>
                  </a:lnTo>
                  <a:lnTo>
                    <a:pt x="321" y="467"/>
                  </a:lnTo>
                  <a:lnTo>
                    <a:pt x="318" y="466"/>
                  </a:lnTo>
                  <a:lnTo>
                    <a:pt x="314" y="464"/>
                  </a:lnTo>
                  <a:lnTo>
                    <a:pt x="310" y="462"/>
                  </a:lnTo>
                  <a:lnTo>
                    <a:pt x="307" y="461"/>
                  </a:lnTo>
                  <a:lnTo>
                    <a:pt x="303" y="459"/>
                  </a:lnTo>
                  <a:lnTo>
                    <a:pt x="301" y="457"/>
                  </a:lnTo>
                  <a:lnTo>
                    <a:pt x="299" y="456"/>
                  </a:lnTo>
                  <a:lnTo>
                    <a:pt x="298" y="454"/>
                  </a:lnTo>
                  <a:lnTo>
                    <a:pt x="297" y="453"/>
                  </a:lnTo>
                  <a:lnTo>
                    <a:pt x="298" y="452"/>
                  </a:lnTo>
                  <a:lnTo>
                    <a:pt x="296" y="453"/>
                  </a:lnTo>
                  <a:lnTo>
                    <a:pt x="294" y="453"/>
                  </a:lnTo>
                  <a:lnTo>
                    <a:pt x="291" y="454"/>
                  </a:lnTo>
                  <a:lnTo>
                    <a:pt x="288" y="454"/>
                  </a:lnTo>
                  <a:lnTo>
                    <a:pt x="284" y="454"/>
                  </a:lnTo>
                  <a:lnTo>
                    <a:pt x="281" y="454"/>
                  </a:lnTo>
                  <a:lnTo>
                    <a:pt x="276" y="454"/>
                  </a:lnTo>
                  <a:lnTo>
                    <a:pt x="272" y="453"/>
                  </a:lnTo>
                  <a:lnTo>
                    <a:pt x="267" y="453"/>
                  </a:lnTo>
                  <a:lnTo>
                    <a:pt x="263" y="453"/>
                  </a:lnTo>
                  <a:lnTo>
                    <a:pt x="259" y="453"/>
                  </a:lnTo>
                  <a:lnTo>
                    <a:pt x="256" y="452"/>
                  </a:lnTo>
                  <a:lnTo>
                    <a:pt x="252" y="452"/>
                  </a:lnTo>
                  <a:lnTo>
                    <a:pt x="250" y="452"/>
                  </a:lnTo>
                  <a:lnTo>
                    <a:pt x="249" y="452"/>
                  </a:lnTo>
                  <a:lnTo>
                    <a:pt x="248" y="452"/>
                  </a:lnTo>
                  <a:lnTo>
                    <a:pt x="247" y="452"/>
                  </a:lnTo>
                  <a:lnTo>
                    <a:pt x="244" y="452"/>
                  </a:lnTo>
                  <a:lnTo>
                    <a:pt x="241" y="450"/>
                  </a:lnTo>
                  <a:lnTo>
                    <a:pt x="237" y="450"/>
                  </a:lnTo>
                  <a:lnTo>
                    <a:pt x="233" y="449"/>
                  </a:lnTo>
                  <a:lnTo>
                    <a:pt x="228" y="449"/>
                  </a:lnTo>
                  <a:lnTo>
                    <a:pt x="224" y="447"/>
                  </a:lnTo>
                  <a:lnTo>
                    <a:pt x="219" y="447"/>
                  </a:lnTo>
                  <a:lnTo>
                    <a:pt x="213" y="446"/>
                  </a:lnTo>
                  <a:lnTo>
                    <a:pt x="208" y="446"/>
                  </a:lnTo>
                  <a:lnTo>
                    <a:pt x="204" y="444"/>
                  </a:lnTo>
                  <a:lnTo>
                    <a:pt x="199" y="444"/>
                  </a:lnTo>
                  <a:lnTo>
                    <a:pt x="195" y="442"/>
                  </a:lnTo>
                  <a:lnTo>
                    <a:pt x="192" y="442"/>
                  </a:lnTo>
                  <a:lnTo>
                    <a:pt x="190" y="440"/>
                  </a:lnTo>
                  <a:lnTo>
                    <a:pt x="186" y="440"/>
                  </a:lnTo>
                  <a:lnTo>
                    <a:pt x="184" y="439"/>
                  </a:lnTo>
                  <a:lnTo>
                    <a:pt x="181" y="438"/>
                  </a:lnTo>
                  <a:lnTo>
                    <a:pt x="179" y="436"/>
                  </a:lnTo>
                  <a:lnTo>
                    <a:pt x="176" y="434"/>
                  </a:lnTo>
                  <a:lnTo>
                    <a:pt x="174" y="433"/>
                  </a:lnTo>
                  <a:lnTo>
                    <a:pt x="171" y="431"/>
                  </a:lnTo>
                  <a:lnTo>
                    <a:pt x="169" y="428"/>
                  </a:lnTo>
                  <a:lnTo>
                    <a:pt x="165" y="427"/>
                  </a:lnTo>
                  <a:lnTo>
                    <a:pt x="164" y="425"/>
                  </a:lnTo>
                  <a:lnTo>
                    <a:pt x="160" y="423"/>
                  </a:lnTo>
                  <a:lnTo>
                    <a:pt x="158" y="420"/>
                  </a:lnTo>
                  <a:lnTo>
                    <a:pt x="156" y="418"/>
                  </a:lnTo>
                  <a:lnTo>
                    <a:pt x="154" y="417"/>
                  </a:lnTo>
                  <a:lnTo>
                    <a:pt x="153" y="415"/>
                  </a:lnTo>
                  <a:lnTo>
                    <a:pt x="151" y="412"/>
                  </a:lnTo>
                  <a:lnTo>
                    <a:pt x="149" y="412"/>
                  </a:lnTo>
                  <a:lnTo>
                    <a:pt x="147" y="410"/>
                  </a:lnTo>
                  <a:lnTo>
                    <a:pt x="145" y="409"/>
                  </a:lnTo>
                  <a:lnTo>
                    <a:pt x="144" y="407"/>
                  </a:lnTo>
                  <a:lnTo>
                    <a:pt x="142" y="405"/>
                  </a:lnTo>
                  <a:lnTo>
                    <a:pt x="141" y="403"/>
                  </a:lnTo>
                  <a:lnTo>
                    <a:pt x="139" y="402"/>
                  </a:lnTo>
                  <a:lnTo>
                    <a:pt x="137" y="400"/>
                  </a:lnTo>
                  <a:lnTo>
                    <a:pt x="135" y="398"/>
                  </a:lnTo>
                  <a:lnTo>
                    <a:pt x="133" y="396"/>
                  </a:lnTo>
                  <a:lnTo>
                    <a:pt x="131" y="394"/>
                  </a:lnTo>
                  <a:lnTo>
                    <a:pt x="129" y="392"/>
                  </a:lnTo>
                  <a:lnTo>
                    <a:pt x="128" y="392"/>
                  </a:lnTo>
                  <a:lnTo>
                    <a:pt x="126" y="390"/>
                  </a:lnTo>
                  <a:lnTo>
                    <a:pt x="124" y="389"/>
                  </a:lnTo>
                  <a:lnTo>
                    <a:pt x="123" y="387"/>
                  </a:lnTo>
                  <a:lnTo>
                    <a:pt x="122" y="387"/>
                  </a:lnTo>
                  <a:lnTo>
                    <a:pt x="121" y="387"/>
                  </a:lnTo>
                  <a:lnTo>
                    <a:pt x="119" y="387"/>
                  </a:lnTo>
                  <a:lnTo>
                    <a:pt x="119" y="386"/>
                  </a:lnTo>
                  <a:lnTo>
                    <a:pt x="117" y="386"/>
                  </a:lnTo>
                  <a:lnTo>
                    <a:pt x="116" y="386"/>
                  </a:lnTo>
                  <a:lnTo>
                    <a:pt x="116" y="384"/>
                  </a:lnTo>
                  <a:lnTo>
                    <a:pt x="115" y="379"/>
                  </a:lnTo>
                  <a:lnTo>
                    <a:pt x="116" y="373"/>
                  </a:lnTo>
                  <a:lnTo>
                    <a:pt x="117" y="368"/>
                  </a:lnTo>
                  <a:lnTo>
                    <a:pt x="120" y="361"/>
                  </a:lnTo>
                  <a:lnTo>
                    <a:pt x="123" y="354"/>
                  </a:lnTo>
                  <a:lnTo>
                    <a:pt x="127" y="346"/>
                  </a:lnTo>
                  <a:lnTo>
                    <a:pt x="132" y="339"/>
                  </a:lnTo>
                  <a:lnTo>
                    <a:pt x="138" y="332"/>
                  </a:lnTo>
                  <a:lnTo>
                    <a:pt x="143" y="326"/>
                  </a:lnTo>
                  <a:lnTo>
                    <a:pt x="148" y="318"/>
                  </a:lnTo>
                  <a:lnTo>
                    <a:pt x="154" y="312"/>
                  </a:lnTo>
                  <a:lnTo>
                    <a:pt x="159" y="304"/>
                  </a:lnTo>
                  <a:lnTo>
                    <a:pt x="163" y="299"/>
                  </a:lnTo>
                  <a:lnTo>
                    <a:pt x="168" y="292"/>
                  </a:lnTo>
                  <a:lnTo>
                    <a:pt x="172" y="286"/>
                  </a:lnTo>
                  <a:lnTo>
                    <a:pt x="176" y="280"/>
                  </a:lnTo>
                  <a:lnTo>
                    <a:pt x="178" y="277"/>
                  </a:lnTo>
                  <a:lnTo>
                    <a:pt x="179" y="274"/>
                  </a:lnTo>
                  <a:lnTo>
                    <a:pt x="181" y="269"/>
                  </a:lnTo>
                  <a:lnTo>
                    <a:pt x="183" y="264"/>
                  </a:lnTo>
                  <a:lnTo>
                    <a:pt x="185" y="259"/>
                  </a:lnTo>
                  <a:lnTo>
                    <a:pt x="187" y="253"/>
                  </a:lnTo>
                  <a:lnTo>
                    <a:pt x="188" y="248"/>
                  </a:lnTo>
                  <a:lnTo>
                    <a:pt x="192" y="243"/>
                  </a:lnTo>
                  <a:lnTo>
                    <a:pt x="193" y="237"/>
                  </a:lnTo>
                  <a:lnTo>
                    <a:pt x="195" y="232"/>
                  </a:lnTo>
                  <a:lnTo>
                    <a:pt x="197" y="226"/>
                  </a:lnTo>
                  <a:lnTo>
                    <a:pt x="199" y="221"/>
                  </a:lnTo>
                  <a:lnTo>
                    <a:pt x="199" y="217"/>
                  </a:lnTo>
                  <a:lnTo>
                    <a:pt x="201" y="211"/>
                  </a:lnTo>
                  <a:lnTo>
                    <a:pt x="203" y="207"/>
                  </a:lnTo>
                  <a:lnTo>
                    <a:pt x="205" y="201"/>
                  </a:lnTo>
                  <a:lnTo>
                    <a:pt x="205" y="199"/>
                  </a:lnTo>
                  <a:lnTo>
                    <a:pt x="206" y="196"/>
                  </a:lnTo>
                  <a:lnTo>
                    <a:pt x="206" y="194"/>
                  </a:lnTo>
                  <a:lnTo>
                    <a:pt x="208" y="190"/>
                  </a:lnTo>
                  <a:lnTo>
                    <a:pt x="208" y="187"/>
                  </a:lnTo>
                  <a:lnTo>
                    <a:pt x="210" y="184"/>
                  </a:lnTo>
                  <a:lnTo>
                    <a:pt x="212" y="180"/>
                  </a:lnTo>
                  <a:lnTo>
                    <a:pt x="214" y="176"/>
                  </a:lnTo>
                  <a:lnTo>
                    <a:pt x="214" y="173"/>
                  </a:lnTo>
                  <a:lnTo>
                    <a:pt x="216" y="170"/>
                  </a:lnTo>
                  <a:lnTo>
                    <a:pt x="216" y="166"/>
                  </a:lnTo>
                  <a:lnTo>
                    <a:pt x="218" y="162"/>
                  </a:lnTo>
                  <a:lnTo>
                    <a:pt x="218" y="160"/>
                  </a:lnTo>
                  <a:lnTo>
                    <a:pt x="219" y="157"/>
                  </a:lnTo>
                  <a:lnTo>
                    <a:pt x="219" y="154"/>
                  </a:lnTo>
                  <a:lnTo>
                    <a:pt x="220" y="150"/>
                  </a:lnTo>
                  <a:lnTo>
                    <a:pt x="218" y="150"/>
                  </a:lnTo>
                  <a:lnTo>
                    <a:pt x="218" y="148"/>
                  </a:lnTo>
                  <a:lnTo>
                    <a:pt x="218" y="147"/>
                  </a:lnTo>
                  <a:lnTo>
                    <a:pt x="216" y="147"/>
                  </a:lnTo>
                  <a:lnTo>
                    <a:pt x="216" y="145"/>
                  </a:lnTo>
                  <a:lnTo>
                    <a:pt x="215" y="143"/>
                  </a:lnTo>
                  <a:lnTo>
                    <a:pt x="215" y="141"/>
                  </a:lnTo>
                  <a:lnTo>
                    <a:pt x="213" y="141"/>
                  </a:lnTo>
                  <a:lnTo>
                    <a:pt x="213" y="139"/>
                  </a:lnTo>
                  <a:lnTo>
                    <a:pt x="211" y="139"/>
                  </a:lnTo>
                  <a:lnTo>
                    <a:pt x="211" y="138"/>
                  </a:lnTo>
                  <a:lnTo>
                    <a:pt x="209" y="138"/>
                  </a:lnTo>
                  <a:lnTo>
                    <a:pt x="209" y="136"/>
                  </a:lnTo>
                  <a:lnTo>
                    <a:pt x="207" y="136"/>
                  </a:lnTo>
                  <a:lnTo>
                    <a:pt x="207" y="134"/>
                  </a:lnTo>
                  <a:lnTo>
                    <a:pt x="202" y="133"/>
                  </a:lnTo>
                  <a:lnTo>
                    <a:pt x="196" y="130"/>
                  </a:lnTo>
                  <a:lnTo>
                    <a:pt x="189" y="129"/>
                  </a:lnTo>
                  <a:lnTo>
                    <a:pt x="183" y="125"/>
                  </a:lnTo>
                  <a:lnTo>
                    <a:pt x="175" y="123"/>
                  </a:lnTo>
                  <a:lnTo>
                    <a:pt x="168" y="122"/>
                  </a:lnTo>
                  <a:lnTo>
                    <a:pt x="160" y="120"/>
                  </a:lnTo>
                  <a:lnTo>
                    <a:pt x="153" y="118"/>
                  </a:lnTo>
                  <a:lnTo>
                    <a:pt x="143" y="118"/>
                  </a:lnTo>
                  <a:lnTo>
                    <a:pt x="136" y="116"/>
                  </a:lnTo>
                  <a:lnTo>
                    <a:pt x="128" y="115"/>
                  </a:lnTo>
                  <a:lnTo>
                    <a:pt x="120" y="113"/>
                  </a:lnTo>
                  <a:lnTo>
                    <a:pt x="113" y="111"/>
                  </a:lnTo>
                  <a:lnTo>
                    <a:pt x="106" y="109"/>
                  </a:lnTo>
                  <a:lnTo>
                    <a:pt x="101" y="108"/>
                  </a:lnTo>
                  <a:lnTo>
                    <a:pt x="95" y="106"/>
                  </a:lnTo>
                  <a:lnTo>
                    <a:pt x="92" y="106"/>
                  </a:lnTo>
                  <a:lnTo>
                    <a:pt x="91" y="105"/>
                  </a:lnTo>
                  <a:lnTo>
                    <a:pt x="88" y="105"/>
                  </a:lnTo>
                  <a:lnTo>
                    <a:pt x="86" y="103"/>
                  </a:lnTo>
                  <a:lnTo>
                    <a:pt x="83" y="103"/>
                  </a:lnTo>
                  <a:lnTo>
                    <a:pt x="81" y="101"/>
                  </a:lnTo>
                  <a:lnTo>
                    <a:pt x="78" y="99"/>
                  </a:lnTo>
                  <a:lnTo>
                    <a:pt x="76" y="97"/>
                  </a:lnTo>
                  <a:lnTo>
                    <a:pt x="72" y="97"/>
                  </a:lnTo>
                  <a:lnTo>
                    <a:pt x="71" y="96"/>
                  </a:lnTo>
                  <a:lnTo>
                    <a:pt x="67" y="94"/>
                  </a:lnTo>
                  <a:lnTo>
                    <a:pt x="65" y="92"/>
                  </a:lnTo>
                  <a:lnTo>
                    <a:pt x="62" y="92"/>
                  </a:lnTo>
                  <a:lnTo>
                    <a:pt x="60" y="90"/>
                  </a:lnTo>
                  <a:lnTo>
                    <a:pt x="58" y="89"/>
                  </a:lnTo>
                  <a:lnTo>
                    <a:pt x="57" y="87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6"/>
                  </a:lnTo>
                  <a:lnTo>
                    <a:pt x="51" y="84"/>
                  </a:lnTo>
                  <a:lnTo>
                    <a:pt x="50" y="84"/>
                  </a:lnTo>
                  <a:lnTo>
                    <a:pt x="48" y="82"/>
                  </a:lnTo>
                  <a:lnTo>
                    <a:pt x="46" y="82"/>
                  </a:lnTo>
                  <a:lnTo>
                    <a:pt x="45" y="81"/>
                  </a:lnTo>
                  <a:lnTo>
                    <a:pt x="43" y="81"/>
                  </a:lnTo>
                  <a:lnTo>
                    <a:pt x="41" y="79"/>
                  </a:lnTo>
                  <a:lnTo>
                    <a:pt x="40" y="79"/>
                  </a:lnTo>
                  <a:lnTo>
                    <a:pt x="38" y="78"/>
                  </a:lnTo>
                  <a:lnTo>
                    <a:pt x="37" y="78"/>
                  </a:lnTo>
                  <a:lnTo>
                    <a:pt x="35" y="77"/>
                  </a:lnTo>
                  <a:lnTo>
                    <a:pt x="33" y="77"/>
                  </a:lnTo>
                  <a:lnTo>
                    <a:pt x="33" y="75"/>
                  </a:lnTo>
                  <a:lnTo>
                    <a:pt x="31" y="76"/>
                  </a:lnTo>
                  <a:lnTo>
                    <a:pt x="29" y="76"/>
                  </a:lnTo>
                  <a:lnTo>
                    <a:pt x="27" y="76"/>
                  </a:lnTo>
                  <a:lnTo>
                    <a:pt x="26" y="76"/>
                  </a:lnTo>
                  <a:lnTo>
                    <a:pt x="25" y="78"/>
                  </a:lnTo>
                  <a:lnTo>
                    <a:pt x="23" y="78"/>
                  </a:lnTo>
                  <a:lnTo>
                    <a:pt x="21" y="78"/>
                  </a:lnTo>
                  <a:lnTo>
                    <a:pt x="19" y="78"/>
                  </a:lnTo>
                  <a:lnTo>
                    <a:pt x="17" y="79"/>
                  </a:lnTo>
                  <a:lnTo>
                    <a:pt x="15" y="79"/>
                  </a:lnTo>
                  <a:lnTo>
                    <a:pt x="13" y="79"/>
                  </a:lnTo>
                  <a:lnTo>
                    <a:pt x="12" y="79"/>
                  </a:lnTo>
                  <a:lnTo>
                    <a:pt x="10" y="79"/>
                  </a:lnTo>
                  <a:lnTo>
                    <a:pt x="9" y="79"/>
                  </a:lnTo>
                  <a:lnTo>
                    <a:pt x="8" y="79"/>
                  </a:lnTo>
                  <a:lnTo>
                    <a:pt x="8" y="78"/>
                  </a:lnTo>
                  <a:lnTo>
                    <a:pt x="6" y="78"/>
                  </a:lnTo>
                  <a:lnTo>
                    <a:pt x="5" y="76"/>
                  </a:lnTo>
                  <a:lnTo>
                    <a:pt x="3" y="74"/>
                  </a:lnTo>
                  <a:lnTo>
                    <a:pt x="3" y="73"/>
                  </a:lnTo>
                  <a:lnTo>
                    <a:pt x="1" y="71"/>
                  </a:lnTo>
                  <a:lnTo>
                    <a:pt x="1" y="68"/>
                  </a:lnTo>
                  <a:lnTo>
                    <a:pt x="1" y="67"/>
                  </a:lnTo>
                  <a:lnTo>
                    <a:pt x="1" y="63"/>
                  </a:lnTo>
                  <a:lnTo>
                    <a:pt x="0" y="61"/>
                  </a:lnTo>
                  <a:lnTo>
                    <a:pt x="0" y="59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1" y="46"/>
                  </a:lnTo>
                  <a:lnTo>
                    <a:pt x="1" y="44"/>
                  </a:lnTo>
                  <a:lnTo>
                    <a:pt x="1" y="43"/>
                  </a:lnTo>
                  <a:lnTo>
                    <a:pt x="1" y="41"/>
                  </a:lnTo>
                  <a:lnTo>
                    <a:pt x="2" y="38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6" y="28"/>
                  </a:lnTo>
                  <a:lnTo>
                    <a:pt x="6" y="27"/>
                  </a:lnTo>
                  <a:lnTo>
                    <a:pt x="7" y="25"/>
                  </a:lnTo>
                  <a:lnTo>
                    <a:pt x="7" y="23"/>
                  </a:lnTo>
                  <a:lnTo>
                    <a:pt x="9" y="20"/>
                  </a:lnTo>
                  <a:lnTo>
                    <a:pt x="9" y="18"/>
                  </a:lnTo>
                  <a:lnTo>
                    <a:pt x="11" y="16"/>
                  </a:lnTo>
                  <a:lnTo>
                    <a:pt x="11" y="14"/>
                  </a:lnTo>
                  <a:lnTo>
                    <a:pt x="13" y="13"/>
                  </a:lnTo>
                  <a:lnTo>
                    <a:pt x="14" y="11"/>
                  </a:lnTo>
                  <a:lnTo>
                    <a:pt x="16" y="9"/>
                  </a:lnTo>
                  <a:lnTo>
                    <a:pt x="18" y="7"/>
                  </a:lnTo>
                  <a:lnTo>
                    <a:pt x="19" y="6"/>
                  </a:lnTo>
                  <a:lnTo>
                    <a:pt x="21" y="5"/>
                  </a:lnTo>
                  <a:lnTo>
                    <a:pt x="23" y="4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8" y="2"/>
                  </a:lnTo>
                  <a:lnTo>
                    <a:pt x="52" y="3"/>
                  </a:lnTo>
                  <a:lnTo>
                    <a:pt x="57" y="3"/>
                  </a:lnTo>
                  <a:lnTo>
                    <a:pt x="60" y="5"/>
                  </a:lnTo>
                  <a:lnTo>
                    <a:pt x="64" y="6"/>
                  </a:lnTo>
                  <a:lnTo>
                    <a:pt x="67" y="8"/>
                  </a:lnTo>
                  <a:lnTo>
                    <a:pt x="72" y="8"/>
                  </a:lnTo>
                  <a:lnTo>
                    <a:pt x="76" y="9"/>
                  </a:lnTo>
                  <a:lnTo>
                    <a:pt x="79" y="11"/>
                  </a:lnTo>
                  <a:lnTo>
                    <a:pt x="82" y="13"/>
                  </a:lnTo>
                  <a:lnTo>
                    <a:pt x="86" y="13"/>
                  </a:lnTo>
                  <a:lnTo>
                    <a:pt x="88" y="14"/>
                  </a:lnTo>
                  <a:lnTo>
                    <a:pt x="92" y="16"/>
                  </a:lnTo>
                  <a:lnTo>
                    <a:pt x="95" y="17"/>
                  </a:lnTo>
                  <a:lnTo>
                    <a:pt x="100" y="19"/>
                  </a:lnTo>
                  <a:lnTo>
                    <a:pt x="103" y="22"/>
                  </a:lnTo>
                  <a:lnTo>
                    <a:pt x="109" y="24"/>
                  </a:lnTo>
                  <a:lnTo>
                    <a:pt x="114" y="26"/>
                  </a:lnTo>
                  <a:lnTo>
                    <a:pt x="119" y="28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5"/>
                  </a:lnTo>
                  <a:lnTo>
                    <a:pt x="139" y="37"/>
                  </a:lnTo>
                  <a:lnTo>
                    <a:pt x="142" y="39"/>
                  </a:lnTo>
                  <a:lnTo>
                    <a:pt x="146" y="41"/>
                  </a:lnTo>
                  <a:lnTo>
                    <a:pt x="150" y="42"/>
                  </a:lnTo>
                  <a:lnTo>
                    <a:pt x="155" y="43"/>
                  </a:lnTo>
                  <a:lnTo>
                    <a:pt x="157" y="45"/>
                  </a:lnTo>
                  <a:lnTo>
                    <a:pt x="160" y="45"/>
                  </a:lnTo>
                  <a:lnTo>
                    <a:pt x="164" y="47"/>
                  </a:lnTo>
                  <a:lnTo>
                    <a:pt x="168" y="47"/>
                  </a:lnTo>
                  <a:lnTo>
                    <a:pt x="171" y="49"/>
                  </a:lnTo>
                  <a:lnTo>
                    <a:pt x="176" y="49"/>
                  </a:lnTo>
                  <a:lnTo>
                    <a:pt x="180" y="51"/>
                  </a:lnTo>
                  <a:lnTo>
                    <a:pt x="185" y="51"/>
                  </a:lnTo>
                  <a:lnTo>
                    <a:pt x="189" y="53"/>
                  </a:lnTo>
                  <a:lnTo>
                    <a:pt x="194" y="53"/>
                  </a:lnTo>
                  <a:lnTo>
                    <a:pt x="197" y="54"/>
                  </a:lnTo>
                  <a:lnTo>
                    <a:pt x="203" y="54"/>
                  </a:lnTo>
                  <a:lnTo>
                    <a:pt x="207" y="55"/>
                  </a:lnTo>
                  <a:lnTo>
                    <a:pt x="210" y="55"/>
                  </a:lnTo>
                  <a:lnTo>
                    <a:pt x="214" y="55"/>
                  </a:lnTo>
                  <a:lnTo>
                    <a:pt x="218" y="55"/>
                  </a:lnTo>
                  <a:lnTo>
                    <a:pt x="219" y="56"/>
                  </a:lnTo>
                  <a:lnTo>
                    <a:pt x="221" y="56"/>
                  </a:lnTo>
                  <a:lnTo>
                    <a:pt x="223" y="56"/>
                  </a:lnTo>
                  <a:lnTo>
                    <a:pt x="225" y="56"/>
                  </a:lnTo>
                  <a:lnTo>
                    <a:pt x="227" y="56"/>
                  </a:lnTo>
                  <a:lnTo>
                    <a:pt x="230" y="56"/>
                  </a:lnTo>
                  <a:lnTo>
                    <a:pt x="232" y="56"/>
                  </a:lnTo>
                  <a:lnTo>
                    <a:pt x="236" y="56"/>
                  </a:lnTo>
                  <a:lnTo>
                    <a:pt x="237" y="56"/>
                  </a:lnTo>
                  <a:lnTo>
                    <a:pt x="240" y="56"/>
                  </a:lnTo>
                  <a:lnTo>
                    <a:pt x="242" y="56"/>
                  </a:lnTo>
                  <a:lnTo>
                    <a:pt x="245" y="56"/>
                  </a:lnTo>
                  <a:lnTo>
                    <a:pt x="247" y="56"/>
                  </a:lnTo>
                  <a:lnTo>
                    <a:pt x="249" y="56"/>
                  </a:lnTo>
                  <a:lnTo>
                    <a:pt x="251" y="56"/>
                  </a:lnTo>
                  <a:lnTo>
                    <a:pt x="254" y="55"/>
                  </a:lnTo>
                  <a:lnTo>
                    <a:pt x="255" y="56"/>
                  </a:lnTo>
                  <a:lnTo>
                    <a:pt x="257" y="56"/>
                  </a:lnTo>
                  <a:lnTo>
                    <a:pt x="259" y="57"/>
                  </a:lnTo>
                  <a:lnTo>
                    <a:pt x="262" y="57"/>
                  </a:lnTo>
                  <a:lnTo>
                    <a:pt x="264" y="58"/>
                  </a:lnTo>
                  <a:lnTo>
                    <a:pt x="267" y="58"/>
                  </a:lnTo>
                  <a:lnTo>
                    <a:pt x="269" y="59"/>
                  </a:lnTo>
                  <a:lnTo>
                    <a:pt x="273" y="59"/>
                  </a:lnTo>
                  <a:lnTo>
                    <a:pt x="274" y="61"/>
                  </a:lnTo>
                  <a:lnTo>
                    <a:pt x="278" y="61"/>
                  </a:lnTo>
                  <a:lnTo>
                    <a:pt x="280" y="63"/>
                  </a:lnTo>
                  <a:lnTo>
                    <a:pt x="283" y="63"/>
                  </a:lnTo>
                  <a:lnTo>
                    <a:pt x="285" y="64"/>
                  </a:lnTo>
                  <a:lnTo>
                    <a:pt x="287" y="64"/>
                  </a:lnTo>
                  <a:lnTo>
                    <a:pt x="288" y="64"/>
                  </a:lnTo>
                  <a:lnTo>
                    <a:pt x="291" y="64"/>
                  </a:lnTo>
                  <a:lnTo>
                    <a:pt x="292" y="66"/>
                  </a:lnTo>
                  <a:lnTo>
                    <a:pt x="294" y="67"/>
                  </a:lnTo>
                  <a:lnTo>
                    <a:pt x="295" y="69"/>
                  </a:lnTo>
                  <a:lnTo>
                    <a:pt x="297" y="70"/>
                  </a:lnTo>
                  <a:lnTo>
                    <a:pt x="297" y="73"/>
                  </a:lnTo>
                  <a:lnTo>
                    <a:pt x="299" y="74"/>
                  </a:lnTo>
                  <a:lnTo>
                    <a:pt x="301" y="76"/>
                  </a:lnTo>
                  <a:lnTo>
                    <a:pt x="302" y="78"/>
                  </a:lnTo>
                  <a:lnTo>
                    <a:pt x="302" y="81"/>
                  </a:lnTo>
                  <a:lnTo>
                    <a:pt x="304" y="83"/>
                  </a:lnTo>
                  <a:lnTo>
                    <a:pt x="306" y="85"/>
                  </a:lnTo>
                  <a:lnTo>
                    <a:pt x="308" y="87"/>
                  </a:lnTo>
                  <a:lnTo>
                    <a:pt x="308" y="88"/>
                  </a:lnTo>
                  <a:lnTo>
                    <a:pt x="309" y="90"/>
                  </a:lnTo>
                  <a:lnTo>
                    <a:pt x="311" y="92"/>
                  </a:lnTo>
                  <a:lnTo>
                    <a:pt x="313" y="93"/>
                  </a:lnTo>
                  <a:lnTo>
                    <a:pt x="315" y="95"/>
                  </a:lnTo>
                  <a:lnTo>
                    <a:pt x="317" y="97"/>
                  </a:lnTo>
                  <a:lnTo>
                    <a:pt x="318" y="99"/>
                  </a:lnTo>
                  <a:lnTo>
                    <a:pt x="321" y="99"/>
                  </a:lnTo>
                  <a:lnTo>
                    <a:pt x="323" y="101"/>
                  </a:lnTo>
                  <a:lnTo>
                    <a:pt x="327" y="103"/>
                  </a:lnTo>
                  <a:lnTo>
                    <a:pt x="329" y="105"/>
                  </a:lnTo>
                  <a:lnTo>
                    <a:pt x="333" y="105"/>
                  </a:lnTo>
                  <a:lnTo>
                    <a:pt x="335" y="107"/>
                  </a:lnTo>
                  <a:lnTo>
                    <a:pt x="338" y="108"/>
                  </a:lnTo>
                  <a:lnTo>
                    <a:pt x="340" y="110"/>
                  </a:lnTo>
                  <a:lnTo>
                    <a:pt x="344" y="110"/>
                  </a:lnTo>
                  <a:lnTo>
                    <a:pt x="346" y="112"/>
                  </a:lnTo>
                  <a:lnTo>
                    <a:pt x="349" y="113"/>
                  </a:lnTo>
                  <a:lnTo>
                    <a:pt x="350" y="114"/>
                  </a:lnTo>
                  <a:lnTo>
                    <a:pt x="354" y="114"/>
                  </a:lnTo>
                  <a:lnTo>
                    <a:pt x="355" y="116"/>
                  </a:lnTo>
                  <a:lnTo>
                    <a:pt x="357" y="116"/>
                  </a:lnTo>
                  <a:lnTo>
                    <a:pt x="359" y="118"/>
                  </a:lnTo>
                  <a:lnTo>
                    <a:pt x="361" y="118"/>
                  </a:lnTo>
                  <a:lnTo>
                    <a:pt x="363" y="119"/>
                  </a:lnTo>
                  <a:lnTo>
                    <a:pt x="366" y="119"/>
                  </a:lnTo>
                  <a:lnTo>
                    <a:pt x="367" y="120"/>
                  </a:lnTo>
                  <a:lnTo>
                    <a:pt x="371" y="120"/>
                  </a:lnTo>
                  <a:lnTo>
                    <a:pt x="373" y="122"/>
                  </a:lnTo>
                  <a:lnTo>
                    <a:pt x="375" y="122"/>
                  </a:lnTo>
                  <a:lnTo>
                    <a:pt x="376" y="123"/>
                  </a:lnTo>
                  <a:lnTo>
                    <a:pt x="379" y="123"/>
                  </a:lnTo>
                  <a:lnTo>
                    <a:pt x="380" y="123"/>
                  </a:lnTo>
                  <a:lnTo>
                    <a:pt x="381" y="123"/>
                  </a:lnTo>
                  <a:lnTo>
                    <a:pt x="382" y="123"/>
                  </a:lnTo>
                  <a:lnTo>
                    <a:pt x="383" y="123"/>
                  </a:lnTo>
                  <a:lnTo>
                    <a:pt x="384" y="125"/>
                  </a:lnTo>
                  <a:lnTo>
                    <a:pt x="386" y="125"/>
                  </a:lnTo>
                  <a:lnTo>
                    <a:pt x="387" y="125"/>
                  </a:lnTo>
                  <a:lnTo>
                    <a:pt x="389" y="125"/>
                  </a:lnTo>
                  <a:lnTo>
                    <a:pt x="391" y="126"/>
                  </a:lnTo>
                  <a:lnTo>
                    <a:pt x="393" y="126"/>
                  </a:lnTo>
                  <a:lnTo>
                    <a:pt x="395" y="126"/>
                  </a:lnTo>
                  <a:lnTo>
                    <a:pt x="399" y="126"/>
                  </a:lnTo>
                  <a:lnTo>
                    <a:pt x="400" y="127"/>
                  </a:lnTo>
                  <a:lnTo>
                    <a:pt x="402" y="127"/>
                  </a:lnTo>
                  <a:lnTo>
                    <a:pt x="404" y="127"/>
                  </a:lnTo>
                  <a:lnTo>
                    <a:pt x="407" y="127"/>
                  </a:lnTo>
                  <a:lnTo>
                    <a:pt x="408" y="127"/>
                  </a:lnTo>
                  <a:lnTo>
                    <a:pt x="410" y="127"/>
                  </a:lnTo>
                  <a:lnTo>
                    <a:pt x="412" y="127"/>
                  </a:lnTo>
                  <a:lnTo>
                    <a:pt x="414" y="127"/>
                  </a:lnTo>
                </a:path>
              </a:pathLst>
            </a:custGeom>
            <a:solidFill>
              <a:srgbClr val="D2D2D2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4" name="Freeform 117"/>
            <p:cNvSpPr>
              <a:spLocks/>
            </p:cNvSpPr>
            <p:nvPr/>
          </p:nvSpPr>
          <p:spPr bwMode="auto">
            <a:xfrm>
              <a:off x="4775" y="2093"/>
              <a:ext cx="200" cy="203"/>
            </a:xfrm>
            <a:custGeom>
              <a:avLst/>
              <a:gdLst>
                <a:gd name="T0" fmla="*/ 145 w 200"/>
                <a:gd name="T1" fmla="*/ 9 h 203"/>
                <a:gd name="T2" fmla="*/ 135 w 200"/>
                <a:gd name="T3" fmla="*/ 11 h 203"/>
                <a:gd name="T4" fmla="*/ 124 w 200"/>
                <a:gd name="T5" fmla="*/ 10 h 203"/>
                <a:gd name="T6" fmla="*/ 99 w 200"/>
                <a:gd name="T7" fmla="*/ 4 h 203"/>
                <a:gd name="T8" fmla="*/ 84 w 200"/>
                <a:gd name="T9" fmla="*/ 2 h 203"/>
                <a:gd name="T10" fmla="*/ 74 w 200"/>
                <a:gd name="T11" fmla="*/ 5 h 203"/>
                <a:gd name="T12" fmla="*/ 67 w 200"/>
                <a:gd name="T13" fmla="*/ 6 h 203"/>
                <a:gd name="T14" fmla="*/ 54 w 200"/>
                <a:gd name="T15" fmla="*/ 6 h 203"/>
                <a:gd name="T16" fmla="*/ 40 w 200"/>
                <a:gd name="T17" fmla="*/ 4 h 203"/>
                <a:gd name="T18" fmla="*/ 30 w 200"/>
                <a:gd name="T19" fmla="*/ 4 h 203"/>
                <a:gd name="T20" fmla="*/ 20 w 200"/>
                <a:gd name="T21" fmla="*/ 6 h 203"/>
                <a:gd name="T22" fmla="*/ 11 w 200"/>
                <a:gd name="T23" fmla="*/ 9 h 203"/>
                <a:gd name="T24" fmla="*/ 3 w 200"/>
                <a:gd name="T25" fmla="*/ 14 h 203"/>
                <a:gd name="T26" fmla="*/ 0 w 200"/>
                <a:gd name="T27" fmla="*/ 20 h 203"/>
                <a:gd name="T28" fmla="*/ 14 w 200"/>
                <a:gd name="T29" fmla="*/ 26 h 203"/>
                <a:gd name="T30" fmla="*/ 30 w 200"/>
                <a:gd name="T31" fmla="*/ 32 h 203"/>
                <a:gd name="T32" fmla="*/ 37 w 200"/>
                <a:gd name="T33" fmla="*/ 35 h 203"/>
                <a:gd name="T34" fmla="*/ 42 w 200"/>
                <a:gd name="T35" fmla="*/ 38 h 203"/>
                <a:gd name="T36" fmla="*/ 45 w 200"/>
                <a:gd name="T37" fmla="*/ 47 h 203"/>
                <a:gd name="T38" fmla="*/ 39 w 200"/>
                <a:gd name="T39" fmla="*/ 63 h 203"/>
                <a:gd name="T40" fmla="*/ 37 w 200"/>
                <a:gd name="T41" fmla="*/ 77 h 203"/>
                <a:gd name="T42" fmla="*/ 40 w 200"/>
                <a:gd name="T43" fmla="*/ 86 h 203"/>
                <a:gd name="T44" fmla="*/ 43 w 200"/>
                <a:gd name="T45" fmla="*/ 94 h 203"/>
                <a:gd name="T46" fmla="*/ 35 w 200"/>
                <a:gd name="T47" fmla="*/ 106 h 203"/>
                <a:gd name="T48" fmla="*/ 30 w 200"/>
                <a:gd name="T49" fmla="*/ 114 h 203"/>
                <a:gd name="T50" fmla="*/ 30 w 200"/>
                <a:gd name="T51" fmla="*/ 127 h 203"/>
                <a:gd name="T52" fmla="*/ 39 w 200"/>
                <a:gd name="T53" fmla="*/ 141 h 203"/>
                <a:gd name="T54" fmla="*/ 45 w 200"/>
                <a:gd name="T55" fmla="*/ 152 h 203"/>
                <a:gd name="T56" fmla="*/ 54 w 200"/>
                <a:gd name="T57" fmla="*/ 164 h 203"/>
                <a:gd name="T58" fmla="*/ 63 w 200"/>
                <a:gd name="T59" fmla="*/ 172 h 203"/>
                <a:gd name="T60" fmla="*/ 68 w 200"/>
                <a:gd name="T61" fmla="*/ 178 h 203"/>
                <a:gd name="T62" fmla="*/ 70 w 200"/>
                <a:gd name="T63" fmla="*/ 184 h 203"/>
                <a:gd name="T64" fmla="*/ 89 w 200"/>
                <a:gd name="T65" fmla="*/ 195 h 203"/>
                <a:gd name="T66" fmla="*/ 116 w 200"/>
                <a:gd name="T67" fmla="*/ 202 h 203"/>
                <a:gd name="T68" fmla="*/ 128 w 200"/>
                <a:gd name="T69" fmla="*/ 199 h 203"/>
                <a:gd name="T70" fmla="*/ 132 w 200"/>
                <a:gd name="T71" fmla="*/ 193 h 203"/>
                <a:gd name="T72" fmla="*/ 136 w 200"/>
                <a:gd name="T73" fmla="*/ 186 h 203"/>
                <a:gd name="T74" fmla="*/ 139 w 200"/>
                <a:gd name="T75" fmla="*/ 179 h 203"/>
                <a:gd name="T76" fmla="*/ 142 w 200"/>
                <a:gd name="T77" fmla="*/ 169 h 203"/>
                <a:gd name="T78" fmla="*/ 149 w 200"/>
                <a:gd name="T79" fmla="*/ 165 h 203"/>
                <a:gd name="T80" fmla="*/ 157 w 200"/>
                <a:gd name="T81" fmla="*/ 160 h 203"/>
                <a:gd name="T82" fmla="*/ 161 w 200"/>
                <a:gd name="T83" fmla="*/ 165 h 203"/>
                <a:gd name="T84" fmla="*/ 163 w 200"/>
                <a:gd name="T85" fmla="*/ 169 h 203"/>
                <a:gd name="T86" fmla="*/ 165 w 200"/>
                <a:gd name="T87" fmla="*/ 170 h 203"/>
                <a:gd name="T88" fmla="*/ 170 w 200"/>
                <a:gd name="T89" fmla="*/ 170 h 203"/>
                <a:gd name="T90" fmla="*/ 176 w 200"/>
                <a:gd name="T91" fmla="*/ 169 h 203"/>
                <a:gd name="T92" fmla="*/ 187 w 200"/>
                <a:gd name="T93" fmla="*/ 159 h 203"/>
                <a:gd name="T94" fmla="*/ 195 w 200"/>
                <a:gd name="T95" fmla="*/ 146 h 203"/>
                <a:gd name="T96" fmla="*/ 198 w 200"/>
                <a:gd name="T97" fmla="*/ 136 h 203"/>
                <a:gd name="T98" fmla="*/ 199 w 200"/>
                <a:gd name="T99" fmla="*/ 123 h 203"/>
                <a:gd name="T100" fmla="*/ 194 w 200"/>
                <a:gd name="T101" fmla="*/ 108 h 203"/>
                <a:gd name="T102" fmla="*/ 182 w 200"/>
                <a:gd name="T103" fmla="*/ 85 h 203"/>
                <a:gd name="T104" fmla="*/ 178 w 200"/>
                <a:gd name="T105" fmla="*/ 67 h 203"/>
                <a:gd name="T106" fmla="*/ 185 w 200"/>
                <a:gd name="T107" fmla="*/ 53 h 203"/>
                <a:gd name="T108" fmla="*/ 191 w 200"/>
                <a:gd name="T109" fmla="*/ 36 h 203"/>
                <a:gd name="T110" fmla="*/ 172 w 200"/>
                <a:gd name="T111" fmla="*/ 20 h 203"/>
                <a:gd name="T112" fmla="*/ 151 w 200"/>
                <a:gd name="T113" fmla="*/ 6 h 203"/>
                <a:gd name="T114" fmla="*/ 150 w 200"/>
                <a:gd name="T115" fmla="*/ 6 h 203"/>
                <a:gd name="T116" fmla="*/ 150 w 200"/>
                <a:gd name="T117" fmla="*/ 7 h 20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00"/>
                <a:gd name="T178" fmla="*/ 0 h 203"/>
                <a:gd name="T179" fmla="*/ 200 w 200"/>
                <a:gd name="T180" fmla="*/ 203 h 20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00" h="203">
                  <a:moveTo>
                    <a:pt x="150" y="7"/>
                  </a:moveTo>
                  <a:lnTo>
                    <a:pt x="149" y="8"/>
                  </a:lnTo>
                  <a:lnTo>
                    <a:pt x="148" y="8"/>
                  </a:lnTo>
                  <a:lnTo>
                    <a:pt x="146" y="9"/>
                  </a:lnTo>
                  <a:lnTo>
                    <a:pt x="145" y="9"/>
                  </a:lnTo>
                  <a:lnTo>
                    <a:pt x="143" y="9"/>
                  </a:lnTo>
                  <a:lnTo>
                    <a:pt x="141" y="11"/>
                  </a:lnTo>
                  <a:lnTo>
                    <a:pt x="139" y="11"/>
                  </a:lnTo>
                  <a:lnTo>
                    <a:pt x="137" y="11"/>
                  </a:lnTo>
                  <a:lnTo>
                    <a:pt x="135" y="11"/>
                  </a:lnTo>
                  <a:lnTo>
                    <a:pt x="134" y="11"/>
                  </a:lnTo>
                  <a:lnTo>
                    <a:pt x="132" y="11"/>
                  </a:lnTo>
                  <a:lnTo>
                    <a:pt x="130" y="11"/>
                  </a:lnTo>
                  <a:lnTo>
                    <a:pt x="126" y="11"/>
                  </a:lnTo>
                  <a:lnTo>
                    <a:pt x="124" y="10"/>
                  </a:lnTo>
                  <a:lnTo>
                    <a:pt x="121" y="10"/>
                  </a:lnTo>
                  <a:lnTo>
                    <a:pt x="117" y="8"/>
                  </a:lnTo>
                  <a:lnTo>
                    <a:pt x="113" y="8"/>
                  </a:lnTo>
                  <a:lnTo>
                    <a:pt x="110" y="6"/>
                  </a:lnTo>
                  <a:lnTo>
                    <a:pt x="107" y="6"/>
                  </a:lnTo>
                  <a:lnTo>
                    <a:pt x="103" y="4"/>
                  </a:lnTo>
                  <a:lnTo>
                    <a:pt x="99" y="4"/>
                  </a:lnTo>
                  <a:lnTo>
                    <a:pt x="96" y="3"/>
                  </a:lnTo>
                  <a:lnTo>
                    <a:pt x="93" y="3"/>
                  </a:lnTo>
                  <a:lnTo>
                    <a:pt x="91" y="2"/>
                  </a:lnTo>
                  <a:lnTo>
                    <a:pt x="89" y="2"/>
                  </a:lnTo>
                  <a:lnTo>
                    <a:pt x="88" y="0"/>
                  </a:lnTo>
                  <a:lnTo>
                    <a:pt x="86" y="2"/>
                  </a:lnTo>
                  <a:lnTo>
                    <a:pt x="84" y="2"/>
                  </a:lnTo>
                  <a:lnTo>
                    <a:pt x="82" y="2"/>
                  </a:lnTo>
                  <a:lnTo>
                    <a:pt x="81" y="2"/>
                  </a:lnTo>
                  <a:lnTo>
                    <a:pt x="79" y="3"/>
                  </a:lnTo>
                  <a:lnTo>
                    <a:pt x="78" y="3"/>
                  </a:lnTo>
                  <a:lnTo>
                    <a:pt x="76" y="3"/>
                  </a:lnTo>
                  <a:lnTo>
                    <a:pt x="74" y="5"/>
                  </a:lnTo>
                  <a:lnTo>
                    <a:pt x="72" y="6"/>
                  </a:lnTo>
                  <a:lnTo>
                    <a:pt x="70" y="6"/>
                  </a:lnTo>
                  <a:lnTo>
                    <a:pt x="69" y="6"/>
                  </a:lnTo>
                  <a:lnTo>
                    <a:pt x="67" y="6"/>
                  </a:lnTo>
                  <a:lnTo>
                    <a:pt x="65" y="6"/>
                  </a:lnTo>
                  <a:lnTo>
                    <a:pt x="63" y="6"/>
                  </a:lnTo>
                  <a:lnTo>
                    <a:pt x="61" y="6"/>
                  </a:lnTo>
                  <a:lnTo>
                    <a:pt x="60" y="6"/>
                  </a:lnTo>
                  <a:lnTo>
                    <a:pt x="58" y="6"/>
                  </a:lnTo>
                  <a:lnTo>
                    <a:pt x="56" y="6"/>
                  </a:lnTo>
                  <a:lnTo>
                    <a:pt x="54" y="6"/>
                  </a:lnTo>
                  <a:lnTo>
                    <a:pt x="53" y="5"/>
                  </a:lnTo>
                  <a:lnTo>
                    <a:pt x="49" y="5"/>
                  </a:lnTo>
                  <a:lnTo>
                    <a:pt x="47" y="5"/>
                  </a:lnTo>
                  <a:lnTo>
                    <a:pt x="46" y="5"/>
                  </a:lnTo>
                  <a:lnTo>
                    <a:pt x="44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4"/>
                  </a:lnTo>
                  <a:lnTo>
                    <a:pt x="38" y="3"/>
                  </a:lnTo>
                  <a:lnTo>
                    <a:pt x="37" y="4"/>
                  </a:lnTo>
                  <a:lnTo>
                    <a:pt x="35" y="4"/>
                  </a:lnTo>
                  <a:lnTo>
                    <a:pt x="33" y="4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8" y="4"/>
                  </a:lnTo>
                  <a:lnTo>
                    <a:pt x="26" y="4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9" y="11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5" y="13"/>
                  </a:lnTo>
                  <a:lnTo>
                    <a:pt x="3" y="14"/>
                  </a:lnTo>
                  <a:lnTo>
                    <a:pt x="2" y="15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4" y="22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10" y="26"/>
                  </a:lnTo>
                  <a:lnTo>
                    <a:pt x="14" y="26"/>
                  </a:lnTo>
                  <a:lnTo>
                    <a:pt x="16" y="28"/>
                  </a:lnTo>
                  <a:lnTo>
                    <a:pt x="19" y="28"/>
                  </a:lnTo>
                  <a:lnTo>
                    <a:pt x="20" y="29"/>
                  </a:lnTo>
                  <a:lnTo>
                    <a:pt x="24" y="29"/>
                  </a:lnTo>
                  <a:lnTo>
                    <a:pt x="26" y="31"/>
                  </a:lnTo>
                  <a:lnTo>
                    <a:pt x="28" y="31"/>
                  </a:lnTo>
                  <a:lnTo>
                    <a:pt x="30" y="32"/>
                  </a:lnTo>
                  <a:lnTo>
                    <a:pt x="32" y="32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5" y="34"/>
                  </a:lnTo>
                  <a:lnTo>
                    <a:pt x="35" y="35"/>
                  </a:lnTo>
                  <a:lnTo>
                    <a:pt x="37" y="35"/>
                  </a:lnTo>
                  <a:lnTo>
                    <a:pt x="38" y="35"/>
                  </a:lnTo>
                  <a:lnTo>
                    <a:pt x="40" y="35"/>
                  </a:lnTo>
                  <a:lnTo>
                    <a:pt x="40" y="37"/>
                  </a:lnTo>
                  <a:lnTo>
                    <a:pt x="42" y="37"/>
                  </a:lnTo>
                  <a:lnTo>
                    <a:pt x="42" y="38"/>
                  </a:lnTo>
                  <a:lnTo>
                    <a:pt x="43" y="38"/>
                  </a:lnTo>
                  <a:lnTo>
                    <a:pt x="45" y="38"/>
                  </a:lnTo>
                  <a:lnTo>
                    <a:pt x="45" y="42"/>
                  </a:lnTo>
                  <a:lnTo>
                    <a:pt x="45" y="43"/>
                  </a:lnTo>
                  <a:lnTo>
                    <a:pt x="45" y="45"/>
                  </a:lnTo>
                  <a:lnTo>
                    <a:pt x="45" y="47"/>
                  </a:lnTo>
                  <a:lnTo>
                    <a:pt x="44" y="51"/>
                  </a:lnTo>
                  <a:lnTo>
                    <a:pt x="44" y="53"/>
                  </a:lnTo>
                  <a:lnTo>
                    <a:pt x="43" y="54"/>
                  </a:lnTo>
                  <a:lnTo>
                    <a:pt x="43" y="56"/>
                  </a:lnTo>
                  <a:lnTo>
                    <a:pt x="41" y="60"/>
                  </a:lnTo>
                  <a:lnTo>
                    <a:pt x="41" y="62"/>
                  </a:lnTo>
                  <a:lnTo>
                    <a:pt x="39" y="63"/>
                  </a:lnTo>
                  <a:lnTo>
                    <a:pt x="39" y="65"/>
                  </a:lnTo>
                  <a:lnTo>
                    <a:pt x="37" y="68"/>
                  </a:lnTo>
                  <a:lnTo>
                    <a:pt x="37" y="70"/>
                  </a:lnTo>
                  <a:lnTo>
                    <a:pt x="37" y="72"/>
                  </a:lnTo>
                  <a:lnTo>
                    <a:pt x="37" y="74"/>
                  </a:lnTo>
                  <a:lnTo>
                    <a:pt x="37" y="76"/>
                  </a:lnTo>
                  <a:lnTo>
                    <a:pt x="37" y="77"/>
                  </a:lnTo>
                  <a:lnTo>
                    <a:pt x="37" y="79"/>
                  </a:lnTo>
                  <a:lnTo>
                    <a:pt x="37" y="81"/>
                  </a:lnTo>
                  <a:lnTo>
                    <a:pt x="38" y="83"/>
                  </a:lnTo>
                  <a:lnTo>
                    <a:pt x="38" y="85"/>
                  </a:lnTo>
                  <a:lnTo>
                    <a:pt x="40" y="85"/>
                  </a:lnTo>
                  <a:lnTo>
                    <a:pt x="40" y="86"/>
                  </a:lnTo>
                  <a:lnTo>
                    <a:pt x="40" y="88"/>
                  </a:lnTo>
                  <a:lnTo>
                    <a:pt x="40" y="90"/>
                  </a:lnTo>
                  <a:lnTo>
                    <a:pt x="42" y="91"/>
                  </a:lnTo>
                  <a:lnTo>
                    <a:pt x="42" y="93"/>
                  </a:lnTo>
                  <a:lnTo>
                    <a:pt x="42" y="94"/>
                  </a:lnTo>
                  <a:lnTo>
                    <a:pt x="43" y="94"/>
                  </a:lnTo>
                  <a:lnTo>
                    <a:pt x="41" y="96"/>
                  </a:lnTo>
                  <a:lnTo>
                    <a:pt x="41" y="98"/>
                  </a:lnTo>
                  <a:lnTo>
                    <a:pt x="40" y="100"/>
                  </a:lnTo>
                  <a:lnTo>
                    <a:pt x="38" y="102"/>
                  </a:lnTo>
                  <a:lnTo>
                    <a:pt x="37" y="104"/>
                  </a:lnTo>
                  <a:lnTo>
                    <a:pt x="35" y="106"/>
                  </a:lnTo>
                  <a:lnTo>
                    <a:pt x="34" y="108"/>
                  </a:lnTo>
                  <a:lnTo>
                    <a:pt x="32" y="109"/>
                  </a:lnTo>
                  <a:lnTo>
                    <a:pt x="31" y="111"/>
                  </a:lnTo>
                  <a:lnTo>
                    <a:pt x="30" y="113"/>
                  </a:lnTo>
                  <a:lnTo>
                    <a:pt x="30" y="114"/>
                  </a:lnTo>
                  <a:lnTo>
                    <a:pt x="30" y="116"/>
                  </a:lnTo>
                  <a:lnTo>
                    <a:pt x="29" y="118"/>
                  </a:lnTo>
                  <a:lnTo>
                    <a:pt x="29" y="120"/>
                  </a:lnTo>
                  <a:lnTo>
                    <a:pt x="29" y="121"/>
                  </a:lnTo>
                  <a:lnTo>
                    <a:pt x="30" y="123"/>
                  </a:lnTo>
                  <a:lnTo>
                    <a:pt x="30" y="127"/>
                  </a:lnTo>
                  <a:lnTo>
                    <a:pt x="32" y="128"/>
                  </a:lnTo>
                  <a:lnTo>
                    <a:pt x="32" y="130"/>
                  </a:lnTo>
                  <a:lnTo>
                    <a:pt x="34" y="132"/>
                  </a:lnTo>
                  <a:lnTo>
                    <a:pt x="34" y="135"/>
                  </a:lnTo>
                  <a:lnTo>
                    <a:pt x="36" y="137"/>
                  </a:lnTo>
                  <a:lnTo>
                    <a:pt x="37" y="139"/>
                  </a:lnTo>
                  <a:lnTo>
                    <a:pt x="39" y="141"/>
                  </a:lnTo>
                  <a:lnTo>
                    <a:pt x="39" y="143"/>
                  </a:lnTo>
                  <a:lnTo>
                    <a:pt x="41" y="145"/>
                  </a:lnTo>
                  <a:lnTo>
                    <a:pt x="42" y="146"/>
                  </a:lnTo>
                  <a:lnTo>
                    <a:pt x="44" y="146"/>
                  </a:lnTo>
                  <a:lnTo>
                    <a:pt x="44" y="148"/>
                  </a:lnTo>
                  <a:lnTo>
                    <a:pt x="45" y="150"/>
                  </a:lnTo>
                  <a:lnTo>
                    <a:pt x="45" y="152"/>
                  </a:lnTo>
                  <a:lnTo>
                    <a:pt x="46" y="154"/>
                  </a:lnTo>
                  <a:lnTo>
                    <a:pt x="46" y="156"/>
                  </a:lnTo>
                  <a:lnTo>
                    <a:pt x="48" y="158"/>
                  </a:lnTo>
                  <a:lnTo>
                    <a:pt x="50" y="159"/>
                  </a:lnTo>
                  <a:lnTo>
                    <a:pt x="52" y="160"/>
                  </a:lnTo>
                  <a:lnTo>
                    <a:pt x="52" y="162"/>
                  </a:lnTo>
                  <a:lnTo>
                    <a:pt x="54" y="164"/>
                  </a:lnTo>
                  <a:lnTo>
                    <a:pt x="56" y="165"/>
                  </a:lnTo>
                  <a:lnTo>
                    <a:pt x="57" y="165"/>
                  </a:lnTo>
                  <a:lnTo>
                    <a:pt x="58" y="167"/>
                  </a:lnTo>
                  <a:lnTo>
                    <a:pt x="60" y="169"/>
                  </a:lnTo>
                  <a:lnTo>
                    <a:pt x="61" y="170"/>
                  </a:lnTo>
                  <a:lnTo>
                    <a:pt x="63" y="170"/>
                  </a:lnTo>
                  <a:lnTo>
                    <a:pt x="63" y="172"/>
                  </a:lnTo>
                  <a:lnTo>
                    <a:pt x="63" y="174"/>
                  </a:lnTo>
                  <a:lnTo>
                    <a:pt x="65" y="174"/>
                  </a:lnTo>
                  <a:lnTo>
                    <a:pt x="65" y="176"/>
                  </a:lnTo>
                  <a:lnTo>
                    <a:pt x="66" y="176"/>
                  </a:lnTo>
                  <a:lnTo>
                    <a:pt x="66" y="178"/>
                  </a:lnTo>
                  <a:lnTo>
                    <a:pt x="68" y="178"/>
                  </a:lnTo>
                  <a:lnTo>
                    <a:pt x="68" y="179"/>
                  </a:lnTo>
                  <a:lnTo>
                    <a:pt x="68" y="180"/>
                  </a:lnTo>
                  <a:lnTo>
                    <a:pt x="68" y="182"/>
                  </a:lnTo>
                  <a:lnTo>
                    <a:pt x="70" y="182"/>
                  </a:lnTo>
                  <a:lnTo>
                    <a:pt x="70" y="184"/>
                  </a:lnTo>
                  <a:lnTo>
                    <a:pt x="71" y="184"/>
                  </a:lnTo>
                  <a:lnTo>
                    <a:pt x="73" y="185"/>
                  </a:lnTo>
                  <a:lnTo>
                    <a:pt x="75" y="187"/>
                  </a:lnTo>
                  <a:lnTo>
                    <a:pt x="78" y="189"/>
                  </a:lnTo>
                  <a:lnTo>
                    <a:pt x="82" y="191"/>
                  </a:lnTo>
                  <a:lnTo>
                    <a:pt x="85" y="193"/>
                  </a:lnTo>
                  <a:lnTo>
                    <a:pt x="89" y="195"/>
                  </a:lnTo>
                  <a:lnTo>
                    <a:pt x="93" y="196"/>
                  </a:lnTo>
                  <a:lnTo>
                    <a:pt x="97" y="197"/>
                  </a:lnTo>
                  <a:lnTo>
                    <a:pt x="101" y="199"/>
                  </a:lnTo>
                  <a:lnTo>
                    <a:pt x="105" y="200"/>
                  </a:lnTo>
                  <a:lnTo>
                    <a:pt x="108" y="201"/>
                  </a:lnTo>
                  <a:lnTo>
                    <a:pt x="113" y="201"/>
                  </a:lnTo>
                  <a:lnTo>
                    <a:pt x="116" y="202"/>
                  </a:lnTo>
                  <a:lnTo>
                    <a:pt x="119" y="202"/>
                  </a:lnTo>
                  <a:lnTo>
                    <a:pt x="122" y="202"/>
                  </a:lnTo>
                  <a:lnTo>
                    <a:pt x="125" y="200"/>
                  </a:lnTo>
                  <a:lnTo>
                    <a:pt x="126" y="200"/>
                  </a:lnTo>
                  <a:lnTo>
                    <a:pt x="128" y="199"/>
                  </a:lnTo>
                  <a:lnTo>
                    <a:pt x="130" y="197"/>
                  </a:lnTo>
                  <a:lnTo>
                    <a:pt x="130" y="196"/>
                  </a:lnTo>
                  <a:lnTo>
                    <a:pt x="132" y="195"/>
                  </a:lnTo>
                  <a:lnTo>
                    <a:pt x="132" y="193"/>
                  </a:lnTo>
                  <a:lnTo>
                    <a:pt x="134" y="191"/>
                  </a:lnTo>
                  <a:lnTo>
                    <a:pt x="135" y="190"/>
                  </a:lnTo>
                  <a:lnTo>
                    <a:pt x="137" y="188"/>
                  </a:lnTo>
                  <a:lnTo>
                    <a:pt x="136" y="188"/>
                  </a:lnTo>
                  <a:lnTo>
                    <a:pt x="136" y="186"/>
                  </a:lnTo>
                  <a:lnTo>
                    <a:pt x="136" y="184"/>
                  </a:lnTo>
                  <a:lnTo>
                    <a:pt x="137" y="182"/>
                  </a:lnTo>
                  <a:lnTo>
                    <a:pt x="137" y="181"/>
                  </a:lnTo>
                  <a:lnTo>
                    <a:pt x="139" y="179"/>
                  </a:lnTo>
                  <a:lnTo>
                    <a:pt x="139" y="177"/>
                  </a:lnTo>
                  <a:lnTo>
                    <a:pt x="139" y="175"/>
                  </a:lnTo>
                  <a:lnTo>
                    <a:pt x="140" y="173"/>
                  </a:lnTo>
                  <a:lnTo>
                    <a:pt x="140" y="171"/>
                  </a:lnTo>
                  <a:lnTo>
                    <a:pt x="142" y="169"/>
                  </a:lnTo>
                  <a:lnTo>
                    <a:pt x="144" y="169"/>
                  </a:lnTo>
                  <a:lnTo>
                    <a:pt x="146" y="168"/>
                  </a:lnTo>
                  <a:lnTo>
                    <a:pt x="147" y="166"/>
                  </a:lnTo>
                  <a:lnTo>
                    <a:pt x="149" y="165"/>
                  </a:lnTo>
                  <a:lnTo>
                    <a:pt x="151" y="164"/>
                  </a:lnTo>
                  <a:lnTo>
                    <a:pt x="153" y="162"/>
                  </a:lnTo>
                  <a:lnTo>
                    <a:pt x="155" y="160"/>
                  </a:lnTo>
                  <a:lnTo>
                    <a:pt x="157" y="160"/>
                  </a:lnTo>
                  <a:lnTo>
                    <a:pt x="159" y="160"/>
                  </a:lnTo>
                  <a:lnTo>
                    <a:pt x="161" y="160"/>
                  </a:lnTo>
                  <a:lnTo>
                    <a:pt x="161" y="162"/>
                  </a:lnTo>
                  <a:lnTo>
                    <a:pt x="161" y="163"/>
                  </a:lnTo>
                  <a:lnTo>
                    <a:pt x="161" y="165"/>
                  </a:lnTo>
                  <a:lnTo>
                    <a:pt x="163" y="165"/>
                  </a:lnTo>
                  <a:lnTo>
                    <a:pt x="163" y="167"/>
                  </a:lnTo>
                  <a:lnTo>
                    <a:pt x="163" y="169"/>
                  </a:lnTo>
                  <a:lnTo>
                    <a:pt x="163" y="170"/>
                  </a:lnTo>
                  <a:lnTo>
                    <a:pt x="165" y="170"/>
                  </a:lnTo>
                  <a:lnTo>
                    <a:pt x="167" y="170"/>
                  </a:lnTo>
                  <a:lnTo>
                    <a:pt x="168" y="170"/>
                  </a:lnTo>
                  <a:lnTo>
                    <a:pt x="170" y="170"/>
                  </a:lnTo>
                  <a:lnTo>
                    <a:pt x="172" y="170"/>
                  </a:lnTo>
                  <a:lnTo>
                    <a:pt x="174" y="170"/>
                  </a:lnTo>
                  <a:lnTo>
                    <a:pt x="176" y="169"/>
                  </a:lnTo>
                  <a:lnTo>
                    <a:pt x="177" y="167"/>
                  </a:lnTo>
                  <a:lnTo>
                    <a:pt x="178" y="167"/>
                  </a:lnTo>
                  <a:lnTo>
                    <a:pt x="180" y="165"/>
                  </a:lnTo>
                  <a:lnTo>
                    <a:pt x="181" y="164"/>
                  </a:lnTo>
                  <a:lnTo>
                    <a:pt x="183" y="162"/>
                  </a:lnTo>
                  <a:lnTo>
                    <a:pt x="185" y="160"/>
                  </a:lnTo>
                  <a:lnTo>
                    <a:pt x="187" y="159"/>
                  </a:lnTo>
                  <a:lnTo>
                    <a:pt x="187" y="158"/>
                  </a:lnTo>
                  <a:lnTo>
                    <a:pt x="188" y="156"/>
                  </a:lnTo>
                  <a:lnTo>
                    <a:pt x="190" y="154"/>
                  </a:lnTo>
                  <a:lnTo>
                    <a:pt x="192" y="152"/>
                  </a:lnTo>
                  <a:lnTo>
                    <a:pt x="192" y="150"/>
                  </a:lnTo>
                  <a:lnTo>
                    <a:pt x="194" y="148"/>
                  </a:lnTo>
                  <a:lnTo>
                    <a:pt x="195" y="146"/>
                  </a:lnTo>
                  <a:lnTo>
                    <a:pt x="197" y="145"/>
                  </a:lnTo>
                  <a:lnTo>
                    <a:pt x="197" y="143"/>
                  </a:lnTo>
                  <a:lnTo>
                    <a:pt x="197" y="142"/>
                  </a:lnTo>
                  <a:lnTo>
                    <a:pt x="198" y="140"/>
                  </a:lnTo>
                  <a:lnTo>
                    <a:pt x="198" y="138"/>
                  </a:lnTo>
                  <a:lnTo>
                    <a:pt x="198" y="136"/>
                  </a:lnTo>
                  <a:lnTo>
                    <a:pt x="198" y="134"/>
                  </a:lnTo>
                  <a:lnTo>
                    <a:pt x="199" y="133"/>
                  </a:lnTo>
                  <a:lnTo>
                    <a:pt x="199" y="131"/>
                  </a:lnTo>
                  <a:lnTo>
                    <a:pt x="199" y="129"/>
                  </a:lnTo>
                  <a:lnTo>
                    <a:pt x="199" y="127"/>
                  </a:lnTo>
                  <a:lnTo>
                    <a:pt x="199" y="125"/>
                  </a:lnTo>
                  <a:lnTo>
                    <a:pt x="199" y="123"/>
                  </a:lnTo>
                  <a:lnTo>
                    <a:pt x="199" y="121"/>
                  </a:lnTo>
                  <a:lnTo>
                    <a:pt x="199" y="119"/>
                  </a:lnTo>
                  <a:lnTo>
                    <a:pt x="199" y="118"/>
                  </a:lnTo>
                  <a:lnTo>
                    <a:pt x="197" y="116"/>
                  </a:lnTo>
                  <a:lnTo>
                    <a:pt x="197" y="113"/>
                  </a:lnTo>
                  <a:lnTo>
                    <a:pt x="195" y="111"/>
                  </a:lnTo>
                  <a:lnTo>
                    <a:pt x="194" y="108"/>
                  </a:lnTo>
                  <a:lnTo>
                    <a:pt x="192" y="105"/>
                  </a:lnTo>
                  <a:lnTo>
                    <a:pt x="190" y="102"/>
                  </a:lnTo>
                  <a:lnTo>
                    <a:pt x="188" y="98"/>
                  </a:lnTo>
                  <a:lnTo>
                    <a:pt x="187" y="94"/>
                  </a:lnTo>
                  <a:lnTo>
                    <a:pt x="186" y="93"/>
                  </a:lnTo>
                  <a:lnTo>
                    <a:pt x="184" y="89"/>
                  </a:lnTo>
                  <a:lnTo>
                    <a:pt x="182" y="85"/>
                  </a:lnTo>
                  <a:lnTo>
                    <a:pt x="181" y="82"/>
                  </a:lnTo>
                  <a:lnTo>
                    <a:pt x="179" y="80"/>
                  </a:lnTo>
                  <a:lnTo>
                    <a:pt x="178" y="76"/>
                  </a:lnTo>
                  <a:lnTo>
                    <a:pt x="178" y="73"/>
                  </a:lnTo>
                  <a:lnTo>
                    <a:pt x="178" y="69"/>
                  </a:lnTo>
                  <a:lnTo>
                    <a:pt x="178" y="67"/>
                  </a:lnTo>
                  <a:lnTo>
                    <a:pt x="178" y="65"/>
                  </a:lnTo>
                  <a:lnTo>
                    <a:pt x="180" y="63"/>
                  </a:lnTo>
                  <a:lnTo>
                    <a:pt x="180" y="62"/>
                  </a:lnTo>
                  <a:lnTo>
                    <a:pt x="182" y="60"/>
                  </a:lnTo>
                  <a:lnTo>
                    <a:pt x="183" y="58"/>
                  </a:lnTo>
                  <a:lnTo>
                    <a:pt x="185" y="54"/>
                  </a:lnTo>
                  <a:lnTo>
                    <a:pt x="185" y="53"/>
                  </a:lnTo>
                  <a:lnTo>
                    <a:pt x="187" y="51"/>
                  </a:lnTo>
                  <a:lnTo>
                    <a:pt x="188" y="49"/>
                  </a:lnTo>
                  <a:lnTo>
                    <a:pt x="189" y="45"/>
                  </a:lnTo>
                  <a:lnTo>
                    <a:pt x="189" y="43"/>
                  </a:lnTo>
                  <a:lnTo>
                    <a:pt x="190" y="41"/>
                  </a:lnTo>
                  <a:lnTo>
                    <a:pt x="190" y="39"/>
                  </a:lnTo>
                  <a:lnTo>
                    <a:pt x="191" y="36"/>
                  </a:lnTo>
                  <a:lnTo>
                    <a:pt x="189" y="34"/>
                  </a:lnTo>
                  <a:lnTo>
                    <a:pt x="187" y="32"/>
                  </a:lnTo>
                  <a:lnTo>
                    <a:pt x="184" y="30"/>
                  </a:lnTo>
                  <a:lnTo>
                    <a:pt x="182" y="27"/>
                  </a:lnTo>
                  <a:lnTo>
                    <a:pt x="179" y="25"/>
                  </a:lnTo>
                  <a:lnTo>
                    <a:pt x="176" y="21"/>
                  </a:lnTo>
                  <a:lnTo>
                    <a:pt x="172" y="20"/>
                  </a:lnTo>
                  <a:lnTo>
                    <a:pt x="169" y="16"/>
                  </a:lnTo>
                  <a:lnTo>
                    <a:pt x="165" y="14"/>
                  </a:lnTo>
                  <a:lnTo>
                    <a:pt x="162" y="13"/>
                  </a:lnTo>
                  <a:lnTo>
                    <a:pt x="158" y="11"/>
                  </a:lnTo>
                  <a:lnTo>
                    <a:pt x="156" y="8"/>
                  </a:lnTo>
                  <a:lnTo>
                    <a:pt x="153" y="7"/>
                  </a:lnTo>
                  <a:lnTo>
                    <a:pt x="151" y="6"/>
                  </a:lnTo>
                  <a:lnTo>
                    <a:pt x="150" y="6"/>
                  </a:lnTo>
                  <a:lnTo>
                    <a:pt x="150" y="4"/>
                  </a:lnTo>
                  <a:lnTo>
                    <a:pt x="150" y="6"/>
                  </a:lnTo>
                  <a:lnTo>
                    <a:pt x="150" y="7"/>
                  </a:lnTo>
                </a:path>
              </a:pathLst>
            </a:custGeom>
            <a:solidFill>
              <a:srgbClr val="FFC281"/>
            </a:solidFill>
            <a:ln w="9525">
              <a:noFill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5" name="Freeform 118"/>
            <p:cNvSpPr>
              <a:spLocks/>
            </p:cNvSpPr>
            <p:nvPr/>
          </p:nvSpPr>
          <p:spPr bwMode="auto">
            <a:xfrm>
              <a:off x="4776" y="2093"/>
              <a:ext cx="110" cy="50"/>
            </a:xfrm>
            <a:custGeom>
              <a:avLst/>
              <a:gdLst>
                <a:gd name="T0" fmla="*/ 106 w 110"/>
                <a:gd name="T1" fmla="*/ 6 h 50"/>
                <a:gd name="T2" fmla="*/ 101 w 110"/>
                <a:gd name="T3" fmla="*/ 5 h 50"/>
                <a:gd name="T4" fmla="*/ 95 w 110"/>
                <a:gd name="T5" fmla="*/ 3 h 50"/>
                <a:gd name="T6" fmla="*/ 88 w 110"/>
                <a:gd name="T7" fmla="*/ 1 h 50"/>
                <a:gd name="T8" fmla="*/ 84 w 110"/>
                <a:gd name="T9" fmla="*/ 2 h 50"/>
                <a:gd name="T10" fmla="*/ 78 w 110"/>
                <a:gd name="T11" fmla="*/ 3 h 50"/>
                <a:gd name="T12" fmla="*/ 72 w 110"/>
                <a:gd name="T13" fmla="*/ 6 h 50"/>
                <a:gd name="T14" fmla="*/ 67 w 110"/>
                <a:gd name="T15" fmla="*/ 6 h 50"/>
                <a:gd name="T16" fmla="*/ 62 w 110"/>
                <a:gd name="T17" fmla="*/ 6 h 50"/>
                <a:gd name="T18" fmla="*/ 56 w 110"/>
                <a:gd name="T19" fmla="*/ 6 h 50"/>
                <a:gd name="T20" fmla="*/ 51 w 110"/>
                <a:gd name="T21" fmla="*/ 6 h 50"/>
                <a:gd name="T22" fmla="*/ 46 w 110"/>
                <a:gd name="T23" fmla="*/ 6 h 50"/>
                <a:gd name="T24" fmla="*/ 41 w 110"/>
                <a:gd name="T25" fmla="*/ 5 h 50"/>
                <a:gd name="T26" fmla="*/ 34 w 110"/>
                <a:gd name="T27" fmla="*/ 5 h 50"/>
                <a:gd name="T28" fmla="*/ 25 w 110"/>
                <a:gd name="T29" fmla="*/ 4 h 50"/>
                <a:gd name="T30" fmla="*/ 18 w 110"/>
                <a:gd name="T31" fmla="*/ 4 h 50"/>
                <a:gd name="T32" fmla="*/ 12 w 110"/>
                <a:gd name="T33" fmla="*/ 6 h 50"/>
                <a:gd name="T34" fmla="*/ 6 w 110"/>
                <a:gd name="T35" fmla="*/ 7 h 50"/>
                <a:gd name="T36" fmla="*/ 2 w 110"/>
                <a:gd name="T37" fmla="*/ 9 h 50"/>
                <a:gd name="T38" fmla="*/ 0 w 110"/>
                <a:gd name="T39" fmla="*/ 9 h 50"/>
                <a:gd name="T40" fmla="*/ 0 w 110"/>
                <a:gd name="T41" fmla="*/ 12 h 50"/>
                <a:gd name="T42" fmla="*/ 0 w 110"/>
                <a:gd name="T43" fmla="*/ 15 h 50"/>
                <a:gd name="T44" fmla="*/ 0 w 110"/>
                <a:gd name="T45" fmla="*/ 19 h 50"/>
                <a:gd name="T46" fmla="*/ 0 w 110"/>
                <a:gd name="T47" fmla="*/ 21 h 50"/>
                <a:gd name="T48" fmla="*/ 5 w 110"/>
                <a:gd name="T49" fmla="*/ 23 h 50"/>
                <a:gd name="T50" fmla="*/ 12 w 110"/>
                <a:gd name="T51" fmla="*/ 27 h 50"/>
                <a:gd name="T52" fmla="*/ 20 w 110"/>
                <a:gd name="T53" fmla="*/ 29 h 50"/>
                <a:gd name="T54" fmla="*/ 27 w 110"/>
                <a:gd name="T55" fmla="*/ 30 h 50"/>
                <a:gd name="T56" fmla="*/ 29 w 110"/>
                <a:gd name="T57" fmla="*/ 30 h 50"/>
                <a:gd name="T58" fmla="*/ 30 w 110"/>
                <a:gd name="T59" fmla="*/ 30 h 50"/>
                <a:gd name="T60" fmla="*/ 31 w 110"/>
                <a:gd name="T61" fmla="*/ 30 h 50"/>
                <a:gd name="T62" fmla="*/ 34 w 110"/>
                <a:gd name="T63" fmla="*/ 30 h 50"/>
                <a:gd name="T64" fmla="*/ 36 w 110"/>
                <a:gd name="T65" fmla="*/ 32 h 50"/>
                <a:gd name="T66" fmla="*/ 36 w 110"/>
                <a:gd name="T67" fmla="*/ 34 h 50"/>
                <a:gd name="T68" fmla="*/ 36 w 110"/>
                <a:gd name="T69" fmla="*/ 35 h 50"/>
                <a:gd name="T70" fmla="*/ 36 w 110"/>
                <a:gd name="T71" fmla="*/ 35 h 50"/>
                <a:gd name="T72" fmla="*/ 38 w 110"/>
                <a:gd name="T73" fmla="*/ 38 h 50"/>
                <a:gd name="T74" fmla="*/ 43 w 110"/>
                <a:gd name="T75" fmla="*/ 40 h 50"/>
                <a:gd name="T76" fmla="*/ 46 w 110"/>
                <a:gd name="T77" fmla="*/ 42 h 50"/>
                <a:gd name="T78" fmla="*/ 51 w 110"/>
                <a:gd name="T79" fmla="*/ 42 h 50"/>
                <a:gd name="T80" fmla="*/ 54 w 110"/>
                <a:gd name="T81" fmla="*/ 43 h 50"/>
                <a:gd name="T82" fmla="*/ 58 w 110"/>
                <a:gd name="T83" fmla="*/ 43 h 50"/>
                <a:gd name="T84" fmla="*/ 62 w 110"/>
                <a:gd name="T85" fmla="*/ 42 h 50"/>
                <a:gd name="T86" fmla="*/ 67 w 110"/>
                <a:gd name="T87" fmla="*/ 41 h 50"/>
                <a:gd name="T88" fmla="*/ 69 w 110"/>
                <a:gd name="T89" fmla="*/ 43 h 50"/>
                <a:gd name="T90" fmla="*/ 69 w 110"/>
                <a:gd name="T91" fmla="*/ 44 h 50"/>
                <a:gd name="T92" fmla="*/ 71 w 110"/>
                <a:gd name="T93" fmla="*/ 48 h 50"/>
                <a:gd name="T94" fmla="*/ 72 w 110"/>
                <a:gd name="T95" fmla="*/ 49 h 50"/>
                <a:gd name="T96" fmla="*/ 75 w 110"/>
                <a:gd name="T97" fmla="*/ 49 h 50"/>
                <a:gd name="T98" fmla="*/ 81 w 110"/>
                <a:gd name="T99" fmla="*/ 49 h 50"/>
                <a:gd name="T100" fmla="*/ 85 w 110"/>
                <a:gd name="T101" fmla="*/ 49 h 50"/>
                <a:gd name="T102" fmla="*/ 88 w 110"/>
                <a:gd name="T103" fmla="*/ 49 h 5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"/>
                <a:gd name="T157" fmla="*/ 0 h 50"/>
                <a:gd name="T158" fmla="*/ 110 w 110"/>
                <a:gd name="T159" fmla="*/ 50 h 5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" h="50">
                  <a:moveTo>
                    <a:pt x="109" y="6"/>
                  </a:moveTo>
                  <a:lnTo>
                    <a:pt x="108" y="6"/>
                  </a:lnTo>
                  <a:lnTo>
                    <a:pt x="106" y="6"/>
                  </a:lnTo>
                  <a:lnTo>
                    <a:pt x="104" y="6"/>
                  </a:lnTo>
                  <a:lnTo>
                    <a:pt x="102" y="5"/>
                  </a:lnTo>
                  <a:lnTo>
                    <a:pt x="101" y="5"/>
                  </a:lnTo>
                  <a:lnTo>
                    <a:pt x="100" y="3"/>
                  </a:lnTo>
                  <a:lnTo>
                    <a:pt x="98" y="3"/>
                  </a:lnTo>
                  <a:lnTo>
                    <a:pt x="96" y="3"/>
                  </a:lnTo>
                  <a:lnTo>
                    <a:pt x="95" y="3"/>
                  </a:lnTo>
                  <a:lnTo>
                    <a:pt x="94" y="2"/>
                  </a:lnTo>
                  <a:lnTo>
                    <a:pt x="92" y="2"/>
                  </a:lnTo>
                  <a:lnTo>
                    <a:pt x="90" y="1"/>
                  </a:lnTo>
                  <a:lnTo>
                    <a:pt x="88" y="1"/>
                  </a:lnTo>
                  <a:lnTo>
                    <a:pt x="88" y="0"/>
                  </a:lnTo>
                  <a:lnTo>
                    <a:pt x="87" y="1"/>
                  </a:lnTo>
                  <a:lnTo>
                    <a:pt x="85" y="1"/>
                  </a:lnTo>
                  <a:lnTo>
                    <a:pt x="84" y="2"/>
                  </a:lnTo>
                  <a:lnTo>
                    <a:pt x="83" y="2"/>
                  </a:lnTo>
                  <a:lnTo>
                    <a:pt x="81" y="3"/>
                  </a:lnTo>
                  <a:lnTo>
                    <a:pt x="80" y="3"/>
                  </a:lnTo>
                  <a:lnTo>
                    <a:pt x="78" y="3"/>
                  </a:lnTo>
                  <a:lnTo>
                    <a:pt x="76" y="5"/>
                  </a:lnTo>
                  <a:lnTo>
                    <a:pt x="74" y="5"/>
                  </a:lnTo>
                  <a:lnTo>
                    <a:pt x="72" y="6"/>
                  </a:lnTo>
                  <a:lnTo>
                    <a:pt x="71" y="6"/>
                  </a:lnTo>
                  <a:lnTo>
                    <a:pt x="70" y="6"/>
                  </a:lnTo>
                  <a:lnTo>
                    <a:pt x="69" y="6"/>
                  </a:lnTo>
                  <a:lnTo>
                    <a:pt x="67" y="6"/>
                  </a:lnTo>
                  <a:lnTo>
                    <a:pt x="66" y="6"/>
                  </a:lnTo>
                  <a:lnTo>
                    <a:pt x="64" y="6"/>
                  </a:lnTo>
                  <a:lnTo>
                    <a:pt x="62" y="6"/>
                  </a:lnTo>
                  <a:lnTo>
                    <a:pt x="60" y="6"/>
                  </a:lnTo>
                  <a:lnTo>
                    <a:pt x="58" y="6"/>
                  </a:lnTo>
                  <a:lnTo>
                    <a:pt x="56" y="6"/>
                  </a:lnTo>
                  <a:lnTo>
                    <a:pt x="55" y="6"/>
                  </a:lnTo>
                  <a:lnTo>
                    <a:pt x="53" y="6"/>
                  </a:lnTo>
                  <a:lnTo>
                    <a:pt x="51" y="6"/>
                  </a:lnTo>
                  <a:lnTo>
                    <a:pt x="49" y="6"/>
                  </a:lnTo>
                  <a:lnTo>
                    <a:pt x="48" y="6"/>
                  </a:lnTo>
                  <a:lnTo>
                    <a:pt x="46" y="6"/>
                  </a:lnTo>
                  <a:lnTo>
                    <a:pt x="46" y="5"/>
                  </a:lnTo>
                  <a:lnTo>
                    <a:pt x="44" y="5"/>
                  </a:lnTo>
                  <a:lnTo>
                    <a:pt x="43" y="5"/>
                  </a:lnTo>
                  <a:lnTo>
                    <a:pt x="41" y="5"/>
                  </a:lnTo>
                  <a:lnTo>
                    <a:pt x="39" y="5"/>
                  </a:lnTo>
                  <a:lnTo>
                    <a:pt x="37" y="5"/>
                  </a:lnTo>
                  <a:lnTo>
                    <a:pt x="36" y="5"/>
                  </a:lnTo>
                  <a:lnTo>
                    <a:pt x="34" y="5"/>
                  </a:lnTo>
                  <a:lnTo>
                    <a:pt x="32" y="4"/>
                  </a:lnTo>
                  <a:lnTo>
                    <a:pt x="29" y="4"/>
                  </a:lnTo>
                  <a:lnTo>
                    <a:pt x="27" y="4"/>
                  </a:lnTo>
                  <a:lnTo>
                    <a:pt x="25" y="4"/>
                  </a:lnTo>
                  <a:lnTo>
                    <a:pt x="23" y="4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9"/>
                  </a:lnTo>
                  <a:lnTo>
                    <a:pt x="4" y="9"/>
                  </a:lnTo>
                  <a:lnTo>
                    <a:pt x="2" y="9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1" y="23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6" y="23"/>
                  </a:lnTo>
                  <a:lnTo>
                    <a:pt x="8" y="25"/>
                  </a:lnTo>
                  <a:lnTo>
                    <a:pt x="10" y="25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17" y="28"/>
                  </a:lnTo>
                  <a:lnTo>
                    <a:pt x="19" y="28"/>
                  </a:lnTo>
                  <a:lnTo>
                    <a:pt x="20" y="29"/>
                  </a:lnTo>
                  <a:lnTo>
                    <a:pt x="22" y="29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7" y="30"/>
                  </a:lnTo>
                  <a:lnTo>
                    <a:pt x="29" y="30"/>
                  </a:lnTo>
                  <a:lnTo>
                    <a:pt x="30" y="30"/>
                  </a:lnTo>
                  <a:lnTo>
                    <a:pt x="31" y="30"/>
                  </a:lnTo>
                  <a:lnTo>
                    <a:pt x="33" y="30"/>
                  </a:lnTo>
                  <a:lnTo>
                    <a:pt x="34" y="30"/>
                  </a:lnTo>
                  <a:lnTo>
                    <a:pt x="36" y="30"/>
                  </a:lnTo>
                  <a:lnTo>
                    <a:pt x="36" y="32"/>
                  </a:lnTo>
                  <a:lnTo>
                    <a:pt x="36" y="34"/>
                  </a:lnTo>
                  <a:lnTo>
                    <a:pt x="36" y="35"/>
                  </a:lnTo>
                  <a:lnTo>
                    <a:pt x="37" y="35"/>
                  </a:lnTo>
                  <a:lnTo>
                    <a:pt x="37" y="37"/>
                  </a:lnTo>
                  <a:lnTo>
                    <a:pt x="38" y="37"/>
                  </a:lnTo>
                  <a:lnTo>
                    <a:pt x="38" y="38"/>
                  </a:lnTo>
                  <a:lnTo>
                    <a:pt x="40" y="38"/>
                  </a:lnTo>
                  <a:lnTo>
                    <a:pt x="40" y="40"/>
                  </a:lnTo>
                  <a:lnTo>
                    <a:pt x="42" y="40"/>
                  </a:lnTo>
                  <a:lnTo>
                    <a:pt x="43" y="40"/>
                  </a:lnTo>
                  <a:lnTo>
                    <a:pt x="44" y="40"/>
                  </a:lnTo>
                  <a:lnTo>
                    <a:pt x="44" y="42"/>
                  </a:lnTo>
                  <a:lnTo>
                    <a:pt x="46" y="42"/>
                  </a:lnTo>
                  <a:lnTo>
                    <a:pt x="48" y="42"/>
                  </a:lnTo>
                  <a:lnTo>
                    <a:pt x="50" y="42"/>
                  </a:lnTo>
                  <a:lnTo>
                    <a:pt x="51" y="42"/>
                  </a:lnTo>
                  <a:lnTo>
                    <a:pt x="53" y="42"/>
                  </a:lnTo>
                  <a:lnTo>
                    <a:pt x="53" y="43"/>
                  </a:lnTo>
                  <a:lnTo>
                    <a:pt x="54" y="43"/>
                  </a:lnTo>
                  <a:lnTo>
                    <a:pt x="56" y="43"/>
                  </a:lnTo>
                  <a:lnTo>
                    <a:pt x="58" y="43"/>
                  </a:lnTo>
                  <a:lnTo>
                    <a:pt x="60" y="42"/>
                  </a:lnTo>
                  <a:lnTo>
                    <a:pt x="62" y="42"/>
                  </a:lnTo>
                  <a:lnTo>
                    <a:pt x="64" y="41"/>
                  </a:lnTo>
                  <a:lnTo>
                    <a:pt x="66" y="41"/>
                  </a:lnTo>
                  <a:lnTo>
                    <a:pt x="67" y="41"/>
                  </a:lnTo>
                  <a:lnTo>
                    <a:pt x="69" y="40"/>
                  </a:lnTo>
                  <a:lnTo>
                    <a:pt x="69" y="42"/>
                  </a:lnTo>
                  <a:lnTo>
                    <a:pt x="69" y="43"/>
                  </a:lnTo>
                  <a:lnTo>
                    <a:pt x="69" y="44"/>
                  </a:lnTo>
                  <a:lnTo>
                    <a:pt x="71" y="44"/>
                  </a:lnTo>
                  <a:lnTo>
                    <a:pt x="71" y="46"/>
                  </a:lnTo>
                  <a:lnTo>
                    <a:pt x="71" y="48"/>
                  </a:lnTo>
                  <a:lnTo>
                    <a:pt x="72" y="48"/>
                  </a:lnTo>
                  <a:lnTo>
                    <a:pt x="72" y="49"/>
                  </a:lnTo>
                  <a:lnTo>
                    <a:pt x="74" y="49"/>
                  </a:lnTo>
                  <a:lnTo>
                    <a:pt x="75" y="49"/>
                  </a:lnTo>
                  <a:lnTo>
                    <a:pt x="77" y="49"/>
                  </a:lnTo>
                  <a:lnTo>
                    <a:pt x="79" y="49"/>
                  </a:lnTo>
                  <a:lnTo>
                    <a:pt x="81" y="49"/>
                  </a:lnTo>
                  <a:lnTo>
                    <a:pt x="82" y="49"/>
                  </a:lnTo>
                  <a:lnTo>
                    <a:pt x="84" y="49"/>
                  </a:lnTo>
                  <a:lnTo>
                    <a:pt x="85" y="49"/>
                  </a:lnTo>
                  <a:lnTo>
                    <a:pt x="87" y="49"/>
                  </a:lnTo>
                  <a:lnTo>
                    <a:pt x="88" y="49"/>
                  </a:lnTo>
                  <a:lnTo>
                    <a:pt x="89" y="49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6" name="Freeform 119"/>
            <p:cNvSpPr>
              <a:spLocks/>
            </p:cNvSpPr>
            <p:nvPr/>
          </p:nvSpPr>
          <p:spPr bwMode="auto">
            <a:xfrm>
              <a:off x="4805" y="2135"/>
              <a:ext cx="19" cy="94"/>
            </a:xfrm>
            <a:custGeom>
              <a:avLst/>
              <a:gdLst>
                <a:gd name="T0" fmla="*/ 17 w 19"/>
                <a:gd name="T1" fmla="*/ 1 h 94"/>
                <a:gd name="T2" fmla="*/ 17 w 19"/>
                <a:gd name="T3" fmla="*/ 3 h 94"/>
                <a:gd name="T4" fmla="*/ 16 w 19"/>
                <a:gd name="T5" fmla="*/ 5 h 94"/>
                <a:gd name="T6" fmla="*/ 16 w 19"/>
                <a:gd name="T7" fmla="*/ 8 h 94"/>
                <a:gd name="T8" fmla="*/ 14 w 19"/>
                <a:gd name="T9" fmla="*/ 10 h 94"/>
                <a:gd name="T10" fmla="*/ 14 w 19"/>
                <a:gd name="T11" fmla="*/ 13 h 94"/>
                <a:gd name="T12" fmla="*/ 14 w 19"/>
                <a:gd name="T13" fmla="*/ 16 h 94"/>
                <a:gd name="T14" fmla="*/ 14 w 19"/>
                <a:gd name="T15" fmla="*/ 19 h 94"/>
                <a:gd name="T16" fmla="*/ 12 w 19"/>
                <a:gd name="T17" fmla="*/ 21 h 94"/>
                <a:gd name="T18" fmla="*/ 10 w 19"/>
                <a:gd name="T19" fmla="*/ 24 h 94"/>
                <a:gd name="T20" fmla="*/ 8 w 19"/>
                <a:gd name="T21" fmla="*/ 26 h 94"/>
                <a:gd name="T22" fmla="*/ 8 w 19"/>
                <a:gd name="T23" fmla="*/ 29 h 94"/>
                <a:gd name="T24" fmla="*/ 7 w 19"/>
                <a:gd name="T25" fmla="*/ 31 h 94"/>
                <a:gd name="T26" fmla="*/ 7 w 19"/>
                <a:gd name="T27" fmla="*/ 35 h 94"/>
                <a:gd name="T28" fmla="*/ 6 w 19"/>
                <a:gd name="T29" fmla="*/ 37 h 94"/>
                <a:gd name="T30" fmla="*/ 6 w 19"/>
                <a:gd name="T31" fmla="*/ 38 h 94"/>
                <a:gd name="T32" fmla="*/ 7 w 19"/>
                <a:gd name="T33" fmla="*/ 40 h 94"/>
                <a:gd name="T34" fmla="*/ 7 w 19"/>
                <a:gd name="T35" fmla="*/ 42 h 94"/>
                <a:gd name="T36" fmla="*/ 7 w 19"/>
                <a:gd name="T37" fmla="*/ 44 h 94"/>
                <a:gd name="T38" fmla="*/ 8 w 19"/>
                <a:gd name="T39" fmla="*/ 46 h 94"/>
                <a:gd name="T40" fmla="*/ 10 w 19"/>
                <a:gd name="T41" fmla="*/ 48 h 94"/>
                <a:gd name="T42" fmla="*/ 11 w 19"/>
                <a:gd name="T43" fmla="*/ 49 h 94"/>
                <a:gd name="T44" fmla="*/ 13 w 19"/>
                <a:gd name="T45" fmla="*/ 51 h 94"/>
                <a:gd name="T46" fmla="*/ 14 w 19"/>
                <a:gd name="T47" fmla="*/ 52 h 94"/>
                <a:gd name="T48" fmla="*/ 14 w 19"/>
                <a:gd name="T49" fmla="*/ 54 h 94"/>
                <a:gd name="T50" fmla="*/ 12 w 19"/>
                <a:gd name="T51" fmla="*/ 57 h 94"/>
                <a:gd name="T52" fmla="*/ 10 w 19"/>
                <a:gd name="T53" fmla="*/ 58 h 94"/>
                <a:gd name="T54" fmla="*/ 8 w 19"/>
                <a:gd name="T55" fmla="*/ 62 h 94"/>
                <a:gd name="T56" fmla="*/ 7 w 19"/>
                <a:gd name="T57" fmla="*/ 63 h 94"/>
                <a:gd name="T58" fmla="*/ 4 w 19"/>
                <a:gd name="T59" fmla="*/ 66 h 94"/>
                <a:gd name="T60" fmla="*/ 2 w 19"/>
                <a:gd name="T61" fmla="*/ 68 h 94"/>
                <a:gd name="T62" fmla="*/ 2 w 19"/>
                <a:gd name="T63" fmla="*/ 69 h 94"/>
                <a:gd name="T64" fmla="*/ 0 w 19"/>
                <a:gd name="T65" fmla="*/ 71 h 94"/>
                <a:gd name="T66" fmla="*/ 0 w 19"/>
                <a:gd name="T67" fmla="*/ 73 h 94"/>
                <a:gd name="T68" fmla="*/ 0 w 19"/>
                <a:gd name="T69" fmla="*/ 75 h 94"/>
                <a:gd name="T70" fmla="*/ 0 w 19"/>
                <a:gd name="T71" fmla="*/ 77 h 94"/>
                <a:gd name="T72" fmla="*/ 0 w 19"/>
                <a:gd name="T73" fmla="*/ 78 h 94"/>
                <a:gd name="T74" fmla="*/ 0 w 19"/>
                <a:gd name="T75" fmla="*/ 81 h 94"/>
                <a:gd name="T76" fmla="*/ 0 w 19"/>
                <a:gd name="T77" fmla="*/ 83 h 94"/>
                <a:gd name="T78" fmla="*/ 0 w 19"/>
                <a:gd name="T79" fmla="*/ 83 h 94"/>
                <a:gd name="T80" fmla="*/ 0 w 19"/>
                <a:gd name="T81" fmla="*/ 85 h 94"/>
                <a:gd name="T82" fmla="*/ 0 w 19"/>
                <a:gd name="T83" fmla="*/ 86 h 94"/>
                <a:gd name="T84" fmla="*/ 1 w 19"/>
                <a:gd name="T85" fmla="*/ 88 h 94"/>
                <a:gd name="T86" fmla="*/ 1 w 19"/>
                <a:gd name="T87" fmla="*/ 89 h 94"/>
                <a:gd name="T88" fmla="*/ 3 w 19"/>
                <a:gd name="T89" fmla="*/ 91 h 94"/>
                <a:gd name="T90" fmla="*/ 3 w 19"/>
                <a:gd name="T91" fmla="*/ 93 h 94"/>
                <a:gd name="T92" fmla="*/ 5 w 19"/>
                <a:gd name="T93" fmla="*/ 93 h 94"/>
                <a:gd name="T94" fmla="*/ 5 w 19"/>
                <a:gd name="T95" fmla="*/ 93 h 9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9"/>
                <a:gd name="T145" fmla="*/ 0 h 94"/>
                <a:gd name="T146" fmla="*/ 19 w 19"/>
                <a:gd name="T147" fmla="*/ 94 h 9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9" h="94">
                  <a:moveTo>
                    <a:pt x="18" y="0"/>
                  </a:moveTo>
                  <a:lnTo>
                    <a:pt x="17" y="1"/>
                  </a:lnTo>
                  <a:lnTo>
                    <a:pt x="17" y="3"/>
                  </a:lnTo>
                  <a:lnTo>
                    <a:pt x="16" y="5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14" y="13"/>
                  </a:lnTo>
                  <a:lnTo>
                    <a:pt x="14" y="14"/>
                  </a:lnTo>
                  <a:lnTo>
                    <a:pt x="14" y="16"/>
                  </a:lnTo>
                  <a:lnTo>
                    <a:pt x="14" y="17"/>
                  </a:lnTo>
                  <a:lnTo>
                    <a:pt x="14" y="19"/>
                  </a:lnTo>
                  <a:lnTo>
                    <a:pt x="12" y="21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26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7" y="31"/>
                  </a:lnTo>
                  <a:lnTo>
                    <a:pt x="7" y="33"/>
                  </a:lnTo>
                  <a:lnTo>
                    <a:pt x="7" y="35"/>
                  </a:lnTo>
                  <a:lnTo>
                    <a:pt x="6" y="37"/>
                  </a:lnTo>
                  <a:lnTo>
                    <a:pt x="6" y="38"/>
                  </a:lnTo>
                  <a:lnTo>
                    <a:pt x="7" y="38"/>
                  </a:lnTo>
                  <a:lnTo>
                    <a:pt x="7" y="40"/>
                  </a:lnTo>
                  <a:lnTo>
                    <a:pt x="7" y="42"/>
                  </a:lnTo>
                  <a:lnTo>
                    <a:pt x="7" y="44"/>
                  </a:lnTo>
                  <a:lnTo>
                    <a:pt x="8" y="44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0" y="48"/>
                  </a:lnTo>
                  <a:lnTo>
                    <a:pt x="11" y="48"/>
                  </a:lnTo>
                  <a:lnTo>
                    <a:pt x="11" y="49"/>
                  </a:lnTo>
                  <a:lnTo>
                    <a:pt x="13" y="49"/>
                  </a:lnTo>
                  <a:lnTo>
                    <a:pt x="13" y="51"/>
                  </a:lnTo>
                  <a:lnTo>
                    <a:pt x="14" y="51"/>
                  </a:lnTo>
                  <a:lnTo>
                    <a:pt x="14" y="52"/>
                  </a:lnTo>
                  <a:lnTo>
                    <a:pt x="15" y="52"/>
                  </a:lnTo>
                  <a:lnTo>
                    <a:pt x="14" y="54"/>
                  </a:lnTo>
                  <a:lnTo>
                    <a:pt x="14" y="55"/>
                  </a:lnTo>
                  <a:lnTo>
                    <a:pt x="12" y="57"/>
                  </a:lnTo>
                  <a:lnTo>
                    <a:pt x="10" y="58"/>
                  </a:lnTo>
                  <a:lnTo>
                    <a:pt x="10" y="60"/>
                  </a:lnTo>
                  <a:lnTo>
                    <a:pt x="8" y="62"/>
                  </a:lnTo>
                  <a:lnTo>
                    <a:pt x="7" y="63"/>
                  </a:lnTo>
                  <a:lnTo>
                    <a:pt x="5" y="64"/>
                  </a:lnTo>
                  <a:lnTo>
                    <a:pt x="4" y="66"/>
                  </a:lnTo>
                  <a:lnTo>
                    <a:pt x="2" y="68"/>
                  </a:lnTo>
                  <a:lnTo>
                    <a:pt x="2" y="69"/>
                  </a:lnTo>
                  <a:lnTo>
                    <a:pt x="0" y="71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0" y="77"/>
                  </a:lnTo>
                  <a:lnTo>
                    <a:pt x="0" y="78"/>
                  </a:lnTo>
                  <a:lnTo>
                    <a:pt x="0" y="79"/>
                  </a:lnTo>
                  <a:lnTo>
                    <a:pt x="0" y="81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0" y="86"/>
                  </a:lnTo>
                  <a:lnTo>
                    <a:pt x="1" y="86"/>
                  </a:lnTo>
                  <a:lnTo>
                    <a:pt x="1" y="88"/>
                  </a:lnTo>
                  <a:lnTo>
                    <a:pt x="1" y="89"/>
                  </a:lnTo>
                  <a:lnTo>
                    <a:pt x="3" y="89"/>
                  </a:lnTo>
                  <a:lnTo>
                    <a:pt x="3" y="91"/>
                  </a:lnTo>
                  <a:lnTo>
                    <a:pt x="3" y="93"/>
                  </a:lnTo>
                  <a:lnTo>
                    <a:pt x="5" y="93"/>
                  </a:lnTo>
                  <a:lnTo>
                    <a:pt x="7" y="93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7" name="Freeform 120"/>
            <p:cNvSpPr>
              <a:spLocks/>
            </p:cNvSpPr>
            <p:nvPr/>
          </p:nvSpPr>
          <p:spPr bwMode="auto">
            <a:xfrm>
              <a:off x="4861" y="2174"/>
              <a:ext cx="63" cy="9"/>
            </a:xfrm>
            <a:custGeom>
              <a:avLst/>
              <a:gdLst>
                <a:gd name="T0" fmla="*/ 62 w 63"/>
                <a:gd name="T1" fmla="*/ 0 h 9"/>
                <a:gd name="T2" fmla="*/ 61 w 63"/>
                <a:gd name="T3" fmla="*/ 1 h 9"/>
                <a:gd name="T4" fmla="*/ 60 w 63"/>
                <a:gd name="T5" fmla="*/ 1 h 9"/>
                <a:gd name="T6" fmla="*/ 58 w 63"/>
                <a:gd name="T7" fmla="*/ 1 h 9"/>
                <a:gd name="T8" fmla="*/ 56 w 63"/>
                <a:gd name="T9" fmla="*/ 1 h 9"/>
                <a:gd name="T10" fmla="*/ 53 w 63"/>
                <a:gd name="T11" fmla="*/ 3 h 9"/>
                <a:gd name="T12" fmla="*/ 51 w 63"/>
                <a:gd name="T13" fmla="*/ 3 h 9"/>
                <a:gd name="T14" fmla="*/ 48 w 63"/>
                <a:gd name="T15" fmla="*/ 3 h 9"/>
                <a:gd name="T16" fmla="*/ 46 w 63"/>
                <a:gd name="T17" fmla="*/ 3 h 9"/>
                <a:gd name="T18" fmla="*/ 42 w 63"/>
                <a:gd name="T19" fmla="*/ 5 h 9"/>
                <a:gd name="T20" fmla="*/ 40 w 63"/>
                <a:gd name="T21" fmla="*/ 5 h 9"/>
                <a:gd name="T22" fmla="*/ 37 w 63"/>
                <a:gd name="T23" fmla="*/ 6 h 9"/>
                <a:gd name="T24" fmla="*/ 35 w 63"/>
                <a:gd name="T25" fmla="*/ 6 h 9"/>
                <a:gd name="T26" fmla="*/ 33 w 63"/>
                <a:gd name="T27" fmla="*/ 8 h 9"/>
                <a:gd name="T28" fmla="*/ 31 w 63"/>
                <a:gd name="T29" fmla="*/ 8 h 9"/>
                <a:gd name="T30" fmla="*/ 31 w 63"/>
                <a:gd name="T31" fmla="*/ 8 h 9"/>
                <a:gd name="T32" fmla="*/ 31 w 63"/>
                <a:gd name="T33" fmla="*/ 8 h 9"/>
                <a:gd name="T34" fmla="*/ 30 w 63"/>
                <a:gd name="T35" fmla="*/ 8 h 9"/>
                <a:gd name="T36" fmla="*/ 29 w 63"/>
                <a:gd name="T37" fmla="*/ 8 h 9"/>
                <a:gd name="T38" fmla="*/ 27 w 63"/>
                <a:gd name="T39" fmla="*/ 8 h 9"/>
                <a:gd name="T40" fmla="*/ 26 w 63"/>
                <a:gd name="T41" fmla="*/ 7 h 9"/>
                <a:gd name="T42" fmla="*/ 23 w 63"/>
                <a:gd name="T43" fmla="*/ 7 h 9"/>
                <a:gd name="T44" fmla="*/ 21 w 63"/>
                <a:gd name="T45" fmla="*/ 7 h 9"/>
                <a:gd name="T46" fmla="*/ 19 w 63"/>
                <a:gd name="T47" fmla="*/ 7 h 9"/>
                <a:gd name="T48" fmla="*/ 17 w 63"/>
                <a:gd name="T49" fmla="*/ 5 h 9"/>
                <a:gd name="T50" fmla="*/ 14 w 63"/>
                <a:gd name="T51" fmla="*/ 6 h 9"/>
                <a:gd name="T52" fmla="*/ 12 w 63"/>
                <a:gd name="T53" fmla="*/ 6 h 9"/>
                <a:gd name="T54" fmla="*/ 10 w 63"/>
                <a:gd name="T55" fmla="*/ 6 h 9"/>
                <a:gd name="T56" fmla="*/ 9 w 63"/>
                <a:gd name="T57" fmla="*/ 6 h 9"/>
                <a:gd name="T58" fmla="*/ 7 w 63"/>
                <a:gd name="T59" fmla="*/ 7 h 9"/>
                <a:gd name="T60" fmla="*/ 5 w 63"/>
                <a:gd name="T61" fmla="*/ 7 h 9"/>
                <a:gd name="T62" fmla="*/ 4 w 63"/>
                <a:gd name="T63" fmla="*/ 8 h 9"/>
                <a:gd name="T64" fmla="*/ 4 w 63"/>
                <a:gd name="T65" fmla="*/ 8 h 9"/>
                <a:gd name="T66" fmla="*/ 3 w 63"/>
                <a:gd name="T67" fmla="*/ 8 h 9"/>
                <a:gd name="T68" fmla="*/ 3 w 63"/>
                <a:gd name="T69" fmla="*/ 8 h 9"/>
                <a:gd name="T70" fmla="*/ 3 w 63"/>
                <a:gd name="T71" fmla="*/ 8 h 9"/>
                <a:gd name="T72" fmla="*/ 3 w 63"/>
                <a:gd name="T73" fmla="*/ 6 h 9"/>
                <a:gd name="T74" fmla="*/ 2 w 63"/>
                <a:gd name="T75" fmla="*/ 6 h 9"/>
                <a:gd name="T76" fmla="*/ 2 w 63"/>
                <a:gd name="T77" fmla="*/ 6 h 9"/>
                <a:gd name="T78" fmla="*/ 2 w 63"/>
                <a:gd name="T79" fmla="*/ 6 h 9"/>
                <a:gd name="T80" fmla="*/ 2 w 63"/>
                <a:gd name="T81" fmla="*/ 4 h 9"/>
                <a:gd name="T82" fmla="*/ 0 w 63"/>
                <a:gd name="T83" fmla="*/ 4 h 9"/>
                <a:gd name="T84" fmla="*/ 0 w 63"/>
                <a:gd name="T85" fmla="*/ 4 h 9"/>
                <a:gd name="T86" fmla="*/ 0 w 63"/>
                <a:gd name="T87" fmla="*/ 4 h 9"/>
                <a:gd name="T88" fmla="*/ 0 w 63"/>
                <a:gd name="T89" fmla="*/ 2 h 9"/>
                <a:gd name="T90" fmla="*/ 0 w 63"/>
                <a:gd name="T91" fmla="*/ 2 h 9"/>
                <a:gd name="T92" fmla="*/ 0 w 63"/>
                <a:gd name="T93" fmla="*/ 2 h 9"/>
                <a:gd name="T94" fmla="*/ 0 w 63"/>
                <a:gd name="T95" fmla="*/ 2 h 9"/>
                <a:gd name="T96" fmla="*/ 0 w 63"/>
                <a:gd name="T97" fmla="*/ 1 h 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3"/>
                <a:gd name="T148" fmla="*/ 0 h 9"/>
                <a:gd name="T149" fmla="*/ 63 w 63"/>
                <a:gd name="T150" fmla="*/ 9 h 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3" h="9">
                  <a:moveTo>
                    <a:pt x="62" y="0"/>
                  </a:moveTo>
                  <a:lnTo>
                    <a:pt x="61" y="1"/>
                  </a:lnTo>
                  <a:lnTo>
                    <a:pt x="60" y="1"/>
                  </a:lnTo>
                  <a:lnTo>
                    <a:pt x="58" y="1"/>
                  </a:lnTo>
                  <a:lnTo>
                    <a:pt x="56" y="1"/>
                  </a:lnTo>
                  <a:lnTo>
                    <a:pt x="53" y="3"/>
                  </a:lnTo>
                  <a:lnTo>
                    <a:pt x="51" y="3"/>
                  </a:lnTo>
                  <a:lnTo>
                    <a:pt x="48" y="3"/>
                  </a:lnTo>
                  <a:lnTo>
                    <a:pt x="46" y="3"/>
                  </a:lnTo>
                  <a:lnTo>
                    <a:pt x="42" y="5"/>
                  </a:lnTo>
                  <a:lnTo>
                    <a:pt x="40" y="5"/>
                  </a:lnTo>
                  <a:lnTo>
                    <a:pt x="37" y="6"/>
                  </a:lnTo>
                  <a:lnTo>
                    <a:pt x="35" y="6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30" y="8"/>
                  </a:lnTo>
                  <a:lnTo>
                    <a:pt x="29" y="8"/>
                  </a:lnTo>
                  <a:lnTo>
                    <a:pt x="27" y="8"/>
                  </a:lnTo>
                  <a:lnTo>
                    <a:pt x="26" y="7"/>
                  </a:lnTo>
                  <a:lnTo>
                    <a:pt x="23" y="7"/>
                  </a:lnTo>
                  <a:lnTo>
                    <a:pt x="21" y="7"/>
                  </a:lnTo>
                  <a:lnTo>
                    <a:pt x="19" y="7"/>
                  </a:lnTo>
                  <a:lnTo>
                    <a:pt x="17" y="5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9" y="6"/>
                  </a:lnTo>
                  <a:lnTo>
                    <a:pt x="7" y="7"/>
                  </a:lnTo>
                  <a:lnTo>
                    <a:pt x="5" y="7"/>
                  </a:lnTo>
                  <a:lnTo>
                    <a:pt x="4" y="8"/>
                  </a:lnTo>
                  <a:lnTo>
                    <a:pt x="3" y="8"/>
                  </a:lnTo>
                  <a:lnTo>
                    <a:pt x="3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8" name="Freeform 121"/>
            <p:cNvSpPr>
              <a:spLocks/>
            </p:cNvSpPr>
            <p:nvPr/>
          </p:nvSpPr>
          <p:spPr bwMode="auto">
            <a:xfrm>
              <a:off x="4917" y="2155"/>
              <a:ext cx="18" cy="29"/>
            </a:xfrm>
            <a:custGeom>
              <a:avLst/>
              <a:gdLst>
                <a:gd name="T0" fmla="*/ 0 w 18"/>
                <a:gd name="T1" fmla="*/ 0 h 29"/>
                <a:gd name="T2" fmla="*/ 0 w 18"/>
                <a:gd name="T3" fmla="*/ 1 h 29"/>
                <a:gd name="T4" fmla="*/ 0 w 18"/>
                <a:gd name="T5" fmla="*/ 1 h 29"/>
                <a:gd name="T6" fmla="*/ 0 w 18"/>
                <a:gd name="T7" fmla="*/ 3 h 29"/>
                <a:gd name="T8" fmla="*/ 0 w 18"/>
                <a:gd name="T9" fmla="*/ 3 h 29"/>
                <a:gd name="T10" fmla="*/ 0 w 18"/>
                <a:gd name="T11" fmla="*/ 5 h 29"/>
                <a:gd name="T12" fmla="*/ 0 w 18"/>
                <a:gd name="T13" fmla="*/ 6 h 29"/>
                <a:gd name="T14" fmla="*/ 0 w 18"/>
                <a:gd name="T15" fmla="*/ 8 h 29"/>
                <a:gd name="T16" fmla="*/ 0 w 18"/>
                <a:gd name="T17" fmla="*/ 8 h 29"/>
                <a:gd name="T18" fmla="*/ 0 w 18"/>
                <a:gd name="T19" fmla="*/ 10 h 29"/>
                <a:gd name="T20" fmla="*/ 0 w 18"/>
                <a:gd name="T21" fmla="*/ 12 h 29"/>
                <a:gd name="T22" fmla="*/ 0 w 18"/>
                <a:gd name="T23" fmla="*/ 14 h 29"/>
                <a:gd name="T24" fmla="*/ 1 w 18"/>
                <a:gd name="T25" fmla="*/ 14 h 29"/>
                <a:gd name="T26" fmla="*/ 1 w 18"/>
                <a:gd name="T27" fmla="*/ 16 h 29"/>
                <a:gd name="T28" fmla="*/ 1 w 18"/>
                <a:gd name="T29" fmla="*/ 16 h 29"/>
                <a:gd name="T30" fmla="*/ 1 w 18"/>
                <a:gd name="T31" fmla="*/ 17 h 29"/>
                <a:gd name="T32" fmla="*/ 3 w 18"/>
                <a:gd name="T33" fmla="*/ 17 h 29"/>
                <a:gd name="T34" fmla="*/ 3 w 18"/>
                <a:gd name="T35" fmla="*/ 19 h 29"/>
                <a:gd name="T36" fmla="*/ 4 w 18"/>
                <a:gd name="T37" fmla="*/ 19 h 29"/>
                <a:gd name="T38" fmla="*/ 4 w 18"/>
                <a:gd name="T39" fmla="*/ 20 h 29"/>
                <a:gd name="T40" fmla="*/ 5 w 18"/>
                <a:gd name="T41" fmla="*/ 20 h 29"/>
                <a:gd name="T42" fmla="*/ 5 w 18"/>
                <a:gd name="T43" fmla="*/ 22 h 29"/>
                <a:gd name="T44" fmla="*/ 7 w 18"/>
                <a:gd name="T45" fmla="*/ 22 h 29"/>
                <a:gd name="T46" fmla="*/ 8 w 18"/>
                <a:gd name="T47" fmla="*/ 24 h 29"/>
                <a:gd name="T48" fmla="*/ 10 w 18"/>
                <a:gd name="T49" fmla="*/ 24 h 29"/>
                <a:gd name="T50" fmla="*/ 10 w 18"/>
                <a:gd name="T51" fmla="*/ 26 h 29"/>
                <a:gd name="T52" fmla="*/ 12 w 18"/>
                <a:gd name="T53" fmla="*/ 26 h 29"/>
                <a:gd name="T54" fmla="*/ 12 w 18"/>
                <a:gd name="T55" fmla="*/ 28 h 29"/>
                <a:gd name="T56" fmla="*/ 14 w 18"/>
                <a:gd name="T57" fmla="*/ 28 h 29"/>
                <a:gd name="T58" fmla="*/ 14 w 18"/>
                <a:gd name="T59" fmla="*/ 28 h 29"/>
                <a:gd name="T60" fmla="*/ 16 w 18"/>
                <a:gd name="T61" fmla="*/ 28 h 29"/>
                <a:gd name="T62" fmla="*/ 16 w 18"/>
                <a:gd name="T63" fmla="*/ 28 h 29"/>
                <a:gd name="T64" fmla="*/ 17 w 18"/>
                <a:gd name="T65" fmla="*/ 28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29"/>
                <a:gd name="T101" fmla="*/ 18 w 18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29">
                  <a:moveTo>
                    <a:pt x="0" y="0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1" y="14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3" y="17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5" y="22"/>
                  </a:lnTo>
                  <a:lnTo>
                    <a:pt x="7" y="22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8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17" y="28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9" name="Freeform 122"/>
            <p:cNvSpPr>
              <a:spLocks/>
            </p:cNvSpPr>
            <p:nvPr/>
          </p:nvSpPr>
          <p:spPr bwMode="auto">
            <a:xfrm>
              <a:off x="4913" y="2089"/>
              <a:ext cx="132" cy="175"/>
            </a:xfrm>
            <a:custGeom>
              <a:avLst/>
              <a:gdLst>
                <a:gd name="T0" fmla="*/ 0 w 132"/>
                <a:gd name="T1" fmla="*/ 13 h 175"/>
                <a:gd name="T2" fmla="*/ 14 w 132"/>
                <a:gd name="T3" fmla="*/ 7 h 175"/>
                <a:gd name="T4" fmla="*/ 33 w 132"/>
                <a:gd name="T5" fmla="*/ 0 h 175"/>
                <a:gd name="T6" fmla="*/ 42 w 132"/>
                <a:gd name="T7" fmla="*/ 8 h 175"/>
                <a:gd name="T8" fmla="*/ 41 w 132"/>
                <a:gd name="T9" fmla="*/ 19 h 175"/>
                <a:gd name="T10" fmla="*/ 43 w 132"/>
                <a:gd name="T11" fmla="*/ 24 h 175"/>
                <a:gd name="T12" fmla="*/ 53 w 132"/>
                <a:gd name="T13" fmla="*/ 24 h 175"/>
                <a:gd name="T14" fmla="*/ 57 w 132"/>
                <a:gd name="T15" fmla="*/ 24 h 175"/>
                <a:gd name="T16" fmla="*/ 57 w 132"/>
                <a:gd name="T17" fmla="*/ 31 h 175"/>
                <a:gd name="T18" fmla="*/ 55 w 132"/>
                <a:gd name="T19" fmla="*/ 42 h 175"/>
                <a:gd name="T20" fmla="*/ 55 w 132"/>
                <a:gd name="T21" fmla="*/ 50 h 175"/>
                <a:gd name="T22" fmla="*/ 64 w 132"/>
                <a:gd name="T23" fmla="*/ 55 h 175"/>
                <a:gd name="T24" fmla="*/ 86 w 132"/>
                <a:gd name="T25" fmla="*/ 54 h 175"/>
                <a:gd name="T26" fmla="*/ 99 w 132"/>
                <a:gd name="T27" fmla="*/ 52 h 175"/>
                <a:gd name="T28" fmla="*/ 100 w 132"/>
                <a:gd name="T29" fmla="*/ 57 h 175"/>
                <a:gd name="T30" fmla="*/ 100 w 132"/>
                <a:gd name="T31" fmla="*/ 71 h 175"/>
                <a:gd name="T32" fmla="*/ 106 w 132"/>
                <a:gd name="T33" fmla="*/ 81 h 175"/>
                <a:gd name="T34" fmla="*/ 121 w 132"/>
                <a:gd name="T35" fmla="*/ 84 h 175"/>
                <a:gd name="T36" fmla="*/ 131 w 132"/>
                <a:gd name="T37" fmla="*/ 93 h 175"/>
                <a:gd name="T38" fmla="*/ 129 w 132"/>
                <a:gd name="T39" fmla="*/ 108 h 175"/>
                <a:gd name="T40" fmla="*/ 121 w 132"/>
                <a:gd name="T41" fmla="*/ 108 h 175"/>
                <a:gd name="T42" fmla="*/ 115 w 132"/>
                <a:gd name="T43" fmla="*/ 117 h 175"/>
                <a:gd name="T44" fmla="*/ 115 w 132"/>
                <a:gd name="T45" fmla="*/ 134 h 175"/>
                <a:gd name="T46" fmla="*/ 116 w 132"/>
                <a:gd name="T47" fmla="*/ 154 h 175"/>
                <a:gd name="T48" fmla="*/ 106 w 132"/>
                <a:gd name="T49" fmla="*/ 164 h 175"/>
                <a:gd name="T50" fmla="*/ 92 w 132"/>
                <a:gd name="T51" fmla="*/ 161 h 175"/>
                <a:gd name="T52" fmla="*/ 90 w 132"/>
                <a:gd name="T53" fmla="*/ 149 h 175"/>
                <a:gd name="T54" fmla="*/ 80 w 132"/>
                <a:gd name="T55" fmla="*/ 149 h 175"/>
                <a:gd name="T56" fmla="*/ 71 w 132"/>
                <a:gd name="T57" fmla="*/ 156 h 175"/>
                <a:gd name="T58" fmla="*/ 69 w 132"/>
                <a:gd name="T59" fmla="*/ 161 h 175"/>
                <a:gd name="T60" fmla="*/ 66 w 132"/>
                <a:gd name="T61" fmla="*/ 169 h 175"/>
                <a:gd name="T62" fmla="*/ 57 w 132"/>
                <a:gd name="T63" fmla="*/ 174 h 175"/>
                <a:gd name="T64" fmla="*/ 44 w 132"/>
                <a:gd name="T65" fmla="*/ 174 h 175"/>
                <a:gd name="T66" fmla="*/ 38 w 132"/>
                <a:gd name="T67" fmla="*/ 173 h 175"/>
                <a:gd name="T68" fmla="*/ 38 w 132"/>
                <a:gd name="T69" fmla="*/ 163 h 175"/>
                <a:gd name="T70" fmla="*/ 51 w 132"/>
                <a:gd name="T71" fmla="*/ 144 h 175"/>
                <a:gd name="T72" fmla="*/ 58 w 132"/>
                <a:gd name="T73" fmla="*/ 130 h 175"/>
                <a:gd name="T74" fmla="*/ 55 w 132"/>
                <a:gd name="T75" fmla="*/ 121 h 175"/>
                <a:gd name="T76" fmla="*/ 44 w 132"/>
                <a:gd name="T77" fmla="*/ 121 h 175"/>
                <a:gd name="T78" fmla="*/ 38 w 132"/>
                <a:gd name="T79" fmla="*/ 101 h 175"/>
                <a:gd name="T80" fmla="*/ 38 w 132"/>
                <a:gd name="T81" fmla="*/ 95 h 175"/>
                <a:gd name="T82" fmla="*/ 39 w 132"/>
                <a:gd name="T83" fmla="*/ 89 h 175"/>
                <a:gd name="T84" fmla="*/ 26 w 132"/>
                <a:gd name="T85" fmla="*/ 84 h 175"/>
                <a:gd name="T86" fmla="*/ 24 w 132"/>
                <a:gd name="T87" fmla="*/ 71 h 175"/>
                <a:gd name="T88" fmla="*/ 39 w 132"/>
                <a:gd name="T89" fmla="*/ 58 h 175"/>
                <a:gd name="T90" fmla="*/ 42 w 132"/>
                <a:gd name="T91" fmla="*/ 46 h 175"/>
                <a:gd name="T92" fmla="*/ 33 w 132"/>
                <a:gd name="T93" fmla="*/ 35 h 175"/>
                <a:gd name="T94" fmla="*/ 21 w 132"/>
                <a:gd name="T95" fmla="*/ 21 h 175"/>
                <a:gd name="T96" fmla="*/ 6 w 132"/>
                <a:gd name="T97" fmla="*/ 13 h 175"/>
                <a:gd name="T98" fmla="*/ 0 w 132"/>
                <a:gd name="T99" fmla="*/ 13 h 175"/>
                <a:gd name="T100" fmla="*/ 0 w 132"/>
                <a:gd name="T101" fmla="*/ 13 h 17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2"/>
                <a:gd name="T154" fmla="*/ 0 h 175"/>
                <a:gd name="T155" fmla="*/ 132 w 132"/>
                <a:gd name="T156" fmla="*/ 175 h 17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2" h="175">
                  <a:moveTo>
                    <a:pt x="0" y="13"/>
                  </a:moveTo>
                  <a:lnTo>
                    <a:pt x="14" y="7"/>
                  </a:lnTo>
                  <a:lnTo>
                    <a:pt x="33" y="0"/>
                  </a:lnTo>
                  <a:lnTo>
                    <a:pt x="42" y="8"/>
                  </a:lnTo>
                  <a:lnTo>
                    <a:pt x="41" y="19"/>
                  </a:lnTo>
                  <a:lnTo>
                    <a:pt x="43" y="24"/>
                  </a:lnTo>
                  <a:lnTo>
                    <a:pt x="53" y="24"/>
                  </a:lnTo>
                  <a:lnTo>
                    <a:pt x="57" y="24"/>
                  </a:lnTo>
                  <a:lnTo>
                    <a:pt x="57" y="31"/>
                  </a:lnTo>
                  <a:lnTo>
                    <a:pt x="55" y="42"/>
                  </a:lnTo>
                  <a:lnTo>
                    <a:pt x="55" y="50"/>
                  </a:lnTo>
                  <a:lnTo>
                    <a:pt x="64" y="55"/>
                  </a:lnTo>
                  <a:lnTo>
                    <a:pt x="86" y="54"/>
                  </a:lnTo>
                  <a:lnTo>
                    <a:pt x="99" y="52"/>
                  </a:lnTo>
                  <a:lnTo>
                    <a:pt x="100" y="57"/>
                  </a:lnTo>
                  <a:lnTo>
                    <a:pt x="100" y="71"/>
                  </a:lnTo>
                  <a:lnTo>
                    <a:pt x="106" y="81"/>
                  </a:lnTo>
                  <a:lnTo>
                    <a:pt x="121" y="84"/>
                  </a:lnTo>
                  <a:lnTo>
                    <a:pt x="131" y="93"/>
                  </a:lnTo>
                  <a:lnTo>
                    <a:pt x="129" y="108"/>
                  </a:lnTo>
                  <a:lnTo>
                    <a:pt x="121" y="108"/>
                  </a:lnTo>
                  <a:lnTo>
                    <a:pt x="115" y="117"/>
                  </a:lnTo>
                  <a:lnTo>
                    <a:pt x="115" y="134"/>
                  </a:lnTo>
                  <a:lnTo>
                    <a:pt x="116" y="154"/>
                  </a:lnTo>
                  <a:lnTo>
                    <a:pt x="106" y="164"/>
                  </a:lnTo>
                  <a:lnTo>
                    <a:pt x="92" y="161"/>
                  </a:lnTo>
                  <a:lnTo>
                    <a:pt x="90" y="149"/>
                  </a:lnTo>
                  <a:lnTo>
                    <a:pt x="80" y="149"/>
                  </a:lnTo>
                  <a:lnTo>
                    <a:pt x="71" y="156"/>
                  </a:lnTo>
                  <a:lnTo>
                    <a:pt x="69" y="161"/>
                  </a:lnTo>
                  <a:lnTo>
                    <a:pt x="66" y="169"/>
                  </a:lnTo>
                  <a:lnTo>
                    <a:pt x="57" y="174"/>
                  </a:lnTo>
                  <a:lnTo>
                    <a:pt x="44" y="174"/>
                  </a:lnTo>
                  <a:lnTo>
                    <a:pt x="38" y="173"/>
                  </a:lnTo>
                  <a:lnTo>
                    <a:pt x="38" y="163"/>
                  </a:lnTo>
                  <a:lnTo>
                    <a:pt x="51" y="144"/>
                  </a:lnTo>
                  <a:lnTo>
                    <a:pt x="58" y="130"/>
                  </a:lnTo>
                  <a:lnTo>
                    <a:pt x="55" y="121"/>
                  </a:lnTo>
                  <a:lnTo>
                    <a:pt x="44" y="121"/>
                  </a:lnTo>
                  <a:lnTo>
                    <a:pt x="38" y="101"/>
                  </a:lnTo>
                  <a:lnTo>
                    <a:pt x="38" y="95"/>
                  </a:lnTo>
                  <a:lnTo>
                    <a:pt x="39" y="89"/>
                  </a:lnTo>
                  <a:lnTo>
                    <a:pt x="26" y="84"/>
                  </a:lnTo>
                  <a:lnTo>
                    <a:pt x="24" y="71"/>
                  </a:lnTo>
                  <a:lnTo>
                    <a:pt x="39" y="58"/>
                  </a:lnTo>
                  <a:lnTo>
                    <a:pt x="42" y="46"/>
                  </a:lnTo>
                  <a:lnTo>
                    <a:pt x="33" y="35"/>
                  </a:lnTo>
                  <a:lnTo>
                    <a:pt x="21" y="21"/>
                  </a:lnTo>
                  <a:lnTo>
                    <a:pt x="6" y="13"/>
                  </a:lnTo>
                  <a:lnTo>
                    <a:pt x="0" y="13"/>
                  </a:lnTo>
                </a:path>
              </a:pathLst>
            </a:custGeom>
            <a:solidFill>
              <a:srgbClr val="A1A100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0" name="Freeform 123"/>
            <p:cNvSpPr>
              <a:spLocks/>
            </p:cNvSpPr>
            <p:nvPr/>
          </p:nvSpPr>
          <p:spPr bwMode="auto">
            <a:xfrm>
              <a:off x="4811" y="2487"/>
              <a:ext cx="131" cy="104"/>
            </a:xfrm>
            <a:custGeom>
              <a:avLst/>
              <a:gdLst>
                <a:gd name="T0" fmla="*/ 111 w 131"/>
                <a:gd name="T1" fmla="*/ 31 h 104"/>
                <a:gd name="T2" fmla="*/ 99 w 131"/>
                <a:gd name="T3" fmla="*/ 17 h 104"/>
                <a:gd name="T4" fmla="*/ 87 w 131"/>
                <a:gd name="T5" fmla="*/ 5 h 104"/>
                <a:gd name="T6" fmla="*/ 80 w 131"/>
                <a:gd name="T7" fmla="*/ 0 h 104"/>
                <a:gd name="T8" fmla="*/ 69 w 131"/>
                <a:gd name="T9" fmla="*/ 3 h 104"/>
                <a:gd name="T10" fmla="*/ 69 w 131"/>
                <a:gd name="T11" fmla="*/ 13 h 104"/>
                <a:gd name="T12" fmla="*/ 71 w 131"/>
                <a:gd name="T13" fmla="*/ 24 h 104"/>
                <a:gd name="T14" fmla="*/ 76 w 131"/>
                <a:gd name="T15" fmla="*/ 37 h 104"/>
                <a:gd name="T16" fmla="*/ 62 w 131"/>
                <a:gd name="T17" fmla="*/ 35 h 104"/>
                <a:gd name="T18" fmla="*/ 49 w 131"/>
                <a:gd name="T19" fmla="*/ 35 h 104"/>
                <a:gd name="T20" fmla="*/ 27 w 131"/>
                <a:gd name="T21" fmla="*/ 38 h 104"/>
                <a:gd name="T22" fmla="*/ 15 w 131"/>
                <a:gd name="T23" fmla="*/ 45 h 104"/>
                <a:gd name="T24" fmla="*/ 8 w 131"/>
                <a:gd name="T25" fmla="*/ 51 h 104"/>
                <a:gd name="T26" fmla="*/ 0 w 131"/>
                <a:gd name="T27" fmla="*/ 60 h 104"/>
                <a:gd name="T28" fmla="*/ 20 w 131"/>
                <a:gd name="T29" fmla="*/ 66 h 104"/>
                <a:gd name="T30" fmla="*/ 39 w 131"/>
                <a:gd name="T31" fmla="*/ 66 h 104"/>
                <a:gd name="T32" fmla="*/ 35 w 131"/>
                <a:gd name="T33" fmla="*/ 74 h 104"/>
                <a:gd name="T34" fmla="*/ 26 w 131"/>
                <a:gd name="T35" fmla="*/ 80 h 104"/>
                <a:gd name="T36" fmla="*/ 22 w 131"/>
                <a:gd name="T37" fmla="*/ 93 h 104"/>
                <a:gd name="T38" fmla="*/ 41 w 131"/>
                <a:gd name="T39" fmla="*/ 93 h 104"/>
                <a:gd name="T40" fmla="*/ 60 w 131"/>
                <a:gd name="T41" fmla="*/ 93 h 104"/>
                <a:gd name="T42" fmla="*/ 68 w 131"/>
                <a:gd name="T43" fmla="*/ 85 h 104"/>
                <a:gd name="T44" fmla="*/ 60 w 131"/>
                <a:gd name="T45" fmla="*/ 96 h 104"/>
                <a:gd name="T46" fmla="*/ 72 w 131"/>
                <a:gd name="T47" fmla="*/ 96 h 104"/>
                <a:gd name="T48" fmla="*/ 78 w 131"/>
                <a:gd name="T49" fmla="*/ 94 h 104"/>
                <a:gd name="T50" fmla="*/ 80 w 131"/>
                <a:gd name="T51" fmla="*/ 103 h 104"/>
                <a:gd name="T52" fmla="*/ 115 w 131"/>
                <a:gd name="T53" fmla="*/ 89 h 104"/>
                <a:gd name="T54" fmla="*/ 130 w 131"/>
                <a:gd name="T55" fmla="*/ 74 h 104"/>
                <a:gd name="T56" fmla="*/ 111 w 131"/>
                <a:gd name="T57" fmla="*/ 31 h 104"/>
                <a:gd name="T58" fmla="*/ 111 w 131"/>
                <a:gd name="T59" fmla="*/ 31 h 10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31"/>
                <a:gd name="T91" fmla="*/ 0 h 104"/>
                <a:gd name="T92" fmla="*/ 131 w 131"/>
                <a:gd name="T93" fmla="*/ 104 h 10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31" h="104">
                  <a:moveTo>
                    <a:pt x="111" y="31"/>
                  </a:moveTo>
                  <a:lnTo>
                    <a:pt x="99" y="17"/>
                  </a:lnTo>
                  <a:lnTo>
                    <a:pt x="87" y="5"/>
                  </a:lnTo>
                  <a:lnTo>
                    <a:pt x="80" y="0"/>
                  </a:lnTo>
                  <a:lnTo>
                    <a:pt x="69" y="3"/>
                  </a:lnTo>
                  <a:lnTo>
                    <a:pt x="69" y="13"/>
                  </a:lnTo>
                  <a:lnTo>
                    <a:pt x="71" y="24"/>
                  </a:lnTo>
                  <a:lnTo>
                    <a:pt x="76" y="37"/>
                  </a:lnTo>
                  <a:lnTo>
                    <a:pt x="62" y="35"/>
                  </a:lnTo>
                  <a:lnTo>
                    <a:pt x="49" y="35"/>
                  </a:lnTo>
                  <a:lnTo>
                    <a:pt x="27" y="38"/>
                  </a:lnTo>
                  <a:lnTo>
                    <a:pt x="15" y="45"/>
                  </a:lnTo>
                  <a:lnTo>
                    <a:pt x="8" y="51"/>
                  </a:lnTo>
                  <a:lnTo>
                    <a:pt x="0" y="60"/>
                  </a:lnTo>
                  <a:lnTo>
                    <a:pt x="20" y="66"/>
                  </a:lnTo>
                  <a:lnTo>
                    <a:pt x="39" y="66"/>
                  </a:lnTo>
                  <a:lnTo>
                    <a:pt x="35" y="74"/>
                  </a:lnTo>
                  <a:lnTo>
                    <a:pt x="26" y="80"/>
                  </a:lnTo>
                  <a:lnTo>
                    <a:pt x="22" y="93"/>
                  </a:lnTo>
                  <a:lnTo>
                    <a:pt x="41" y="93"/>
                  </a:lnTo>
                  <a:lnTo>
                    <a:pt x="60" y="93"/>
                  </a:lnTo>
                  <a:lnTo>
                    <a:pt x="68" y="85"/>
                  </a:lnTo>
                  <a:lnTo>
                    <a:pt x="60" y="96"/>
                  </a:lnTo>
                  <a:lnTo>
                    <a:pt x="72" y="96"/>
                  </a:lnTo>
                  <a:lnTo>
                    <a:pt x="78" y="94"/>
                  </a:lnTo>
                  <a:lnTo>
                    <a:pt x="80" y="103"/>
                  </a:lnTo>
                  <a:lnTo>
                    <a:pt x="115" y="89"/>
                  </a:lnTo>
                  <a:lnTo>
                    <a:pt x="130" y="74"/>
                  </a:lnTo>
                  <a:lnTo>
                    <a:pt x="111" y="31"/>
                  </a:lnTo>
                </a:path>
              </a:pathLst>
            </a:custGeom>
            <a:solidFill>
              <a:srgbClr val="FFC281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1" name="Oval 124"/>
            <p:cNvSpPr>
              <a:spLocks noChangeArrowheads="1"/>
            </p:cNvSpPr>
            <p:nvPr/>
          </p:nvSpPr>
          <p:spPr bwMode="auto">
            <a:xfrm>
              <a:off x="4904" y="2118"/>
              <a:ext cx="13" cy="15"/>
            </a:xfrm>
            <a:prstGeom prst="ellipse">
              <a:avLst/>
            </a:prstGeom>
            <a:solidFill>
              <a:srgbClr val="000000"/>
            </a:solidFill>
            <a:ln w="18534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202" name="Freeform 125"/>
            <p:cNvSpPr>
              <a:spLocks/>
            </p:cNvSpPr>
            <p:nvPr/>
          </p:nvSpPr>
          <p:spPr bwMode="auto">
            <a:xfrm>
              <a:off x="4934" y="2246"/>
              <a:ext cx="19" cy="18"/>
            </a:xfrm>
            <a:custGeom>
              <a:avLst/>
              <a:gdLst>
                <a:gd name="T0" fmla="*/ 18 w 19"/>
                <a:gd name="T1" fmla="*/ 3 h 18"/>
                <a:gd name="T2" fmla="*/ 14 w 19"/>
                <a:gd name="T3" fmla="*/ 15 h 18"/>
                <a:gd name="T4" fmla="*/ 6 w 19"/>
                <a:gd name="T5" fmla="*/ 17 h 18"/>
                <a:gd name="T6" fmla="*/ 0 w 19"/>
                <a:gd name="T7" fmla="*/ 15 h 18"/>
                <a:gd name="T8" fmla="*/ 0 w 19"/>
                <a:gd name="T9" fmla="*/ 5 h 18"/>
                <a:gd name="T10" fmla="*/ 2 w 19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8"/>
                <a:gd name="T20" fmla="*/ 19 w 19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8">
                  <a:moveTo>
                    <a:pt x="18" y="3"/>
                  </a:moveTo>
                  <a:lnTo>
                    <a:pt x="14" y="15"/>
                  </a:lnTo>
                  <a:lnTo>
                    <a:pt x="6" y="17"/>
                  </a:lnTo>
                  <a:lnTo>
                    <a:pt x="0" y="15"/>
                  </a:lnTo>
                  <a:lnTo>
                    <a:pt x="0" y="5"/>
                  </a:lnTo>
                  <a:lnTo>
                    <a:pt x="2" y="0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3" name="Freeform 126"/>
            <p:cNvSpPr>
              <a:spLocks/>
            </p:cNvSpPr>
            <p:nvPr/>
          </p:nvSpPr>
          <p:spPr bwMode="auto">
            <a:xfrm>
              <a:off x="4910" y="2254"/>
              <a:ext cx="19" cy="24"/>
            </a:xfrm>
            <a:custGeom>
              <a:avLst/>
              <a:gdLst>
                <a:gd name="T0" fmla="*/ 18 w 19"/>
                <a:gd name="T1" fmla="*/ 0 h 24"/>
                <a:gd name="T2" fmla="*/ 9 w 19"/>
                <a:gd name="T3" fmla="*/ 7 h 24"/>
                <a:gd name="T4" fmla="*/ 5 w 19"/>
                <a:gd name="T5" fmla="*/ 9 h 24"/>
                <a:gd name="T6" fmla="*/ 4 w 19"/>
                <a:gd name="T7" fmla="*/ 13 h 24"/>
                <a:gd name="T8" fmla="*/ 0 w 19"/>
                <a:gd name="T9" fmla="*/ 21 h 24"/>
                <a:gd name="T10" fmla="*/ 0 w 19"/>
                <a:gd name="T11" fmla="*/ 23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4"/>
                <a:gd name="T20" fmla="*/ 19 w 19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4">
                  <a:moveTo>
                    <a:pt x="18" y="0"/>
                  </a:moveTo>
                  <a:lnTo>
                    <a:pt x="9" y="7"/>
                  </a:lnTo>
                  <a:lnTo>
                    <a:pt x="5" y="9"/>
                  </a:lnTo>
                  <a:lnTo>
                    <a:pt x="4" y="13"/>
                  </a:lnTo>
                  <a:lnTo>
                    <a:pt x="0" y="21"/>
                  </a:lnTo>
                  <a:lnTo>
                    <a:pt x="0" y="23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4" name="Freeform 127"/>
            <p:cNvSpPr>
              <a:spLocks/>
            </p:cNvSpPr>
            <p:nvPr/>
          </p:nvSpPr>
          <p:spPr bwMode="auto">
            <a:xfrm>
              <a:off x="4225" y="2112"/>
              <a:ext cx="211" cy="35"/>
            </a:xfrm>
            <a:custGeom>
              <a:avLst/>
              <a:gdLst>
                <a:gd name="T0" fmla="*/ 0 w 211"/>
                <a:gd name="T1" fmla="*/ 0 h 35"/>
                <a:gd name="T2" fmla="*/ 60 w 211"/>
                <a:gd name="T3" fmla="*/ 19 h 35"/>
                <a:gd name="T4" fmla="*/ 148 w 211"/>
                <a:gd name="T5" fmla="*/ 25 h 35"/>
                <a:gd name="T6" fmla="*/ 210 w 211"/>
                <a:gd name="T7" fmla="*/ 34 h 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35"/>
                <a:gd name="T14" fmla="*/ 211 w 211"/>
                <a:gd name="T15" fmla="*/ 35 h 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35">
                  <a:moveTo>
                    <a:pt x="0" y="0"/>
                  </a:moveTo>
                  <a:lnTo>
                    <a:pt x="60" y="19"/>
                  </a:lnTo>
                  <a:lnTo>
                    <a:pt x="148" y="25"/>
                  </a:lnTo>
                  <a:lnTo>
                    <a:pt x="210" y="34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5" name="Freeform 128"/>
            <p:cNvSpPr>
              <a:spLocks/>
            </p:cNvSpPr>
            <p:nvPr/>
          </p:nvSpPr>
          <p:spPr bwMode="auto">
            <a:xfrm>
              <a:off x="4225" y="2130"/>
              <a:ext cx="211" cy="39"/>
            </a:xfrm>
            <a:custGeom>
              <a:avLst/>
              <a:gdLst>
                <a:gd name="T0" fmla="*/ 0 w 211"/>
                <a:gd name="T1" fmla="*/ 0 h 39"/>
                <a:gd name="T2" fmla="*/ 60 w 211"/>
                <a:gd name="T3" fmla="*/ 21 h 39"/>
                <a:gd name="T4" fmla="*/ 148 w 211"/>
                <a:gd name="T5" fmla="*/ 28 h 39"/>
                <a:gd name="T6" fmla="*/ 210 w 211"/>
                <a:gd name="T7" fmla="*/ 38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39"/>
                <a:gd name="T14" fmla="*/ 211 w 211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39">
                  <a:moveTo>
                    <a:pt x="0" y="0"/>
                  </a:moveTo>
                  <a:lnTo>
                    <a:pt x="60" y="21"/>
                  </a:lnTo>
                  <a:lnTo>
                    <a:pt x="148" y="28"/>
                  </a:lnTo>
                  <a:lnTo>
                    <a:pt x="210" y="38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6" name="Freeform 129"/>
            <p:cNvSpPr>
              <a:spLocks/>
            </p:cNvSpPr>
            <p:nvPr/>
          </p:nvSpPr>
          <p:spPr bwMode="auto">
            <a:xfrm>
              <a:off x="4761" y="2249"/>
              <a:ext cx="131" cy="224"/>
            </a:xfrm>
            <a:custGeom>
              <a:avLst/>
              <a:gdLst>
                <a:gd name="T0" fmla="*/ 35 w 131"/>
                <a:gd name="T1" fmla="*/ 6 h 224"/>
                <a:gd name="T2" fmla="*/ 35 w 131"/>
                <a:gd name="T3" fmla="*/ 0 h 224"/>
                <a:gd name="T4" fmla="*/ 8 w 131"/>
                <a:gd name="T5" fmla="*/ 196 h 224"/>
                <a:gd name="T6" fmla="*/ 0 w 131"/>
                <a:gd name="T7" fmla="*/ 223 h 224"/>
                <a:gd name="T8" fmla="*/ 85 w 131"/>
                <a:gd name="T9" fmla="*/ 70 h 224"/>
                <a:gd name="T10" fmla="*/ 130 w 131"/>
                <a:gd name="T11" fmla="*/ 43 h 224"/>
                <a:gd name="T12" fmla="*/ 76 w 131"/>
                <a:gd name="T13" fmla="*/ 13 h 224"/>
                <a:gd name="T14" fmla="*/ 35 w 131"/>
                <a:gd name="T15" fmla="*/ 6 h 224"/>
                <a:gd name="T16" fmla="*/ 35 w 131"/>
                <a:gd name="T17" fmla="*/ 6 h 2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1"/>
                <a:gd name="T28" fmla="*/ 0 h 224"/>
                <a:gd name="T29" fmla="*/ 131 w 131"/>
                <a:gd name="T30" fmla="*/ 224 h 2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1" h="224">
                  <a:moveTo>
                    <a:pt x="35" y="6"/>
                  </a:moveTo>
                  <a:lnTo>
                    <a:pt x="35" y="0"/>
                  </a:lnTo>
                  <a:lnTo>
                    <a:pt x="8" y="196"/>
                  </a:lnTo>
                  <a:lnTo>
                    <a:pt x="0" y="223"/>
                  </a:lnTo>
                  <a:lnTo>
                    <a:pt x="85" y="70"/>
                  </a:lnTo>
                  <a:lnTo>
                    <a:pt x="130" y="43"/>
                  </a:lnTo>
                  <a:lnTo>
                    <a:pt x="76" y="13"/>
                  </a:lnTo>
                  <a:lnTo>
                    <a:pt x="35" y="6"/>
                  </a:lnTo>
                </a:path>
              </a:pathLst>
            </a:custGeom>
            <a:solidFill>
              <a:srgbClr val="FFFFFF"/>
            </a:solidFill>
            <a:ln w="9286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7" name="Freeform 130"/>
            <p:cNvSpPr>
              <a:spLocks/>
            </p:cNvSpPr>
            <p:nvPr/>
          </p:nvSpPr>
          <p:spPr bwMode="auto">
            <a:xfrm>
              <a:off x="4719" y="2271"/>
              <a:ext cx="230" cy="337"/>
            </a:xfrm>
            <a:custGeom>
              <a:avLst/>
              <a:gdLst>
                <a:gd name="T0" fmla="*/ 196 w 230"/>
                <a:gd name="T1" fmla="*/ 0 h 337"/>
                <a:gd name="T2" fmla="*/ 212 w 230"/>
                <a:gd name="T3" fmla="*/ 0 h 337"/>
                <a:gd name="T4" fmla="*/ 229 w 230"/>
                <a:gd name="T5" fmla="*/ 37 h 337"/>
                <a:gd name="T6" fmla="*/ 161 w 230"/>
                <a:gd name="T7" fmla="*/ 82 h 337"/>
                <a:gd name="T8" fmla="*/ 126 w 230"/>
                <a:gd name="T9" fmla="*/ 52 h 337"/>
                <a:gd name="T10" fmla="*/ 126 w 230"/>
                <a:gd name="T11" fmla="*/ 98 h 337"/>
                <a:gd name="T12" fmla="*/ 44 w 230"/>
                <a:gd name="T13" fmla="*/ 201 h 337"/>
                <a:gd name="T14" fmla="*/ 0 w 230"/>
                <a:gd name="T15" fmla="*/ 336 h 337"/>
                <a:gd name="T16" fmla="*/ 84 w 230"/>
                <a:gd name="T17" fmla="*/ 82 h 337"/>
                <a:gd name="T18" fmla="*/ 156 w 230"/>
                <a:gd name="T19" fmla="*/ 15 h 337"/>
                <a:gd name="T20" fmla="*/ 196 w 230"/>
                <a:gd name="T21" fmla="*/ 0 h 337"/>
                <a:gd name="T22" fmla="*/ 196 w 230"/>
                <a:gd name="T23" fmla="*/ 0 h 33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0"/>
                <a:gd name="T37" fmla="*/ 0 h 337"/>
                <a:gd name="T38" fmla="*/ 230 w 230"/>
                <a:gd name="T39" fmla="*/ 337 h 33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0" h="337">
                  <a:moveTo>
                    <a:pt x="196" y="0"/>
                  </a:moveTo>
                  <a:lnTo>
                    <a:pt x="212" y="0"/>
                  </a:lnTo>
                  <a:lnTo>
                    <a:pt x="229" y="37"/>
                  </a:lnTo>
                  <a:lnTo>
                    <a:pt x="161" y="82"/>
                  </a:lnTo>
                  <a:lnTo>
                    <a:pt x="126" y="52"/>
                  </a:lnTo>
                  <a:lnTo>
                    <a:pt x="126" y="98"/>
                  </a:lnTo>
                  <a:lnTo>
                    <a:pt x="44" y="201"/>
                  </a:lnTo>
                  <a:lnTo>
                    <a:pt x="0" y="336"/>
                  </a:lnTo>
                  <a:lnTo>
                    <a:pt x="84" y="82"/>
                  </a:lnTo>
                  <a:lnTo>
                    <a:pt x="156" y="15"/>
                  </a:lnTo>
                  <a:lnTo>
                    <a:pt x="196" y="0"/>
                  </a:lnTo>
                </a:path>
              </a:pathLst>
            </a:custGeom>
            <a:solidFill>
              <a:srgbClr val="D2D2D2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8" name="Freeform 131"/>
            <p:cNvSpPr>
              <a:spLocks/>
            </p:cNvSpPr>
            <p:nvPr/>
          </p:nvSpPr>
          <p:spPr bwMode="auto">
            <a:xfrm>
              <a:off x="4761" y="2234"/>
              <a:ext cx="46" cy="241"/>
            </a:xfrm>
            <a:custGeom>
              <a:avLst/>
              <a:gdLst>
                <a:gd name="T0" fmla="*/ 45 w 46"/>
                <a:gd name="T1" fmla="*/ 43 h 241"/>
                <a:gd name="T2" fmla="*/ 20 w 46"/>
                <a:gd name="T3" fmla="*/ 139 h 241"/>
                <a:gd name="T4" fmla="*/ 0 w 46"/>
                <a:gd name="T5" fmla="*/ 240 h 241"/>
                <a:gd name="T6" fmla="*/ 15 w 46"/>
                <a:gd name="T7" fmla="*/ 109 h 241"/>
                <a:gd name="T8" fmla="*/ 5 w 46"/>
                <a:gd name="T9" fmla="*/ 46 h 241"/>
                <a:gd name="T10" fmla="*/ 30 w 46"/>
                <a:gd name="T11" fmla="*/ 46 h 241"/>
                <a:gd name="T12" fmla="*/ 15 w 46"/>
                <a:gd name="T13" fmla="*/ 15 h 241"/>
                <a:gd name="T14" fmla="*/ 45 w 46"/>
                <a:gd name="T15" fmla="*/ 0 h 241"/>
                <a:gd name="T16" fmla="*/ 45 w 46"/>
                <a:gd name="T17" fmla="*/ 43 h 241"/>
                <a:gd name="T18" fmla="*/ 45 w 46"/>
                <a:gd name="T19" fmla="*/ 43 h 2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"/>
                <a:gd name="T31" fmla="*/ 0 h 241"/>
                <a:gd name="T32" fmla="*/ 46 w 46"/>
                <a:gd name="T33" fmla="*/ 241 h 2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" h="241">
                  <a:moveTo>
                    <a:pt x="45" y="43"/>
                  </a:moveTo>
                  <a:lnTo>
                    <a:pt x="20" y="139"/>
                  </a:lnTo>
                  <a:lnTo>
                    <a:pt x="0" y="240"/>
                  </a:lnTo>
                  <a:lnTo>
                    <a:pt x="15" y="109"/>
                  </a:lnTo>
                  <a:lnTo>
                    <a:pt x="5" y="46"/>
                  </a:lnTo>
                  <a:lnTo>
                    <a:pt x="30" y="46"/>
                  </a:lnTo>
                  <a:lnTo>
                    <a:pt x="15" y="15"/>
                  </a:lnTo>
                  <a:lnTo>
                    <a:pt x="45" y="0"/>
                  </a:lnTo>
                  <a:lnTo>
                    <a:pt x="45" y="43"/>
                  </a:lnTo>
                </a:path>
              </a:pathLst>
            </a:custGeom>
            <a:solidFill>
              <a:srgbClr val="D2D2D2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9" name="Freeform 132"/>
            <p:cNvSpPr>
              <a:spLocks/>
            </p:cNvSpPr>
            <p:nvPr/>
          </p:nvSpPr>
          <p:spPr bwMode="auto">
            <a:xfrm>
              <a:off x="4787" y="2230"/>
              <a:ext cx="53" cy="49"/>
            </a:xfrm>
            <a:custGeom>
              <a:avLst/>
              <a:gdLst>
                <a:gd name="T0" fmla="*/ 51 w 53"/>
                <a:gd name="T1" fmla="*/ 32 h 49"/>
                <a:gd name="T2" fmla="*/ 49 w 53"/>
                <a:gd name="T3" fmla="*/ 25 h 49"/>
                <a:gd name="T4" fmla="*/ 47 w 53"/>
                <a:gd name="T5" fmla="*/ 18 h 49"/>
                <a:gd name="T6" fmla="*/ 45 w 53"/>
                <a:gd name="T7" fmla="*/ 11 h 49"/>
                <a:gd name="T8" fmla="*/ 42 w 53"/>
                <a:gd name="T9" fmla="*/ 9 h 49"/>
                <a:gd name="T10" fmla="*/ 38 w 53"/>
                <a:gd name="T11" fmla="*/ 7 h 49"/>
                <a:gd name="T12" fmla="*/ 34 w 53"/>
                <a:gd name="T13" fmla="*/ 4 h 49"/>
                <a:gd name="T14" fmla="*/ 32 w 53"/>
                <a:gd name="T15" fmla="*/ 2 h 49"/>
                <a:gd name="T16" fmla="*/ 28 w 53"/>
                <a:gd name="T17" fmla="*/ 0 h 49"/>
                <a:gd name="T18" fmla="*/ 25 w 53"/>
                <a:gd name="T19" fmla="*/ 0 h 49"/>
                <a:gd name="T20" fmla="*/ 22 w 53"/>
                <a:gd name="T21" fmla="*/ 2 h 49"/>
                <a:gd name="T22" fmla="*/ 20 w 53"/>
                <a:gd name="T23" fmla="*/ 2 h 49"/>
                <a:gd name="T24" fmla="*/ 19 w 53"/>
                <a:gd name="T25" fmla="*/ 6 h 49"/>
                <a:gd name="T26" fmla="*/ 19 w 53"/>
                <a:gd name="T27" fmla="*/ 9 h 49"/>
                <a:gd name="T28" fmla="*/ 19 w 53"/>
                <a:gd name="T29" fmla="*/ 14 h 49"/>
                <a:gd name="T30" fmla="*/ 19 w 53"/>
                <a:gd name="T31" fmla="*/ 18 h 49"/>
                <a:gd name="T32" fmla="*/ 18 w 53"/>
                <a:gd name="T33" fmla="*/ 22 h 49"/>
                <a:gd name="T34" fmla="*/ 18 w 53"/>
                <a:gd name="T35" fmla="*/ 26 h 49"/>
                <a:gd name="T36" fmla="*/ 16 w 53"/>
                <a:gd name="T37" fmla="*/ 31 h 49"/>
                <a:gd name="T38" fmla="*/ 16 w 53"/>
                <a:gd name="T39" fmla="*/ 33 h 49"/>
                <a:gd name="T40" fmla="*/ 12 w 53"/>
                <a:gd name="T41" fmla="*/ 34 h 49"/>
                <a:gd name="T42" fmla="*/ 8 w 53"/>
                <a:gd name="T43" fmla="*/ 35 h 49"/>
                <a:gd name="T44" fmla="*/ 5 w 53"/>
                <a:gd name="T45" fmla="*/ 37 h 49"/>
                <a:gd name="T46" fmla="*/ 4 w 53"/>
                <a:gd name="T47" fmla="*/ 37 h 49"/>
                <a:gd name="T48" fmla="*/ 2 w 53"/>
                <a:gd name="T49" fmla="*/ 41 h 49"/>
                <a:gd name="T50" fmla="*/ 1 w 53"/>
                <a:gd name="T51" fmla="*/ 43 h 49"/>
                <a:gd name="T52" fmla="*/ 0 w 53"/>
                <a:gd name="T53" fmla="*/ 46 h 49"/>
                <a:gd name="T54" fmla="*/ 0 w 53"/>
                <a:gd name="T55" fmla="*/ 47 h 49"/>
                <a:gd name="T56" fmla="*/ 1 w 53"/>
                <a:gd name="T57" fmla="*/ 48 h 49"/>
                <a:gd name="T58" fmla="*/ 4 w 53"/>
                <a:gd name="T59" fmla="*/ 48 h 49"/>
                <a:gd name="T60" fmla="*/ 8 w 53"/>
                <a:gd name="T61" fmla="*/ 48 h 49"/>
                <a:gd name="T62" fmla="*/ 12 w 53"/>
                <a:gd name="T63" fmla="*/ 48 h 49"/>
                <a:gd name="T64" fmla="*/ 15 w 53"/>
                <a:gd name="T65" fmla="*/ 47 h 49"/>
                <a:gd name="T66" fmla="*/ 19 w 53"/>
                <a:gd name="T67" fmla="*/ 47 h 49"/>
                <a:gd name="T68" fmla="*/ 22 w 53"/>
                <a:gd name="T69" fmla="*/ 46 h 49"/>
                <a:gd name="T70" fmla="*/ 27 w 53"/>
                <a:gd name="T71" fmla="*/ 45 h 49"/>
                <a:gd name="T72" fmla="*/ 30 w 53"/>
                <a:gd name="T73" fmla="*/ 45 h 49"/>
                <a:gd name="T74" fmla="*/ 34 w 53"/>
                <a:gd name="T75" fmla="*/ 46 h 49"/>
                <a:gd name="T76" fmla="*/ 37 w 53"/>
                <a:gd name="T77" fmla="*/ 48 h 49"/>
                <a:gd name="T78" fmla="*/ 42 w 53"/>
                <a:gd name="T79" fmla="*/ 48 h 49"/>
                <a:gd name="T80" fmla="*/ 44 w 53"/>
                <a:gd name="T81" fmla="*/ 48 h 49"/>
                <a:gd name="T82" fmla="*/ 45 w 53"/>
                <a:gd name="T83" fmla="*/ 48 h 49"/>
                <a:gd name="T84" fmla="*/ 47 w 53"/>
                <a:gd name="T85" fmla="*/ 48 h 49"/>
                <a:gd name="T86" fmla="*/ 48 w 53"/>
                <a:gd name="T87" fmla="*/ 48 h 49"/>
                <a:gd name="T88" fmla="*/ 49 w 53"/>
                <a:gd name="T89" fmla="*/ 46 h 49"/>
                <a:gd name="T90" fmla="*/ 49 w 53"/>
                <a:gd name="T91" fmla="*/ 41 h 49"/>
                <a:gd name="T92" fmla="*/ 51 w 53"/>
                <a:gd name="T93" fmla="*/ 37 h 49"/>
                <a:gd name="T94" fmla="*/ 51 w 53"/>
                <a:gd name="T95" fmla="*/ 34 h 49"/>
                <a:gd name="T96" fmla="*/ 52 w 53"/>
                <a:gd name="T97" fmla="*/ 33 h 49"/>
                <a:gd name="T98" fmla="*/ 52 w 53"/>
                <a:gd name="T99" fmla="*/ 33 h 49"/>
                <a:gd name="T100" fmla="*/ 52 w 53"/>
                <a:gd name="T101" fmla="*/ 33 h 49"/>
                <a:gd name="T102" fmla="*/ 52 w 53"/>
                <a:gd name="T103" fmla="*/ 33 h 4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3"/>
                <a:gd name="T157" fmla="*/ 0 h 49"/>
                <a:gd name="T158" fmla="*/ 53 w 53"/>
                <a:gd name="T159" fmla="*/ 49 h 4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3" h="49">
                  <a:moveTo>
                    <a:pt x="52" y="32"/>
                  </a:moveTo>
                  <a:lnTo>
                    <a:pt x="51" y="32"/>
                  </a:lnTo>
                  <a:lnTo>
                    <a:pt x="51" y="30"/>
                  </a:lnTo>
                  <a:lnTo>
                    <a:pt x="49" y="28"/>
                  </a:lnTo>
                  <a:lnTo>
                    <a:pt x="49" y="27"/>
                  </a:lnTo>
                  <a:lnTo>
                    <a:pt x="49" y="25"/>
                  </a:lnTo>
                  <a:lnTo>
                    <a:pt x="49" y="23"/>
                  </a:lnTo>
                  <a:lnTo>
                    <a:pt x="47" y="22"/>
                  </a:lnTo>
                  <a:lnTo>
                    <a:pt x="47" y="20"/>
                  </a:lnTo>
                  <a:lnTo>
                    <a:pt x="47" y="18"/>
                  </a:lnTo>
                  <a:lnTo>
                    <a:pt x="47" y="16"/>
                  </a:lnTo>
                  <a:lnTo>
                    <a:pt x="45" y="15"/>
                  </a:lnTo>
                  <a:lnTo>
                    <a:pt x="45" y="13"/>
                  </a:lnTo>
                  <a:lnTo>
                    <a:pt x="45" y="11"/>
                  </a:lnTo>
                  <a:lnTo>
                    <a:pt x="45" y="9"/>
                  </a:lnTo>
                  <a:lnTo>
                    <a:pt x="44" y="9"/>
                  </a:lnTo>
                  <a:lnTo>
                    <a:pt x="42" y="9"/>
                  </a:lnTo>
                  <a:lnTo>
                    <a:pt x="42" y="8"/>
                  </a:lnTo>
                  <a:lnTo>
                    <a:pt x="40" y="8"/>
                  </a:lnTo>
                  <a:lnTo>
                    <a:pt x="40" y="7"/>
                  </a:lnTo>
                  <a:lnTo>
                    <a:pt x="38" y="7"/>
                  </a:lnTo>
                  <a:lnTo>
                    <a:pt x="38" y="5"/>
                  </a:lnTo>
                  <a:lnTo>
                    <a:pt x="36" y="5"/>
                  </a:lnTo>
                  <a:lnTo>
                    <a:pt x="35" y="4"/>
                  </a:lnTo>
                  <a:lnTo>
                    <a:pt x="34" y="4"/>
                  </a:lnTo>
                  <a:lnTo>
                    <a:pt x="34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9" y="4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9" y="8"/>
                  </a:lnTo>
                  <a:lnTo>
                    <a:pt x="19" y="9"/>
                  </a:lnTo>
                  <a:lnTo>
                    <a:pt x="19" y="11"/>
                  </a:lnTo>
                  <a:lnTo>
                    <a:pt x="19" y="13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18" y="19"/>
                  </a:lnTo>
                  <a:lnTo>
                    <a:pt x="18" y="20"/>
                  </a:lnTo>
                  <a:lnTo>
                    <a:pt x="18" y="22"/>
                  </a:lnTo>
                  <a:lnTo>
                    <a:pt x="18" y="23"/>
                  </a:lnTo>
                  <a:lnTo>
                    <a:pt x="18" y="24"/>
                  </a:lnTo>
                  <a:lnTo>
                    <a:pt x="18" y="26"/>
                  </a:lnTo>
                  <a:lnTo>
                    <a:pt x="16" y="28"/>
                  </a:lnTo>
                  <a:lnTo>
                    <a:pt x="16" y="29"/>
                  </a:lnTo>
                  <a:lnTo>
                    <a:pt x="16" y="31"/>
                  </a:lnTo>
                  <a:lnTo>
                    <a:pt x="16" y="33"/>
                  </a:lnTo>
                  <a:lnTo>
                    <a:pt x="14" y="34"/>
                  </a:lnTo>
                  <a:lnTo>
                    <a:pt x="12" y="34"/>
                  </a:lnTo>
                  <a:lnTo>
                    <a:pt x="10" y="35"/>
                  </a:lnTo>
                  <a:lnTo>
                    <a:pt x="8" y="35"/>
                  </a:lnTo>
                  <a:lnTo>
                    <a:pt x="7" y="37"/>
                  </a:lnTo>
                  <a:lnTo>
                    <a:pt x="5" y="37"/>
                  </a:lnTo>
                  <a:lnTo>
                    <a:pt x="4" y="37"/>
                  </a:lnTo>
                  <a:lnTo>
                    <a:pt x="2" y="39"/>
                  </a:lnTo>
                  <a:lnTo>
                    <a:pt x="2" y="41"/>
                  </a:lnTo>
                  <a:lnTo>
                    <a:pt x="1" y="42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0" y="46"/>
                  </a:lnTo>
                  <a:lnTo>
                    <a:pt x="0" y="47"/>
                  </a:lnTo>
                  <a:lnTo>
                    <a:pt x="1" y="47"/>
                  </a:lnTo>
                  <a:lnTo>
                    <a:pt x="1" y="48"/>
                  </a:lnTo>
                  <a:lnTo>
                    <a:pt x="2" y="48"/>
                  </a:lnTo>
                  <a:lnTo>
                    <a:pt x="4" y="48"/>
                  </a:lnTo>
                  <a:lnTo>
                    <a:pt x="6" y="48"/>
                  </a:lnTo>
                  <a:lnTo>
                    <a:pt x="8" y="48"/>
                  </a:lnTo>
                  <a:lnTo>
                    <a:pt x="9" y="48"/>
                  </a:lnTo>
                  <a:lnTo>
                    <a:pt x="11" y="48"/>
                  </a:lnTo>
                  <a:lnTo>
                    <a:pt x="12" y="48"/>
                  </a:lnTo>
                  <a:lnTo>
                    <a:pt x="14" y="47"/>
                  </a:lnTo>
                  <a:lnTo>
                    <a:pt x="15" y="47"/>
                  </a:lnTo>
                  <a:lnTo>
                    <a:pt x="17" y="47"/>
                  </a:lnTo>
                  <a:lnTo>
                    <a:pt x="19" y="47"/>
                  </a:lnTo>
                  <a:lnTo>
                    <a:pt x="20" y="46"/>
                  </a:lnTo>
                  <a:lnTo>
                    <a:pt x="22" y="46"/>
                  </a:lnTo>
                  <a:lnTo>
                    <a:pt x="24" y="45"/>
                  </a:lnTo>
                  <a:lnTo>
                    <a:pt x="26" y="45"/>
                  </a:lnTo>
                  <a:lnTo>
                    <a:pt x="27" y="45"/>
                  </a:lnTo>
                  <a:lnTo>
                    <a:pt x="29" y="44"/>
                  </a:lnTo>
                  <a:lnTo>
                    <a:pt x="29" y="45"/>
                  </a:lnTo>
                  <a:lnTo>
                    <a:pt x="30" y="45"/>
                  </a:lnTo>
                  <a:lnTo>
                    <a:pt x="32" y="45"/>
                  </a:lnTo>
                  <a:lnTo>
                    <a:pt x="32" y="46"/>
                  </a:lnTo>
                  <a:lnTo>
                    <a:pt x="34" y="46"/>
                  </a:lnTo>
                  <a:lnTo>
                    <a:pt x="35" y="46"/>
                  </a:lnTo>
                  <a:lnTo>
                    <a:pt x="35" y="48"/>
                  </a:lnTo>
                  <a:lnTo>
                    <a:pt x="37" y="48"/>
                  </a:lnTo>
                  <a:lnTo>
                    <a:pt x="39" y="48"/>
                  </a:lnTo>
                  <a:lnTo>
                    <a:pt x="41" y="48"/>
                  </a:lnTo>
                  <a:lnTo>
                    <a:pt x="42" y="48"/>
                  </a:lnTo>
                  <a:lnTo>
                    <a:pt x="44" y="48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8" y="48"/>
                  </a:lnTo>
                  <a:lnTo>
                    <a:pt x="49" y="46"/>
                  </a:lnTo>
                  <a:lnTo>
                    <a:pt x="49" y="44"/>
                  </a:lnTo>
                  <a:lnTo>
                    <a:pt x="49" y="42"/>
                  </a:lnTo>
                  <a:lnTo>
                    <a:pt x="49" y="41"/>
                  </a:lnTo>
                  <a:lnTo>
                    <a:pt x="51" y="39"/>
                  </a:lnTo>
                  <a:lnTo>
                    <a:pt x="51" y="37"/>
                  </a:lnTo>
                  <a:lnTo>
                    <a:pt x="51" y="35"/>
                  </a:lnTo>
                  <a:lnTo>
                    <a:pt x="51" y="34"/>
                  </a:lnTo>
                  <a:lnTo>
                    <a:pt x="52" y="33"/>
                  </a:lnTo>
                  <a:lnTo>
                    <a:pt x="52" y="32"/>
                  </a:lnTo>
                </a:path>
              </a:pathLst>
            </a:custGeom>
            <a:solidFill>
              <a:srgbClr val="C20041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10" name="Freeform 133"/>
            <p:cNvSpPr>
              <a:spLocks/>
            </p:cNvSpPr>
            <p:nvPr/>
          </p:nvSpPr>
          <p:spPr bwMode="auto">
            <a:xfrm>
              <a:off x="4834" y="2262"/>
              <a:ext cx="50" cy="34"/>
            </a:xfrm>
            <a:custGeom>
              <a:avLst/>
              <a:gdLst>
                <a:gd name="T0" fmla="*/ 2 w 50"/>
                <a:gd name="T1" fmla="*/ 5 h 34"/>
                <a:gd name="T2" fmla="*/ 8 w 50"/>
                <a:gd name="T3" fmla="*/ 4 h 34"/>
                <a:gd name="T4" fmla="*/ 15 w 50"/>
                <a:gd name="T5" fmla="*/ 2 h 34"/>
                <a:gd name="T6" fmla="*/ 23 w 50"/>
                <a:gd name="T7" fmla="*/ 1 h 34"/>
                <a:gd name="T8" fmla="*/ 24 w 50"/>
                <a:gd name="T9" fmla="*/ 1 h 34"/>
                <a:gd name="T10" fmla="*/ 26 w 50"/>
                <a:gd name="T11" fmla="*/ 1 h 34"/>
                <a:gd name="T12" fmla="*/ 27 w 50"/>
                <a:gd name="T13" fmla="*/ 1 h 34"/>
                <a:gd name="T14" fmla="*/ 29 w 50"/>
                <a:gd name="T15" fmla="*/ 1 h 34"/>
                <a:gd name="T16" fmla="*/ 32 w 50"/>
                <a:gd name="T17" fmla="*/ 1 h 34"/>
                <a:gd name="T18" fmla="*/ 36 w 50"/>
                <a:gd name="T19" fmla="*/ 1 h 34"/>
                <a:gd name="T20" fmla="*/ 39 w 50"/>
                <a:gd name="T21" fmla="*/ 0 h 34"/>
                <a:gd name="T22" fmla="*/ 43 w 50"/>
                <a:gd name="T23" fmla="*/ 0 h 34"/>
                <a:gd name="T24" fmla="*/ 45 w 50"/>
                <a:gd name="T25" fmla="*/ 2 h 34"/>
                <a:gd name="T26" fmla="*/ 46 w 50"/>
                <a:gd name="T27" fmla="*/ 5 h 34"/>
                <a:gd name="T28" fmla="*/ 48 w 50"/>
                <a:gd name="T29" fmla="*/ 9 h 34"/>
                <a:gd name="T30" fmla="*/ 48 w 50"/>
                <a:gd name="T31" fmla="*/ 12 h 34"/>
                <a:gd name="T32" fmla="*/ 46 w 50"/>
                <a:gd name="T33" fmla="*/ 15 h 34"/>
                <a:gd name="T34" fmla="*/ 43 w 50"/>
                <a:gd name="T35" fmla="*/ 17 h 34"/>
                <a:gd name="T36" fmla="*/ 39 w 50"/>
                <a:gd name="T37" fmla="*/ 19 h 34"/>
                <a:gd name="T38" fmla="*/ 38 w 50"/>
                <a:gd name="T39" fmla="*/ 21 h 34"/>
                <a:gd name="T40" fmla="*/ 36 w 50"/>
                <a:gd name="T41" fmla="*/ 25 h 34"/>
                <a:gd name="T42" fmla="*/ 35 w 50"/>
                <a:gd name="T43" fmla="*/ 28 h 34"/>
                <a:gd name="T44" fmla="*/ 34 w 50"/>
                <a:gd name="T45" fmla="*/ 31 h 34"/>
                <a:gd name="T46" fmla="*/ 34 w 50"/>
                <a:gd name="T47" fmla="*/ 33 h 34"/>
                <a:gd name="T48" fmla="*/ 32 w 50"/>
                <a:gd name="T49" fmla="*/ 33 h 34"/>
                <a:gd name="T50" fmla="*/ 30 w 50"/>
                <a:gd name="T51" fmla="*/ 33 h 34"/>
                <a:gd name="T52" fmla="*/ 27 w 50"/>
                <a:gd name="T53" fmla="*/ 33 h 34"/>
                <a:gd name="T54" fmla="*/ 27 w 50"/>
                <a:gd name="T55" fmla="*/ 33 h 34"/>
                <a:gd name="T56" fmla="*/ 25 w 50"/>
                <a:gd name="T57" fmla="*/ 33 h 34"/>
                <a:gd name="T58" fmla="*/ 23 w 50"/>
                <a:gd name="T59" fmla="*/ 33 h 34"/>
                <a:gd name="T60" fmla="*/ 20 w 50"/>
                <a:gd name="T61" fmla="*/ 31 h 34"/>
                <a:gd name="T62" fmla="*/ 18 w 50"/>
                <a:gd name="T63" fmla="*/ 31 h 34"/>
                <a:gd name="T64" fmla="*/ 15 w 50"/>
                <a:gd name="T65" fmla="*/ 30 h 34"/>
                <a:gd name="T66" fmla="*/ 12 w 50"/>
                <a:gd name="T67" fmla="*/ 30 h 34"/>
                <a:gd name="T68" fmla="*/ 9 w 50"/>
                <a:gd name="T69" fmla="*/ 30 h 34"/>
                <a:gd name="T70" fmla="*/ 6 w 50"/>
                <a:gd name="T71" fmla="*/ 30 h 34"/>
                <a:gd name="T72" fmla="*/ 3 w 50"/>
                <a:gd name="T73" fmla="*/ 28 h 34"/>
                <a:gd name="T74" fmla="*/ 1 w 50"/>
                <a:gd name="T75" fmla="*/ 24 h 34"/>
                <a:gd name="T76" fmla="*/ 0 w 50"/>
                <a:gd name="T77" fmla="*/ 19 h 34"/>
                <a:gd name="T78" fmla="*/ 0 w 50"/>
                <a:gd name="T79" fmla="*/ 15 h 34"/>
                <a:gd name="T80" fmla="*/ 0 w 50"/>
                <a:gd name="T81" fmla="*/ 13 h 34"/>
                <a:gd name="T82" fmla="*/ 0 w 50"/>
                <a:gd name="T83" fmla="*/ 10 h 34"/>
                <a:gd name="T84" fmla="*/ 1 w 50"/>
                <a:gd name="T85" fmla="*/ 7 h 34"/>
                <a:gd name="T86" fmla="*/ 1 w 50"/>
                <a:gd name="T87" fmla="*/ 5 h 34"/>
                <a:gd name="T88" fmla="*/ 2 w 50"/>
                <a:gd name="T89" fmla="*/ 5 h 34"/>
                <a:gd name="T90" fmla="*/ 2 w 50"/>
                <a:gd name="T91" fmla="*/ 5 h 34"/>
                <a:gd name="T92" fmla="*/ 2 w 50"/>
                <a:gd name="T93" fmla="*/ 5 h 34"/>
                <a:gd name="T94" fmla="*/ 2 w 50"/>
                <a:gd name="T95" fmla="*/ 5 h 3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0"/>
                <a:gd name="T145" fmla="*/ 0 h 34"/>
                <a:gd name="T146" fmla="*/ 50 w 50"/>
                <a:gd name="T147" fmla="*/ 34 h 3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0" h="34">
                  <a:moveTo>
                    <a:pt x="2" y="5"/>
                  </a:moveTo>
                  <a:lnTo>
                    <a:pt x="2" y="5"/>
                  </a:lnTo>
                  <a:lnTo>
                    <a:pt x="4" y="4"/>
                  </a:lnTo>
                  <a:lnTo>
                    <a:pt x="6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3" y="1"/>
                  </a:lnTo>
                  <a:lnTo>
                    <a:pt x="24" y="0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7" y="1"/>
                  </a:lnTo>
                  <a:lnTo>
                    <a:pt x="29" y="1"/>
                  </a:lnTo>
                  <a:lnTo>
                    <a:pt x="31" y="1"/>
                  </a:lnTo>
                  <a:lnTo>
                    <a:pt x="32" y="1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3" y="0"/>
                  </a:lnTo>
                  <a:lnTo>
                    <a:pt x="45" y="0"/>
                  </a:lnTo>
                  <a:lnTo>
                    <a:pt x="45" y="2"/>
                  </a:lnTo>
                  <a:lnTo>
                    <a:pt x="46" y="2"/>
                  </a:lnTo>
                  <a:lnTo>
                    <a:pt x="46" y="4"/>
                  </a:lnTo>
                  <a:lnTo>
                    <a:pt x="46" y="5"/>
                  </a:lnTo>
                  <a:lnTo>
                    <a:pt x="48" y="5"/>
                  </a:lnTo>
                  <a:lnTo>
                    <a:pt x="48" y="7"/>
                  </a:lnTo>
                  <a:lnTo>
                    <a:pt x="48" y="9"/>
                  </a:lnTo>
                  <a:lnTo>
                    <a:pt x="48" y="10"/>
                  </a:lnTo>
                  <a:lnTo>
                    <a:pt x="48" y="12"/>
                  </a:lnTo>
                  <a:lnTo>
                    <a:pt x="49" y="12"/>
                  </a:lnTo>
                  <a:lnTo>
                    <a:pt x="47" y="14"/>
                  </a:lnTo>
                  <a:lnTo>
                    <a:pt x="46" y="15"/>
                  </a:lnTo>
                  <a:lnTo>
                    <a:pt x="44" y="17"/>
                  </a:lnTo>
                  <a:lnTo>
                    <a:pt x="43" y="17"/>
                  </a:lnTo>
                  <a:lnTo>
                    <a:pt x="41" y="19"/>
                  </a:lnTo>
                  <a:lnTo>
                    <a:pt x="39" y="19"/>
                  </a:lnTo>
                  <a:lnTo>
                    <a:pt x="38" y="21"/>
                  </a:lnTo>
                  <a:lnTo>
                    <a:pt x="36" y="23"/>
                  </a:lnTo>
                  <a:lnTo>
                    <a:pt x="36" y="25"/>
                  </a:lnTo>
                  <a:lnTo>
                    <a:pt x="35" y="27"/>
                  </a:lnTo>
                  <a:lnTo>
                    <a:pt x="35" y="28"/>
                  </a:lnTo>
                  <a:lnTo>
                    <a:pt x="34" y="30"/>
                  </a:lnTo>
                  <a:lnTo>
                    <a:pt x="34" y="31"/>
                  </a:lnTo>
                  <a:lnTo>
                    <a:pt x="34" y="33"/>
                  </a:lnTo>
                  <a:lnTo>
                    <a:pt x="36" y="33"/>
                  </a:lnTo>
                  <a:lnTo>
                    <a:pt x="34" y="33"/>
                  </a:lnTo>
                  <a:lnTo>
                    <a:pt x="32" y="33"/>
                  </a:lnTo>
                  <a:lnTo>
                    <a:pt x="30" y="33"/>
                  </a:lnTo>
                  <a:lnTo>
                    <a:pt x="30" y="32"/>
                  </a:lnTo>
                  <a:lnTo>
                    <a:pt x="29" y="33"/>
                  </a:lnTo>
                  <a:lnTo>
                    <a:pt x="27" y="33"/>
                  </a:lnTo>
                  <a:lnTo>
                    <a:pt x="26" y="33"/>
                  </a:lnTo>
                  <a:lnTo>
                    <a:pt x="25" y="33"/>
                  </a:lnTo>
                  <a:lnTo>
                    <a:pt x="23" y="33"/>
                  </a:lnTo>
                  <a:lnTo>
                    <a:pt x="23" y="31"/>
                  </a:lnTo>
                  <a:lnTo>
                    <a:pt x="22" y="31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8" y="30"/>
                  </a:lnTo>
                  <a:lnTo>
                    <a:pt x="16" y="30"/>
                  </a:lnTo>
                  <a:lnTo>
                    <a:pt x="15" y="30"/>
                  </a:lnTo>
                  <a:lnTo>
                    <a:pt x="13" y="30"/>
                  </a:lnTo>
                  <a:lnTo>
                    <a:pt x="12" y="30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3" y="27"/>
                  </a:lnTo>
                  <a:lnTo>
                    <a:pt x="1" y="27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9"/>
                  </a:lnTo>
                  <a:lnTo>
                    <a:pt x="1" y="7"/>
                  </a:lnTo>
                  <a:lnTo>
                    <a:pt x="1" y="5"/>
                  </a:lnTo>
                  <a:lnTo>
                    <a:pt x="2" y="4"/>
                  </a:lnTo>
                  <a:lnTo>
                    <a:pt x="2" y="5"/>
                  </a:lnTo>
                </a:path>
              </a:pathLst>
            </a:custGeom>
            <a:solidFill>
              <a:srgbClr val="C20041"/>
            </a:solidFill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11" name="Freeform 134"/>
            <p:cNvSpPr>
              <a:spLocks/>
            </p:cNvSpPr>
            <p:nvPr/>
          </p:nvSpPr>
          <p:spPr bwMode="auto">
            <a:xfrm>
              <a:off x="4910" y="2420"/>
              <a:ext cx="75" cy="80"/>
            </a:xfrm>
            <a:custGeom>
              <a:avLst/>
              <a:gdLst>
                <a:gd name="T0" fmla="*/ 0 w 75"/>
                <a:gd name="T1" fmla="*/ 79 h 80"/>
                <a:gd name="T2" fmla="*/ 1 w 75"/>
                <a:gd name="T3" fmla="*/ 78 h 80"/>
                <a:gd name="T4" fmla="*/ 5 w 75"/>
                <a:gd name="T5" fmla="*/ 75 h 80"/>
                <a:gd name="T6" fmla="*/ 9 w 75"/>
                <a:gd name="T7" fmla="*/ 72 h 80"/>
                <a:gd name="T8" fmla="*/ 14 w 75"/>
                <a:gd name="T9" fmla="*/ 68 h 80"/>
                <a:gd name="T10" fmla="*/ 18 w 75"/>
                <a:gd name="T11" fmla="*/ 64 h 80"/>
                <a:gd name="T12" fmla="*/ 24 w 75"/>
                <a:gd name="T13" fmla="*/ 61 h 80"/>
                <a:gd name="T14" fmla="*/ 28 w 75"/>
                <a:gd name="T15" fmla="*/ 58 h 80"/>
                <a:gd name="T16" fmla="*/ 32 w 75"/>
                <a:gd name="T17" fmla="*/ 56 h 80"/>
                <a:gd name="T18" fmla="*/ 38 w 75"/>
                <a:gd name="T19" fmla="*/ 56 h 80"/>
                <a:gd name="T20" fmla="*/ 46 w 75"/>
                <a:gd name="T21" fmla="*/ 54 h 80"/>
                <a:gd name="T22" fmla="*/ 53 w 75"/>
                <a:gd name="T23" fmla="*/ 53 h 80"/>
                <a:gd name="T24" fmla="*/ 58 w 75"/>
                <a:gd name="T25" fmla="*/ 51 h 80"/>
                <a:gd name="T26" fmla="*/ 64 w 75"/>
                <a:gd name="T27" fmla="*/ 50 h 80"/>
                <a:gd name="T28" fmla="*/ 69 w 75"/>
                <a:gd name="T29" fmla="*/ 47 h 80"/>
                <a:gd name="T30" fmla="*/ 72 w 75"/>
                <a:gd name="T31" fmla="*/ 44 h 80"/>
                <a:gd name="T32" fmla="*/ 72 w 75"/>
                <a:gd name="T33" fmla="*/ 42 h 80"/>
                <a:gd name="T34" fmla="*/ 72 w 75"/>
                <a:gd name="T35" fmla="*/ 42 h 80"/>
                <a:gd name="T36" fmla="*/ 72 w 75"/>
                <a:gd name="T37" fmla="*/ 41 h 80"/>
                <a:gd name="T38" fmla="*/ 72 w 75"/>
                <a:gd name="T39" fmla="*/ 41 h 80"/>
                <a:gd name="T40" fmla="*/ 70 w 75"/>
                <a:gd name="T41" fmla="*/ 40 h 80"/>
                <a:gd name="T42" fmla="*/ 70 w 75"/>
                <a:gd name="T43" fmla="*/ 40 h 80"/>
                <a:gd name="T44" fmla="*/ 68 w 75"/>
                <a:gd name="T45" fmla="*/ 39 h 80"/>
                <a:gd name="T46" fmla="*/ 68 w 75"/>
                <a:gd name="T47" fmla="*/ 39 h 80"/>
                <a:gd name="T48" fmla="*/ 66 w 75"/>
                <a:gd name="T49" fmla="*/ 36 h 80"/>
                <a:gd name="T50" fmla="*/ 63 w 75"/>
                <a:gd name="T51" fmla="*/ 32 h 80"/>
                <a:gd name="T52" fmla="*/ 60 w 75"/>
                <a:gd name="T53" fmla="*/ 26 h 80"/>
                <a:gd name="T54" fmla="*/ 57 w 75"/>
                <a:gd name="T55" fmla="*/ 19 h 80"/>
                <a:gd name="T56" fmla="*/ 55 w 75"/>
                <a:gd name="T57" fmla="*/ 14 h 80"/>
                <a:gd name="T58" fmla="*/ 53 w 75"/>
                <a:gd name="T59" fmla="*/ 9 h 80"/>
                <a:gd name="T60" fmla="*/ 53 w 75"/>
                <a:gd name="T61" fmla="*/ 3 h 80"/>
                <a:gd name="T62" fmla="*/ 53 w 75"/>
                <a:gd name="T63" fmla="*/ 1 h 8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5"/>
                <a:gd name="T97" fmla="*/ 0 h 80"/>
                <a:gd name="T98" fmla="*/ 75 w 75"/>
                <a:gd name="T99" fmla="*/ 80 h 8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5" h="80">
                  <a:moveTo>
                    <a:pt x="0" y="79"/>
                  </a:moveTo>
                  <a:lnTo>
                    <a:pt x="0" y="79"/>
                  </a:lnTo>
                  <a:lnTo>
                    <a:pt x="1" y="79"/>
                  </a:lnTo>
                  <a:lnTo>
                    <a:pt x="1" y="78"/>
                  </a:lnTo>
                  <a:lnTo>
                    <a:pt x="3" y="76"/>
                  </a:lnTo>
                  <a:lnTo>
                    <a:pt x="5" y="75"/>
                  </a:lnTo>
                  <a:lnTo>
                    <a:pt x="7" y="74"/>
                  </a:lnTo>
                  <a:lnTo>
                    <a:pt x="9" y="72"/>
                  </a:lnTo>
                  <a:lnTo>
                    <a:pt x="12" y="70"/>
                  </a:lnTo>
                  <a:lnTo>
                    <a:pt x="14" y="68"/>
                  </a:lnTo>
                  <a:lnTo>
                    <a:pt x="16" y="66"/>
                  </a:lnTo>
                  <a:lnTo>
                    <a:pt x="18" y="64"/>
                  </a:lnTo>
                  <a:lnTo>
                    <a:pt x="22" y="62"/>
                  </a:lnTo>
                  <a:lnTo>
                    <a:pt x="24" y="61"/>
                  </a:lnTo>
                  <a:lnTo>
                    <a:pt x="26" y="60"/>
                  </a:lnTo>
                  <a:lnTo>
                    <a:pt x="28" y="58"/>
                  </a:lnTo>
                  <a:lnTo>
                    <a:pt x="30" y="56"/>
                  </a:lnTo>
                  <a:lnTo>
                    <a:pt x="32" y="56"/>
                  </a:lnTo>
                  <a:lnTo>
                    <a:pt x="35" y="56"/>
                  </a:lnTo>
                  <a:lnTo>
                    <a:pt x="38" y="56"/>
                  </a:lnTo>
                  <a:lnTo>
                    <a:pt x="42" y="54"/>
                  </a:lnTo>
                  <a:lnTo>
                    <a:pt x="46" y="54"/>
                  </a:lnTo>
                  <a:lnTo>
                    <a:pt x="49" y="53"/>
                  </a:lnTo>
                  <a:lnTo>
                    <a:pt x="53" y="53"/>
                  </a:lnTo>
                  <a:lnTo>
                    <a:pt x="56" y="51"/>
                  </a:lnTo>
                  <a:lnTo>
                    <a:pt x="58" y="51"/>
                  </a:lnTo>
                  <a:lnTo>
                    <a:pt x="62" y="50"/>
                  </a:lnTo>
                  <a:lnTo>
                    <a:pt x="64" y="50"/>
                  </a:lnTo>
                  <a:lnTo>
                    <a:pt x="68" y="48"/>
                  </a:lnTo>
                  <a:lnTo>
                    <a:pt x="69" y="47"/>
                  </a:lnTo>
                  <a:lnTo>
                    <a:pt x="71" y="46"/>
                  </a:lnTo>
                  <a:lnTo>
                    <a:pt x="72" y="44"/>
                  </a:lnTo>
                  <a:lnTo>
                    <a:pt x="74" y="42"/>
                  </a:lnTo>
                  <a:lnTo>
                    <a:pt x="72" y="42"/>
                  </a:lnTo>
                  <a:lnTo>
                    <a:pt x="72" y="41"/>
                  </a:lnTo>
                  <a:lnTo>
                    <a:pt x="72" y="40"/>
                  </a:lnTo>
                  <a:lnTo>
                    <a:pt x="70" y="40"/>
                  </a:lnTo>
                  <a:lnTo>
                    <a:pt x="70" y="39"/>
                  </a:lnTo>
                  <a:lnTo>
                    <a:pt x="68" y="39"/>
                  </a:lnTo>
                  <a:lnTo>
                    <a:pt x="68" y="37"/>
                  </a:lnTo>
                  <a:lnTo>
                    <a:pt x="66" y="36"/>
                  </a:lnTo>
                  <a:lnTo>
                    <a:pt x="64" y="34"/>
                  </a:lnTo>
                  <a:lnTo>
                    <a:pt x="63" y="32"/>
                  </a:lnTo>
                  <a:lnTo>
                    <a:pt x="62" y="28"/>
                  </a:lnTo>
                  <a:lnTo>
                    <a:pt x="60" y="26"/>
                  </a:lnTo>
                  <a:lnTo>
                    <a:pt x="59" y="23"/>
                  </a:lnTo>
                  <a:lnTo>
                    <a:pt x="57" y="19"/>
                  </a:lnTo>
                  <a:lnTo>
                    <a:pt x="57" y="16"/>
                  </a:lnTo>
                  <a:lnTo>
                    <a:pt x="55" y="14"/>
                  </a:lnTo>
                  <a:lnTo>
                    <a:pt x="55" y="10"/>
                  </a:lnTo>
                  <a:lnTo>
                    <a:pt x="53" y="9"/>
                  </a:lnTo>
                  <a:lnTo>
                    <a:pt x="53" y="5"/>
                  </a:lnTo>
                  <a:lnTo>
                    <a:pt x="53" y="3"/>
                  </a:lnTo>
                  <a:lnTo>
                    <a:pt x="53" y="2"/>
                  </a:lnTo>
                  <a:lnTo>
                    <a:pt x="53" y="1"/>
                  </a:lnTo>
                  <a:lnTo>
                    <a:pt x="53" y="0"/>
                  </a:lnTo>
                </a:path>
              </a:pathLst>
            </a:custGeom>
            <a:noFill/>
            <a:ln w="18534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1" name="雲形吹き出し 30"/>
          <p:cNvSpPr/>
          <p:nvPr/>
        </p:nvSpPr>
        <p:spPr>
          <a:xfrm>
            <a:off x="6724650" y="1641475"/>
            <a:ext cx="1908175" cy="925513"/>
          </a:xfrm>
          <a:prstGeom prst="cloudCallout">
            <a:avLst>
              <a:gd name="adj1" fmla="val 816"/>
              <a:gd name="adj2" fmla="val 9973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rgbClr val="0000FF"/>
                </a:solidFill>
              </a:rPr>
              <a:t>安いほうがよい</a:t>
            </a:r>
            <a:r>
              <a:rPr lang="en-US" altLang="ja-JP" sz="1600" dirty="0">
                <a:solidFill>
                  <a:srgbClr val="0000FF"/>
                </a:solidFill>
              </a:rPr>
              <a:t>!!</a:t>
            </a:r>
            <a:endParaRPr lang="ja-JP" altLang="en-US" sz="1600" dirty="0">
              <a:solidFill>
                <a:srgbClr val="0000FF"/>
              </a:solidFill>
            </a:endParaRPr>
          </a:p>
        </p:txBody>
      </p:sp>
      <p:sp>
        <p:nvSpPr>
          <p:cNvPr id="32" name="雲形吹き出し 31"/>
          <p:cNvSpPr/>
          <p:nvPr/>
        </p:nvSpPr>
        <p:spPr>
          <a:xfrm>
            <a:off x="6813550" y="3981450"/>
            <a:ext cx="1908175" cy="925513"/>
          </a:xfrm>
          <a:prstGeom prst="cloudCallout">
            <a:avLst>
              <a:gd name="adj1" fmla="val 13187"/>
              <a:gd name="adj2" fmla="val -101329"/>
            </a:avLst>
          </a:prstGeom>
          <a:solidFill>
            <a:srgbClr val="F56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rgbClr val="0000FF"/>
                </a:solidFill>
              </a:rPr>
              <a:t>安すぎるのは心配</a:t>
            </a:r>
            <a:r>
              <a:rPr lang="en-US" altLang="ja-JP" sz="1600" dirty="0">
                <a:solidFill>
                  <a:srgbClr val="0000FF"/>
                </a:solidFill>
              </a:rPr>
              <a:t>!!</a:t>
            </a:r>
            <a:endParaRPr lang="ja-JP" altLang="en-US" sz="1600" dirty="0">
              <a:solidFill>
                <a:srgbClr val="0000FF"/>
              </a:solidFill>
            </a:endParaRPr>
          </a:p>
        </p:txBody>
      </p:sp>
      <p:pic>
        <p:nvPicPr>
          <p:cNvPr id="33" name="Picture 129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550" y="1568450"/>
            <a:ext cx="105727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雲 33"/>
          <p:cNvSpPr/>
          <p:nvPr/>
        </p:nvSpPr>
        <p:spPr>
          <a:xfrm>
            <a:off x="865188" y="2300288"/>
            <a:ext cx="2576512" cy="954087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FF"/>
                </a:solidFill>
              </a:rPr>
              <a:t>雲を掴むような要件</a:t>
            </a:r>
          </a:p>
        </p:txBody>
      </p:sp>
      <p:sp>
        <p:nvSpPr>
          <p:cNvPr id="35" name="雲形吹き出し 34"/>
          <p:cNvSpPr/>
          <p:nvPr/>
        </p:nvSpPr>
        <p:spPr>
          <a:xfrm>
            <a:off x="1878013" y="1150938"/>
            <a:ext cx="1592262" cy="865187"/>
          </a:xfrm>
          <a:prstGeom prst="cloudCallout">
            <a:avLst>
              <a:gd name="adj1" fmla="val -67129"/>
              <a:gd name="adj2" fmla="val 51753"/>
            </a:avLst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800" dirty="0">
                <a:solidFill>
                  <a:srgbClr val="0000FF"/>
                </a:solidFill>
              </a:rPr>
              <a:t>見積もり</a:t>
            </a:r>
          </a:p>
        </p:txBody>
      </p:sp>
      <p:cxnSp>
        <p:nvCxnSpPr>
          <p:cNvPr id="37" name="カギ線コネクタ 36"/>
          <p:cNvCxnSpPr>
            <a:stCxn id="34" idx="0"/>
            <a:endCxn id="5" idx="1"/>
          </p:cNvCxnSpPr>
          <p:nvPr/>
        </p:nvCxnSpPr>
        <p:spPr>
          <a:xfrm flipV="1">
            <a:off x="3438525" y="2778125"/>
            <a:ext cx="896938" cy="0"/>
          </a:xfrm>
          <a:prstGeom prst="bentConnector3">
            <a:avLst>
              <a:gd name="adj1" fmla="val 50000"/>
            </a:avLst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爆発 1 38"/>
          <p:cNvSpPr/>
          <p:nvPr/>
        </p:nvSpPr>
        <p:spPr>
          <a:xfrm>
            <a:off x="246063" y="2968625"/>
            <a:ext cx="4030662" cy="2733675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800" dirty="0">
                <a:solidFill>
                  <a:srgbClr val="0000FF"/>
                </a:solidFill>
              </a:rPr>
              <a:t>RFP</a:t>
            </a:r>
            <a:r>
              <a:rPr lang="ja-JP" altLang="en-US" sz="1800" dirty="0" err="1">
                <a:solidFill>
                  <a:srgbClr val="0000FF"/>
                </a:solidFill>
              </a:rPr>
              <a:t>，</a:t>
            </a:r>
            <a:r>
              <a:rPr lang="ja-JP" altLang="en-US" sz="1800" dirty="0">
                <a:solidFill>
                  <a:srgbClr val="0000FF"/>
                </a:solidFill>
              </a:rPr>
              <a:t>要件、期間、成果物、ツール、工程，前提、制約、リスク、調達</a:t>
            </a:r>
            <a:r>
              <a:rPr lang="ja-JP" altLang="en-US" sz="1800" dirty="0" err="1">
                <a:solidFill>
                  <a:srgbClr val="0000FF"/>
                </a:solidFill>
              </a:rPr>
              <a:t>。。。</a:t>
            </a:r>
            <a:endParaRPr lang="ja-JP" altLang="en-US" sz="1800" dirty="0">
              <a:solidFill>
                <a:srgbClr val="0000FF"/>
              </a:solidFill>
            </a:endParaRPr>
          </a:p>
        </p:txBody>
      </p:sp>
      <p:cxnSp>
        <p:nvCxnSpPr>
          <p:cNvPr id="41" name="カギ線コネクタ 40"/>
          <p:cNvCxnSpPr>
            <a:stCxn id="5" idx="3"/>
          </p:cNvCxnSpPr>
          <p:nvPr/>
        </p:nvCxnSpPr>
        <p:spPr>
          <a:xfrm>
            <a:off x="5908675" y="2778125"/>
            <a:ext cx="1387475" cy="633413"/>
          </a:xfrm>
          <a:prstGeom prst="bentConnector3">
            <a:avLst>
              <a:gd name="adj1" fmla="val 50000"/>
            </a:avLst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>
            <a:spLocks noChangeArrowheads="1"/>
          </p:cNvSpPr>
          <p:nvPr/>
        </p:nvSpPr>
        <p:spPr bwMode="auto">
          <a:xfrm>
            <a:off x="3883025" y="3589338"/>
            <a:ext cx="2781300" cy="830262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bg1"/>
                </a:solidFill>
              </a:rPr>
              <a:t>工数、単価、</a:t>
            </a:r>
            <a:endParaRPr lang="en-US" altLang="ja-JP">
              <a:solidFill>
                <a:schemeClr val="bg1"/>
              </a:solidFill>
            </a:endParaRPr>
          </a:p>
          <a:p>
            <a:r>
              <a:rPr lang="ja-JP" altLang="en-US">
                <a:solidFill>
                  <a:schemeClr val="bg1"/>
                </a:solidFill>
              </a:rPr>
              <a:t>コンティンジェンシー</a:t>
            </a:r>
          </a:p>
        </p:txBody>
      </p:sp>
      <p:sp>
        <p:nvSpPr>
          <p:cNvPr id="47" name="テキスト ボックス 46"/>
          <p:cNvSpPr txBox="1">
            <a:spLocks noChangeArrowheads="1"/>
          </p:cNvSpPr>
          <p:nvPr/>
        </p:nvSpPr>
        <p:spPr bwMode="auto">
          <a:xfrm>
            <a:off x="7108825" y="1042988"/>
            <a:ext cx="11080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発注者</a:t>
            </a:r>
          </a:p>
        </p:txBody>
      </p:sp>
      <p:sp>
        <p:nvSpPr>
          <p:cNvPr id="49" name="テキスト ボックス 48"/>
          <p:cNvSpPr txBox="1">
            <a:spLocks noChangeArrowheads="1"/>
          </p:cNvSpPr>
          <p:nvPr/>
        </p:nvSpPr>
        <p:spPr bwMode="auto">
          <a:xfrm>
            <a:off x="404813" y="1042988"/>
            <a:ext cx="13223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ベンダー</a:t>
            </a:r>
          </a:p>
        </p:txBody>
      </p:sp>
      <p:sp>
        <p:nvSpPr>
          <p:cNvPr id="50" name="雲形吹き出し 49"/>
          <p:cNvSpPr/>
          <p:nvPr/>
        </p:nvSpPr>
        <p:spPr>
          <a:xfrm>
            <a:off x="5064125" y="4591050"/>
            <a:ext cx="2635250" cy="925513"/>
          </a:xfrm>
          <a:prstGeom prst="cloudCallout">
            <a:avLst>
              <a:gd name="adj1" fmla="val 49754"/>
              <a:gd name="adj2" fmla="val -159840"/>
            </a:avLst>
          </a:prstGeom>
          <a:solidFill>
            <a:srgbClr val="F5860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600" dirty="0">
                <a:solidFill>
                  <a:srgbClr val="0000FF"/>
                </a:solidFill>
              </a:rPr>
              <a:t>QCD</a:t>
            </a:r>
            <a:r>
              <a:rPr lang="ja-JP" altLang="en-US" sz="1600" dirty="0">
                <a:solidFill>
                  <a:srgbClr val="0000FF"/>
                </a:solidFill>
              </a:rPr>
              <a:t>は厳守してください</a:t>
            </a:r>
            <a:r>
              <a:rPr lang="en-US" altLang="ja-JP" sz="1600" dirty="0">
                <a:solidFill>
                  <a:srgbClr val="0000FF"/>
                </a:solidFill>
              </a:rPr>
              <a:t>!!</a:t>
            </a:r>
            <a:endParaRPr lang="ja-JP" altLang="en-US" sz="1600" dirty="0">
              <a:solidFill>
                <a:srgbClr val="0000FF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375764" y="5793469"/>
            <a:ext cx="6657593" cy="584775"/>
          </a:xfrm>
          <a:prstGeom prst="rect">
            <a:avLst/>
          </a:prstGeom>
          <a:solidFill>
            <a:srgbClr val="FF5757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3200" dirty="0">
                <a:ea typeface="ＭＳ Ｐゴシック" pitchFamily="50" charset="-128"/>
              </a:rPr>
              <a:t>ビジネスへの貢献は　忘れられている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1" grpId="0" animBg="1"/>
      <p:bldP spid="32" grpId="0" animBg="1"/>
      <p:bldP spid="34" grpId="0" animBg="1"/>
      <p:bldP spid="35" grpId="0" animBg="1"/>
      <p:bldP spid="39" grpId="0" animBg="1"/>
      <p:bldP spid="44" grpId="0" animBg="1"/>
      <p:bldP spid="47" grpId="0"/>
      <p:bldP spid="49" grpId="0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92AA7AE-B220-4EC2-8527-B7C9F26C306F}" type="slidenum">
              <a:rPr kumimoji="0" lang="ja-JP" altLang="en-US" sz="900">
                <a:latin typeface="Verdana" pitchFamily="34" charset="0"/>
              </a:rPr>
              <a:pPr algn="r"/>
              <a:t>4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人月単価ビジネスの課題（現象面からとらえた課題）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1101725"/>
            <a:ext cx="8291513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dirty="0"/>
              <a:t>顧客からの低コスト化の要求に対応するために、人月単価がどんどん安くなっている</a:t>
            </a:r>
            <a:r>
              <a:rPr lang="en-US" altLang="ja-JP" dirty="0"/>
              <a:t>(</a:t>
            </a:r>
            <a:r>
              <a:rPr lang="en-US" altLang="ja-JP" dirty="0" err="1"/>
              <a:t>Vendar</a:t>
            </a:r>
            <a:r>
              <a:rPr lang="en-US" altLang="ja-JP" dirty="0"/>
              <a:t>)</a:t>
            </a: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dirty="0"/>
              <a:t>低コスト化の要求がないところでは、ベンダーにとっては生産性を上げる動機が少ない</a:t>
            </a:r>
            <a:r>
              <a:rPr lang="en-US" altLang="ja-JP" dirty="0"/>
              <a:t>(V)</a:t>
            </a: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kern="0" dirty="0">
                <a:ea typeface="ＭＳ Ｐゴシック" pitchFamily="50" charset="-128"/>
              </a:rPr>
              <a:t>生産性が高い提案は信用されない（プログラム生成ツールの利用が促進されない）</a:t>
            </a:r>
            <a:r>
              <a:rPr lang="en-US" altLang="ja-JP" kern="0" dirty="0">
                <a:ea typeface="ＭＳ Ｐゴシック" pitchFamily="50" charset="-128"/>
              </a:rPr>
              <a:t>(V)</a:t>
            </a: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kern="0" dirty="0">
                <a:ea typeface="ＭＳ Ｐゴシック" pitchFamily="50" charset="-128"/>
              </a:rPr>
              <a:t>請負ビジネスでは、要件定義フェーズに多くの工数がかかってしまうのは避けられない（開発工程全体から見た生産性悪化の要因）</a:t>
            </a:r>
            <a:r>
              <a:rPr lang="en-US" altLang="ja-JP" kern="0" dirty="0">
                <a:ea typeface="ＭＳ Ｐゴシック" pitchFamily="50" charset="-128"/>
              </a:rPr>
              <a:t>(</a:t>
            </a:r>
            <a:r>
              <a:rPr lang="en-US" altLang="ja-JP" kern="0" dirty="0" err="1">
                <a:ea typeface="ＭＳ Ｐゴシック" pitchFamily="50" charset="-128"/>
              </a:rPr>
              <a:t>Customer,V</a:t>
            </a:r>
            <a:r>
              <a:rPr lang="en-US" altLang="ja-JP" kern="0" dirty="0">
                <a:ea typeface="ＭＳ Ｐゴシック" pitchFamily="50" charset="-128"/>
              </a:rPr>
              <a:t>)</a:t>
            </a: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kern="0" dirty="0">
                <a:ea typeface="ＭＳ Ｐゴシック" pitchFamily="50" charset="-128"/>
              </a:rPr>
              <a:t>ベンダーと企業の対立の構図が避けられない</a:t>
            </a:r>
            <a:r>
              <a:rPr lang="en-US" altLang="ja-JP" kern="0" dirty="0">
                <a:ea typeface="ＭＳ Ｐゴシック" pitchFamily="50" charset="-128"/>
              </a:rPr>
              <a:t>(C,V)</a:t>
            </a: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kern="0" dirty="0">
                <a:ea typeface="ＭＳ Ｐゴシック" pitchFamily="50" charset="-128"/>
              </a:rPr>
              <a:t>ビジネスへの貢献の観点がまったく考慮されていない</a:t>
            </a:r>
            <a:r>
              <a:rPr lang="en-US" altLang="ja-JP" kern="0" dirty="0">
                <a:ea typeface="ＭＳ Ｐゴシック" pitchFamily="50" charset="-128"/>
              </a:rPr>
              <a:t>(V)</a:t>
            </a: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defRPr/>
            </a:pPr>
            <a:r>
              <a:rPr lang="ja-JP" altLang="en-US" sz="2800" kern="0" dirty="0">
                <a:solidFill>
                  <a:srgbClr val="FF0000"/>
                </a:solidFill>
                <a:ea typeface="ＭＳ Ｐゴシック" pitchFamily="50" charset="-128"/>
              </a:rPr>
              <a:t>★　</a:t>
            </a:r>
            <a:r>
              <a:rPr lang="en-US" altLang="ja-JP" sz="2800" kern="0" dirty="0">
                <a:solidFill>
                  <a:srgbClr val="FF0000"/>
                </a:solidFill>
                <a:ea typeface="ＭＳ Ｐゴシック" pitchFamily="50" charset="-128"/>
              </a:rPr>
              <a:t>IT</a:t>
            </a:r>
            <a:r>
              <a:rPr lang="ja-JP" altLang="en-US" sz="2800" kern="0" dirty="0">
                <a:solidFill>
                  <a:srgbClr val="FF0000"/>
                </a:solidFill>
                <a:ea typeface="ＭＳ Ｐゴシック" pitchFamily="50" charset="-128"/>
              </a:rPr>
              <a:t>投資にあたって、ビジネスへの貢献をきちんと評価している企業が少ない（という話を聞く）</a:t>
            </a:r>
            <a:endParaRPr lang="en-US" altLang="ja-JP" sz="2800" kern="0" dirty="0">
              <a:solidFill>
                <a:srgbClr val="FF0000"/>
              </a:solidFill>
              <a:ea typeface="ＭＳ Ｐゴシック" pitchFamily="50" charset="-128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u"/>
              <a:defRPr/>
            </a:pPr>
            <a:endParaRPr lang="en-US" altLang="ja-JP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F3B56AF-CC34-48EA-BFD4-04D5F21C3DCF}" type="slidenum">
              <a:rPr kumimoji="0" lang="ja-JP" altLang="en-US" sz="900">
                <a:latin typeface="Verdana" pitchFamily="34" charset="0"/>
              </a:rPr>
              <a:pPr algn="r"/>
              <a:t>5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問題意識</a:t>
            </a:r>
            <a:r>
              <a:rPr lang="en-US" altLang="ja-JP" sz="2800" smtClean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61938" y="1101725"/>
            <a:ext cx="8661400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/>
              <a:defRPr/>
            </a:pPr>
            <a:r>
              <a:rPr lang="en-US" altLang="ja-JP" sz="2800" kern="0" dirty="0">
                <a:ea typeface="ＭＳ Ｐゴシック" pitchFamily="50" charset="-128"/>
              </a:rPr>
              <a:t>SI</a:t>
            </a:r>
            <a:r>
              <a:rPr lang="ja-JP" altLang="en-US" sz="2800" kern="0" dirty="0">
                <a:ea typeface="ＭＳ Ｐゴシック" pitchFamily="50" charset="-128"/>
              </a:rPr>
              <a:t>ビジネスは今となっては、時代遅れではないのか</a:t>
            </a:r>
            <a:r>
              <a:rPr lang="en-US" altLang="ja-JP" sz="2800" kern="0" dirty="0">
                <a:ea typeface="ＭＳ Ｐゴシック" pitchFamily="50" charset="-128"/>
              </a:rPr>
              <a:t>?</a:t>
            </a: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en-US" altLang="ja-JP" u="sng" kern="0" dirty="0">
                <a:solidFill>
                  <a:srgbClr val="FF0000"/>
                </a:solidFill>
                <a:ea typeface="ＭＳ Ｐゴシック" pitchFamily="50" charset="-128"/>
              </a:rPr>
              <a:t>SI</a:t>
            </a:r>
            <a:r>
              <a:rPr lang="ja-JP" altLang="en-US" u="sng" kern="0" dirty="0" err="1">
                <a:solidFill>
                  <a:srgbClr val="FF0000"/>
                </a:solidFill>
                <a:ea typeface="ＭＳ Ｐゴシック" pitchFamily="50" charset="-128"/>
              </a:rPr>
              <a:t>での</a:t>
            </a:r>
            <a:r>
              <a:rPr lang="ja-JP" altLang="en-US" u="sng" kern="0" dirty="0">
                <a:solidFill>
                  <a:srgbClr val="FF0000"/>
                </a:solidFill>
                <a:ea typeface="ＭＳ Ｐゴシック" pitchFamily="50" charset="-128"/>
              </a:rPr>
              <a:t>請負はあくまで開発のみで、ビジネスへの貢献を請け負っているわけではない</a:t>
            </a:r>
            <a:endParaRPr lang="en-US" altLang="ja-JP" sz="2000" kern="0" dirty="0">
              <a:solidFill>
                <a:srgbClr val="FF0000"/>
              </a:solidFill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solidFill>
                  <a:srgbClr val="FF0000"/>
                </a:solidFill>
                <a:ea typeface="ＭＳ Ｐゴシック" pitchFamily="50" charset="-128"/>
              </a:rPr>
              <a:t>請負といっても人月単価が見積もりの基本となっている</a:t>
            </a:r>
            <a:endParaRPr lang="en-US" altLang="ja-JP" kern="0" dirty="0">
              <a:solidFill>
                <a:srgbClr val="FF0000"/>
              </a:solidFill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ビジネスへ貢献できるシステムを開発することが本質</a:t>
            </a:r>
            <a:endParaRPr lang="en-US" altLang="ja-JP" kern="0" dirty="0">
              <a:ea typeface="ＭＳ Ｐゴシック" pitchFamily="50" charset="-128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客観的で、妥当性を比較できる工数見積もりの方法はないのか</a:t>
            </a:r>
            <a:r>
              <a:rPr lang="en-US" altLang="ja-JP" sz="2800" kern="0" dirty="0">
                <a:ea typeface="ＭＳ Ｐゴシック" pitchFamily="50" charset="-128"/>
              </a:rPr>
              <a:t>?</a:t>
            </a: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“</a:t>
            </a:r>
            <a:r>
              <a:rPr lang="ja-JP" altLang="en-US" u="sng" kern="0" dirty="0">
                <a:solidFill>
                  <a:srgbClr val="FF0000"/>
                </a:solidFill>
                <a:ea typeface="ＭＳ Ｐゴシック" pitchFamily="50" charset="-128"/>
              </a:rPr>
              <a:t>開発規模“が”対象業務の規模”を示さない</a:t>
            </a:r>
            <a:r>
              <a:rPr lang="ja-JP" altLang="en-US" kern="0" dirty="0">
                <a:ea typeface="ＭＳ Ｐゴシック" pitchFamily="50" charset="-128"/>
              </a:rPr>
              <a:t>ので、開発規模を前提とした工数見積もりも意味がない</a:t>
            </a:r>
            <a:endParaRPr lang="en-US" altLang="ja-JP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“業務の規模がこのくらいだからこれだけの工数がかかる”　という見積もりが本来の姿</a:t>
            </a:r>
            <a:r>
              <a:rPr lang="en-US" altLang="ja-JP" kern="0" dirty="0">
                <a:ea typeface="ＭＳ Ｐゴシック" pitchFamily="50" charset="-128"/>
              </a:rPr>
              <a:t>?</a:t>
            </a: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endParaRPr lang="en-US" altLang="ja-JP" sz="2800" kern="0" dirty="0">
              <a:ea typeface="ＭＳ Ｐゴシック" pitchFamily="50" charset="-128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u"/>
              <a:defRPr/>
            </a:pPr>
            <a:endParaRPr lang="en-US" altLang="ja-JP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E80EADF-89FC-4EF5-AAAF-D4243ED95F1F}" type="slidenum">
              <a:rPr kumimoji="0" lang="ja-JP" altLang="en-US" sz="900">
                <a:latin typeface="Verdana" pitchFamily="34" charset="0"/>
              </a:rPr>
              <a:pPr algn="r"/>
              <a:t>6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問題意識</a:t>
            </a:r>
            <a:r>
              <a:rPr lang="en-US" altLang="ja-JP" sz="2800" smtClean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1101725"/>
            <a:ext cx="8291513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 startAt="3"/>
              <a:defRPr/>
            </a:pPr>
            <a:r>
              <a:rPr lang="en-US" altLang="ja-JP" sz="2800" kern="0" dirty="0">
                <a:ea typeface="ＭＳ Ｐゴシック" pitchFamily="50" charset="-128"/>
              </a:rPr>
              <a:t>IT</a:t>
            </a:r>
            <a:r>
              <a:rPr lang="ja-JP" altLang="en-US" sz="2800" kern="0" dirty="0">
                <a:ea typeface="ＭＳ Ｐゴシック" pitchFamily="50" charset="-128"/>
              </a:rPr>
              <a:t>投資の妥当性は、本来</a:t>
            </a:r>
            <a:r>
              <a:rPr lang="ja-JP" altLang="en-US" sz="2800" kern="0" dirty="0">
                <a:solidFill>
                  <a:srgbClr val="FF0000"/>
                </a:solidFill>
                <a:ea typeface="ＭＳ Ｐゴシック" pitchFamily="50" charset="-128"/>
              </a:rPr>
              <a:t>業務への貢献で評価されるべきだが、効果測定の手法が定式化</a:t>
            </a:r>
            <a:r>
              <a:rPr lang="ja-JP" altLang="en-US" sz="2800" kern="0" dirty="0">
                <a:ea typeface="ＭＳ Ｐゴシック" pitchFamily="50" charset="-128"/>
              </a:rPr>
              <a:t>されていない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927100" lvl="1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kern="0" dirty="0">
                <a:ea typeface="ＭＳ Ｐゴシック" pitchFamily="50" charset="-128"/>
              </a:rPr>
              <a:t>開発コストの妥当性だけではなく、“</a:t>
            </a:r>
            <a:r>
              <a:rPr lang="ja-JP" altLang="en-US" kern="0" dirty="0">
                <a:solidFill>
                  <a:srgbClr val="FF0000"/>
                </a:solidFill>
                <a:ea typeface="ＭＳ Ｐゴシック" pitchFamily="50" charset="-128"/>
              </a:rPr>
              <a:t>開発コスト＋運用コスト</a:t>
            </a:r>
            <a:r>
              <a:rPr lang="ja-JP" altLang="en-US" kern="0" dirty="0">
                <a:ea typeface="ＭＳ Ｐゴシック" pitchFamily="50" charset="-128"/>
              </a:rPr>
              <a:t>“と業務上の効果で投資の妥当性は評価されるべき（とは皆が考えていること）。では、どのようにするのがよいのか</a:t>
            </a:r>
            <a:r>
              <a:rPr lang="en-US" altLang="ja-JP" kern="0" dirty="0">
                <a:ea typeface="ＭＳ Ｐゴシック" pitchFamily="50" charset="-128"/>
              </a:rPr>
              <a:t>?</a:t>
            </a: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 startAt="4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ベンダーとの契約は、</a:t>
            </a:r>
            <a:r>
              <a:rPr lang="ja-JP" altLang="en-US" sz="2800" kern="0" dirty="0">
                <a:solidFill>
                  <a:srgbClr val="FF0000"/>
                </a:solidFill>
                <a:ea typeface="ＭＳ Ｐゴシック" pitchFamily="50" charset="-128"/>
              </a:rPr>
              <a:t>効果への貢献度を金額換算する</a:t>
            </a:r>
            <a:r>
              <a:rPr lang="ja-JP" altLang="en-US" sz="2800" kern="0" dirty="0">
                <a:ea typeface="ＭＳ Ｐゴシック" pitchFamily="50" charset="-128"/>
              </a:rPr>
              <a:t>ほうが</a:t>
            </a:r>
            <a:r>
              <a:rPr lang="en-US" altLang="ja-JP" sz="2800" kern="0" dirty="0" err="1">
                <a:ea typeface="ＭＳ Ｐゴシック" pitchFamily="50" charset="-128"/>
              </a:rPr>
              <a:t>WinWin</a:t>
            </a:r>
            <a:r>
              <a:rPr lang="ja-JP" altLang="en-US" sz="2800" kern="0" dirty="0">
                <a:ea typeface="ＭＳ Ｐゴシック" pitchFamily="50" charset="-128"/>
              </a:rPr>
              <a:t>の関係を保てるのではないか</a:t>
            </a:r>
            <a:r>
              <a:rPr lang="en-US" altLang="ja-JP" sz="2800" kern="0" dirty="0">
                <a:ea typeface="ＭＳ Ｐゴシック" pitchFamily="50" charset="-128"/>
              </a:rPr>
              <a:t>?</a:t>
            </a:r>
            <a:r>
              <a:rPr lang="ja-JP" altLang="en-US" sz="2800" kern="0" dirty="0">
                <a:ea typeface="ＭＳ Ｐゴシック" pitchFamily="50" charset="-128"/>
              </a:rPr>
              <a:t>（延払い方式）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 startAt="5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生産性を上げコストを下げる方が、</a:t>
            </a:r>
            <a:r>
              <a:rPr lang="ja-JP" altLang="en-US" sz="2800" kern="0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50" charset="-128"/>
              </a:rPr>
              <a:t>ベンダーも発注者も儲かる仕組みを作る</a:t>
            </a:r>
            <a:r>
              <a:rPr lang="ja-JP" altLang="en-US" sz="2800" kern="0" dirty="0">
                <a:ea typeface="ＭＳ Ｐゴシック" pitchFamily="50" charset="-128"/>
              </a:rPr>
              <a:t>必要がある</a:t>
            </a:r>
            <a:endParaRPr lang="en-US" altLang="ja-JP" sz="2800" kern="0" dirty="0">
              <a:ea typeface="ＭＳ Ｐゴシック" pitchFamily="50" charset="-128"/>
            </a:endParaRPr>
          </a:p>
          <a:p>
            <a:pPr marL="971550" lvl="1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u"/>
              <a:defRPr/>
            </a:pPr>
            <a:endParaRPr lang="en-US" altLang="ja-JP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A204FB0-6E7D-4FFF-9492-74D2A75A6E2B}" type="slidenum">
              <a:rPr kumimoji="0" lang="ja-JP" altLang="en-US" sz="900">
                <a:latin typeface="Verdana" pitchFamily="34" charset="0"/>
              </a:rPr>
              <a:pPr algn="r"/>
              <a:t>7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コストと工数への問題意識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5" name="爆発 2 4"/>
          <p:cNvSpPr/>
          <p:nvPr/>
        </p:nvSpPr>
        <p:spPr>
          <a:xfrm>
            <a:off x="312738" y="2252663"/>
            <a:ext cx="2173287" cy="2308225"/>
          </a:xfrm>
          <a:prstGeom prst="irregularSeal2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rgbClr val="0000FF"/>
                </a:solidFill>
              </a:rPr>
              <a:t>対象業務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2497138" y="1319213"/>
          <a:ext cx="6266985" cy="3469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942"/>
                <a:gridCol w="1935852"/>
                <a:gridCol w="1253397"/>
                <a:gridCol w="1253397"/>
                <a:gridCol w="1253397"/>
              </a:tblGrid>
              <a:tr h="509859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AEF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開発規模（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AEF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開発ツール利用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AEF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工数</a:t>
                      </a:r>
                    </a:p>
                  </a:txBody>
                  <a:tcPr anchor="ctr">
                    <a:solidFill>
                      <a:srgbClr val="AEF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金額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AEFCF8"/>
                    </a:solidFill>
                  </a:tcPr>
                </a:tc>
              </a:tr>
              <a:tr h="70732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社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万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相当（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COBOL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コード生成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億円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</a:tr>
              <a:tr h="70732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社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万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Java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設計のみ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6,000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人月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億円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</a:tr>
              <a:tr h="70732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社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万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相当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(Java)</a:t>
                      </a:r>
                      <a:endParaRPr kumimoji="1" lang="ja-JP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設計＋コード生成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人月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億円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</a:tr>
              <a:tr h="70732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社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万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C#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設計＋コード生成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人月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億円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2FEEC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35259" y="4973443"/>
            <a:ext cx="8352263" cy="1384995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Ø"/>
              <a:defRPr/>
            </a:pPr>
            <a:r>
              <a:rPr lang="ja-JP" altLang="en-US" sz="2800" dirty="0">
                <a:ea typeface="ＭＳ Ｐゴシック" pitchFamily="50" charset="-128"/>
              </a:rPr>
              <a:t>　言語やツールによって開発される規模は異なる</a:t>
            </a:r>
            <a:endParaRPr lang="en-US" altLang="ja-JP" sz="2800" dirty="0">
              <a:ea typeface="ＭＳ Ｐゴシック" pitchFamily="50" charset="-128"/>
            </a:endParaRPr>
          </a:p>
          <a:p>
            <a:pPr algn="l">
              <a:buFont typeface="Wingdings" pitchFamily="2" charset="2"/>
              <a:buChar char="Ø"/>
              <a:defRPr/>
            </a:pPr>
            <a:r>
              <a:rPr lang="ja-JP" altLang="en-US" sz="2800" dirty="0">
                <a:ea typeface="ＭＳ Ｐゴシック" pitchFamily="50" charset="-128"/>
              </a:rPr>
              <a:t>　妥当なのはどの会社</a:t>
            </a:r>
            <a:r>
              <a:rPr lang="en-US" altLang="ja-JP" sz="2800" dirty="0">
                <a:ea typeface="ＭＳ Ｐゴシック" pitchFamily="50" charset="-128"/>
              </a:rPr>
              <a:t>?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ja-JP" altLang="en-US" sz="2800" dirty="0">
                <a:ea typeface="ＭＳ Ｐゴシック" pitchFamily="50" charset="-128"/>
              </a:rPr>
              <a:t>　Ｃ社は、安いけど大丈夫なの</a:t>
            </a:r>
            <a:r>
              <a:rPr lang="en-US" altLang="ja-JP" sz="2800" dirty="0">
                <a:ea typeface="ＭＳ Ｐゴシック" pitchFamily="50" charset="-128"/>
              </a:rPr>
              <a:t>?</a:t>
            </a:r>
            <a:endParaRPr lang="ja-JP" altLang="en-US" sz="2800" dirty="0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ADE10ED-09B1-4724-B18B-F8A89933C21E}" type="slidenum">
              <a:rPr kumimoji="0" lang="ja-JP" altLang="en-US" sz="900">
                <a:latin typeface="Verdana" pitchFamily="34" charset="0"/>
              </a:rPr>
              <a:pPr algn="r"/>
              <a:t>8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課題と解決の方向性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60350" y="1022350"/>
            <a:ext cx="1617663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課題</a:t>
            </a: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862513" y="1003300"/>
            <a:ext cx="32591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p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解決の方向性</a:t>
            </a: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endParaRPr lang="ja-JP" altLang="en-US" sz="2800" kern="0" dirty="0">
              <a:latin typeface="+mn-lt"/>
              <a:ea typeface="+mn-ea"/>
            </a:endParaRPr>
          </a:p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/>
            </a:pPr>
            <a:endParaRPr lang="ja-JP" altLang="en-US" sz="2800" kern="0" dirty="0">
              <a:latin typeface="+mn-lt"/>
              <a:ea typeface="+mn-ea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6100" y="4198938"/>
            <a:ext cx="3751263" cy="982662"/>
          </a:xfrm>
          <a:prstGeom prst="rect">
            <a:avLst/>
          </a:prstGeom>
          <a:solidFill>
            <a:srgbClr val="F8A952">
              <a:alpha val="63922"/>
            </a:srgbClr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 startAt="3"/>
              <a:defRPr/>
            </a:pPr>
            <a:r>
              <a:rPr lang="ja-JP" altLang="en-US" sz="2800" kern="0" dirty="0">
                <a:latin typeface="+mn-lt"/>
                <a:ea typeface="+mn-ea"/>
              </a:rPr>
              <a:t>ビジネスへの貢献の評価の仕方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6100" y="1593850"/>
            <a:ext cx="3751263" cy="1346200"/>
          </a:xfrm>
          <a:prstGeom prst="rect">
            <a:avLst/>
          </a:prstGeom>
          <a:solidFill>
            <a:srgbClr val="F8A952">
              <a:alpha val="63922"/>
            </a:srgbClr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/>
              <a:defRPr/>
            </a:pPr>
            <a:r>
              <a:rPr lang="ja-JP" altLang="en-US" sz="2800" kern="0" dirty="0">
                <a:latin typeface="+mn-lt"/>
                <a:ea typeface="+mn-ea"/>
              </a:rPr>
              <a:t>人月単価ビジネスの慣行（低生産性のほうが儲かる）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852988" y="1554163"/>
            <a:ext cx="4044950" cy="982662"/>
          </a:xfrm>
          <a:prstGeom prst="rect">
            <a:avLst/>
          </a:prstGeom>
          <a:solidFill>
            <a:srgbClr val="11FF7D">
              <a:alpha val="69020"/>
            </a:srgbClr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lphaLcPeriod"/>
              <a:defRPr/>
            </a:pPr>
            <a:r>
              <a:rPr lang="ja-JP" altLang="en-US" sz="2800" kern="0" dirty="0">
                <a:latin typeface="+mn-lt"/>
                <a:ea typeface="+mn-ea"/>
              </a:rPr>
              <a:t>投資をライフサイクル・コストで考える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46100" y="3087688"/>
            <a:ext cx="3751263" cy="982662"/>
          </a:xfrm>
          <a:prstGeom prst="rect">
            <a:avLst/>
          </a:prstGeom>
          <a:solidFill>
            <a:srgbClr val="F8A952">
              <a:alpha val="63922"/>
            </a:srgbClr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 startAt="2"/>
              <a:defRPr/>
            </a:pPr>
            <a:r>
              <a:rPr lang="ja-JP" altLang="en-US" sz="2800" kern="0" dirty="0">
                <a:latin typeface="+mn-lt"/>
                <a:ea typeface="+mn-ea"/>
              </a:rPr>
              <a:t>生産性を上げる動機がない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46100" y="5310188"/>
            <a:ext cx="3751263" cy="982662"/>
          </a:xfrm>
          <a:prstGeom prst="rect">
            <a:avLst/>
          </a:prstGeom>
          <a:solidFill>
            <a:srgbClr val="F8A952">
              <a:alpha val="63922"/>
            </a:srgbClr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rabicPeriod" startAt="4"/>
              <a:defRPr/>
            </a:pPr>
            <a:r>
              <a:rPr lang="ja-JP" altLang="en-US" sz="2800" kern="0" dirty="0">
                <a:latin typeface="+mn-lt"/>
                <a:ea typeface="+mn-ea"/>
              </a:rPr>
              <a:t>利害衝突のビジネス・モデル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852988" y="3048000"/>
            <a:ext cx="4044950" cy="1425575"/>
          </a:xfrm>
          <a:prstGeom prst="rect">
            <a:avLst/>
          </a:prstGeom>
          <a:solidFill>
            <a:srgbClr val="11FF7D">
              <a:alpha val="69020"/>
            </a:srgbClr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lphaLcPeriod" startAt="2"/>
              <a:defRPr/>
            </a:pPr>
            <a:r>
              <a:rPr lang="ja-JP" altLang="en-US" sz="2800" kern="0" dirty="0">
                <a:latin typeface="+mn-lt"/>
                <a:ea typeface="+mn-ea"/>
              </a:rPr>
              <a:t>ビジネスへの貢献の程度での支払い契約方式の導入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852988" y="4975225"/>
            <a:ext cx="4044950" cy="1425575"/>
          </a:xfrm>
          <a:prstGeom prst="rect">
            <a:avLst/>
          </a:prstGeom>
          <a:solidFill>
            <a:srgbClr val="11FF7D">
              <a:alpha val="69020"/>
            </a:srgbClr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bg2"/>
              </a:buClr>
              <a:buSzPct val="70000"/>
              <a:buFont typeface="+mj-lt"/>
              <a:buAutoNum type="alphaLcPeriod" startAt="3"/>
              <a:defRPr/>
            </a:pPr>
            <a:r>
              <a:rPr lang="ja-JP" altLang="en-US" sz="2800" kern="0" dirty="0">
                <a:latin typeface="+mn-lt"/>
                <a:ea typeface="+mn-ea"/>
              </a:rPr>
              <a:t>発注企業がイニシアティブをもてる開発・運用の確立</a:t>
            </a:r>
          </a:p>
        </p:txBody>
      </p:sp>
      <p:grpSp>
        <p:nvGrpSpPr>
          <p:cNvPr id="2" name="グループ化 72"/>
          <p:cNvGrpSpPr>
            <a:grpSpLocks/>
          </p:cNvGrpSpPr>
          <p:nvPr/>
        </p:nvGrpSpPr>
        <p:grpSpPr bwMode="auto">
          <a:xfrm>
            <a:off x="4297363" y="2044700"/>
            <a:ext cx="555625" cy="3756025"/>
            <a:chOff x="4296697" y="2045371"/>
            <a:chExt cx="555524" cy="3755918"/>
          </a:xfrm>
        </p:grpSpPr>
        <p:cxnSp>
          <p:nvCxnSpPr>
            <p:cNvPr id="47" name="曲線コネクタ 46"/>
            <p:cNvCxnSpPr>
              <a:stCxn id="8" idx="3"/>
              <a:endCxn id="9" idx="1"/>
            </p:cNvCxnSpPr>
            <p:nvPr/>
          </p:nvCxnSpPr>
          <p:spPr>
            <a:xfrm flipV="1">
              <a:off x="4296697" y="2045371"/>
              <a:ext cx="555524" cy="220657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曲線コネクタ 47"/>
            <p:cNvCxnSpPr>
              <a:stCxn id="8" idx="3"/>
              <a:endCxn id="12" idx="1"/>
            </p:cNvCxnSpPr>
            <p:nvPr/>
          </p:nvCxnSpPr>
          <p:spPr>
            <a:xfrm>
              <a:off x="4296697" y="2266028"/>
              <a:ext cx="555524" cy="1495382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曲線コネクタ 50"/>
            <p:cNvCxnSpPr>
              <a:stCxn id="10" idx="3"/>
              <a:endCxn id="12" idx="1"/>
            </p:cNvCxnSpPr>
            <p:nvPr/>
          </p:nvCxnSpPr>
          <p:spPr>
            <a:xfrm>
              <a:off x="4296697" y="3578852"/>
              <a:ext cx="555524" cy="182558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曲線コネクタ 53"/>
            <p:cNvCxnSpPr>
              <a:stCxn id="11" idx="3"/>
              <a:endCxn id="14" idx="1"/>
            </p:cNvCxnSpPr>
            <p:nvPr/>
          </p:nvCxnSpPr>
          <p:spPr>
            <a:xfrm flipV="1">
              <a:off x="4296697" y="5688580"/>
              <a:ext cx="555524" cy="112709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曲線コネクタ 56"/>
            <p:cNvCxnSpPr>
              <a:stCxn id="11" idx="3"/>
              <a:endCxn id="12" idx="1"/>
            </p:cNvCxnSpPr>
            <p:nvPr/>
          </p:nvCxnSpPr>
          <p:spPr>
            <a:xfrm flipV="1">
              <a:off x="4296697" y="3761410"/>
              <a:ext cx="555524" cy="2039879"/>
            </a:xfrm>
            <a:prstGeom prst="curvedConnector3">
              <a:avLst>
                <a:gd name="adj1" fmla="val 64159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曲線コネクタ 59"/>
            <p:cNvCxnSpPr>
              <a:stCxn id="7" idx="3"/>
              <a:endCxn id="12" idx="1"/>
            </p:cNvCxnSpPr>
            <p:nvPr/>
          </p:nvCxnSpPr>
          <p:spPr>
            <a:xfrm flipV="1">
              <a:off x="4296697" y="3761410"/>
              <a:ext cx="555524" cy="928661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曲線コネクタ 62"/>
            <p:cNvCxnSpPr>
              <a:stCxn id="10" idx="3"/>
              <a:endCxn id="9" idx="1"/>
            </p:cNvCxnSpPr>
            <p:nvPr/>
          </p:nvCxnSpPr>
          <p:spPr>
            <a:xfrm flipV="1">
              <a:off x="4296697" y="2045371"/>
              <a:ext cx="555524" cy="1533481"/>
            </a:xfrm>
            <a:prstGeom prst="curvedConnector3">
              <a:avLst>
                <a:gd name="adj1" fmla="val 64159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曲線コネクタ 66"/>
            <p:cNvCxnSpPr>
              <a:stCxn id="7" idx="3"/>
              <a:endCxn id="14" idx="1"/>
            </p:cNvCxnSpPr>
            <p:nvPr/>
          </p:nvCxnSpPr>
          <p:spPr>
            <a:xfrm>
              <a:off x="4296697" y="4690071"/>
              <a:ext cx="555524" cy="99851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番号プレースホルダ 3"/>
          <p:cNvSpPr txBox="1">
            <a:spLocks noGrp="1"/>
          </p:cNvSpPr>
          <p:nvPr/>
        </p:nvSpPr>
        <p:spPr bwMode="auto">
          <a:xfrm>
            <a:off x="6781800" y="65246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0E14D18-7DF2-413A-9CE2-84D57CAC2635}" type="slidenum">
              <a:rPr kumimoji="0" lang="ja-JP" altLang="en-US" sz="900">
                <a:latin typeface="Verdana" pitchFamily="34" charset="0"/>
              </a:rPr>
              <a:pPr algn="r"/>
              <a:t>9</a:t>
            </a:fld>
            <a:endParaRPr kumimoji="0" lang="en-US" altLang="ja-JP" sz="900">
              <a:latin typeface="Verdana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404813"/>
            <a:ext cx="8675688" cy="576262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bg2"/>
                </a:solidFill>
              </a:rPr>
              <a:t>投資コスト／工数見積もり　本来のあるべき姿　仮説</a:t>
            </a:r>
            <a:endParaRPr lang="en-US" altLang="ja-JP" sz="2800" smtClean="0">
              <a:solidFill>
                <a:schemeClr val="bg2"/>
              </a:solidFill>
            </a:endParaRPr>
          </a:p>
        </p:txBody>
      </p:sp>
      <p:sp>
        <p:nvSpPr>
          <p:cNvPr id="11268" name="テキスト ボックス 32"/>
          <p:cNvSpPr txBox="1">
            <a:spLocks noChangeArrowheads="1"/>
          </p:cNvSpPr>
          <p:nvPr/>
        </p:nvSpPr>
        <p:spPr bwMode="auto">
          <a:xfrm>
            <a:off x="300038" y="1154113"/>
            <a:ext cx="84391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3200">
                <a:solidFill>
                  <a:srgbClr val="002060"/>
                </a:solidFill>
              </a:rPr>
              <a:t>ソフトウェア開発の工数は、ソフトウェアの想定規模ではなく、</a:t>
            </a:r>
            <a:r>
              <a:rPr lang="ja-JP" altLang="en-US" sz="3200">
                <a:solidFill>
                  <a:srgbClr val="FF0000"/>
                </a:solidFill>
              </a:rPr>
              <a:t>対象業務の規模</a:t>
            </a:r>
            <a:r>
              <a:rPr lang="ja-JP" altLang="en-US" sz="3200">
                <a:solidFill>
                  <a:srgbClr val="002060"/>
                </a:solidFill>
              </a:rPr>
              <a:t>に対する工数の妥当性として評価されるのが本来の姿</a:t>
            </a:r>
            <a:r>
              <a:rPr lang="en-US" altLang="ja-JP" sz="3200">
                <a:solidFill>
                  <a:srgbClr val="002060"/>
                </a:solidFill>
              </a:rPr>
              <a:t>?</a:t>
            </a:r>
            <a:endParaRPr lang="ja-JP" altLang="en-US" sz="3200">
              <a:solidFill>
                <a:srgbClr val="002060"/>
              </a:solidFill>
            </a:endParaRPr>
          </a:p>
        </p:txBody>
      </p:sp>
      <p:sp>
        <p:nvSpPr>
          <p:cNvPr id="24" name="爆発 2 23"/>
          <p:cNvSpPr/>
          <p:nvPr/>
        </p:nvSpPr>
        <p:spPr>
          <a:xfrm>
            <a:off x="1641475" y="2701925"/>
            <a:ext cx="2754313" cy="1173163"/>
          </a:xfrm>
          <a:prstGeom prst="irregularSeal2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rgbClr val="0000FF"/>
                </a:solidFill>
              </a:rPr>
              <a:t>ソフトウェアの想定規模</a:t>
            </a:r>
          </a:p>
        </p:txBody>
      </p:sp>
      <p:sp>
        <p:nvSpPr>
          <p:cNvPr id="27" name="雲形吹き出し 26"/>
          <p:cNvSpPr/>
          <p:nvPr/>
        </p:nvSpPr>
        <p:spPr>
          <a:xfrm>
            <a:off x="5411788" y="2940050"/>
            <a:ext cx="1716087" cy="723900"/>
          </a:xfrm>
          <a:prstGeom prst="cloudCallout">
            <a:avLst>
              <a:gd name="adj1" fmla="val -4795"/>
              <a:gd name="adj2" fmla="val 1395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rgbClr val="0000FF"/>
                </a:solidFill>
              </a:rPr>
              <a:t>開発工数</a:t>
            </a:r>
          </a:p>
        </p:txBody>
      </p:sp>
      <p:sp>
        <p:nvSpPr>
          <p:cNvPr id="28" name="左矢印 27"/>
          <p:cNvSpPr/>
          <p:nvPr/>
        </p:nvSpPr>
        <p:spPr>
          <a:xfrm flipH="1">
            <a:off x="4519613" y="3179763"/>
            <a:ext cx="582612" cy="484187"/>
          </a:xfrm>
          <a:prstGeom prst="leftArrow">
            <a:avLst/>
          </a:prstGeom>
          <a:solidFill>
            <a:srgbClr val="7030A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600" dirty="0">
              <a:solidFill>
                <a:srgbClr val="0000FF"/>
              </a:solidFill>
            </a:endParaRPr>
          </a:p>
        </p:txBody>
      </p:sp>
      <p:sp>
        <p:nvSpPr>
          <p:cNvPr id="29" name="爆発 2 28"/>
          <p:cNvSpPr/>
          <p:nvPr/>
        </p:nvSpPr>
        <p:spPr>
          <a:xfrm>
            <a:off x="2701925" y="3760788"/>
            <a:ext cx="3054350" cy="1476375"/>
          </a:xfrm>
          <a:prstGeom prst="irregularSeal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rgbClr val="0000FF"/>
                </a:solidFill>
              </a:rPr>
              <a:t>ソフトウェアの想定規模</a:t>
            </a:r>
          </a:p>
        </p:txBody>
      </p:sp>
      <p:sp>
        <p:nvSpPr>
          <p:cNvPr id="30" name="雲形吹き出し 29"/>
          <p:cNvSpPr/>
          <p:nvPr/>
        </p:nvSpPr>
        <p:spPr>
          <a:xfrm>
            <a:off x="6389688" y="4032250"/>
            <a:ext cx="2203450" cy="1069975"/>
          </a:xfrm>
          <a:prstGeom prst="cloudCallout">
            <a:avLst>
              <a:gd name="adj1" fmla="val -4795"/>
              <a:gd name="adj2" fmla="val 1395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rgbClr val="0000FF"/>
                </a:solidFill>
              </a:rPr>
              <a:t>開発工数</a:t>
            </a:r>
          </a:p>
        </p:txBody>
      </p:sp>
      <p:sp>
        <p:nvSpPr>
          <p:cNvPr id="32" name="左矢印 31"/>
          <p:cNvSpPr/>
          <p:nvPr/>
        </p:nvSpPr>
        <p:spPr>
          <a:xfrm flipH="1">
            <a:off x="2139950" y="4229100"/>
            <a:ext cx="4208463" cy="717550"/>
          </a:xfrm>
          <a:prstGeom prst="leftArrow">
            <a:avLst/>
          </a:prstGeom>
          <a:solidFill>
            <a:srgbClr val="7030A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600" dirty="0">
              <a:solidFill>
                <a:srgbClr val="0000FF"/>
              </a:solidFill>
            </a:endParaRPr>
          </a:p>
        </p:txBody>
      </p:sp>
      <p:sp>
        <p:nvSpPr>
          <p:cNvPr id="34" name="平行四辺形 33"/>
          <p:cNvSpPr/>
          <p:nvPr/>
        </p:nvSpPr>
        <p:spPr>
          <a:xfrm>
            <a:off x="384175" y="4103688"/>
            <a:ext cx="1735138" cy="1019175"/>
          </a:xfrm>
          <a:prstGeom prst="parallelogram">
            <a:avLst/>
          </a:prstGeom>
          <a:solidFill>
            <a:srgbClr val="CCFF66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rgbClr val="0000FF"/>
                </a:solidFill>
              </a:rPr>
              <a:t>業務の規模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477982" y="5735780"/>
            <a:ext cx="8385463" cy="654629"/>
          </a:xfrm>
          <a:prstGeom prst="rect">
            <a:avLst/>
          </a:prstGeom>
          <a:solidFill>
            <a:srgbClr val="00FFFF">
              <a:alpha val="56000"/>
            </a:srgb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h="101600"/>
            <a:bevelB w="101600" h="101600"/>
          </a:sp3d>
        </p:spPr>
        <p:txBody>
          <a:bodyPr anchor="ctr"/>
          <a:lstStyle/>
          <a:p>
            <a:pPr marL="469900" indent="-469900">
              <a:spcBef>
                <a:spcPts val="0"/>
              </a:spcBef>
              <a:buClr>
                <a:schemeClr val="bg2"/>
              </a:buClr>
              <a:buSzPct val="70000"/>
              <a:defRPr/>
            </a:pPr>
            <a:r>
              <a:rPr lang="ja-JP" altLang="en-US" sz="2800" kern="0" dirty="0">
                <a:ea typeface="ＭＳ Ｐゴシック" pitchFamily="50" charset="-128"/>
              </a:rPr>
              <a:t>この間の比較と</a:t>
            </a:r>
            <a:r>
              <a:rPr lang="ja-JP" altLang="en-US" sz="2800" kern="0" dirty="0">
                <a:latin typeface="+mn-lt"/>
                <a:ea typeface="+mn-ea"/>
              </a:rPr>
              <a:t>妥当性評価を行うことを目標とする</a:t>
            </a:r>
          </a:p>
        </p:txBody>
      </p:sp>
      <p:sp>
        <p:nvSpPr>
          <p:cNvPr id="46" name="フリーフォーム 45"/>
          <p:cNvSpPr/>
          <p:nvPr/>
        </p:nvSpPr>
        <p:spPr>
          <a:xfrm>
            <a:off x="1984375" y="5175250"/>
            <a:ext cx="5040313" cy="512763"/>
          </a:xfrm>
          <a:custGeom>
            <a:avLst/>
            <a:gdLst>
              <a:gd name="connsiteX0" fmla="*/ 0 w 5039591"/>
              <a:gd name="connsiteY0" fmla="*/ 41563 h 512617"/>
              <a:gd name="connsiteX1" fmla="*/ 987136 w 5039591"/>
              <a:gd name="connsiteY1" fmla="*/ 394854 h 512617"/>
              <a:gd name="connsiteX2" fmla="*/ 2899063 w 5039591"/>
              <a:gd name="connsiteY2" fmla="*/ 488372 h 512617"/>
              <a:gd name="connsiteX3" fmla="*/ 4478481 w 5039591"/>
              <a:gd name="connsiteY3" fmla="*/ 249382 h 512617"/>
              <a:gd name="connsiteX4" fmla="*/ 5039591 w 5039591"/>
              <a:gd name="connsiteY4" fmla="*/ 0 h 512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39591" h="512617">
                <a:moveTo>
                  <a:pt x="0" y="41563"/>
                </a:moveTo>
                <a:cubicBezTo>
                  <a:pt x="251979" y="180974"/>
                  <a:pt x="503959" y="320386"/>
                  <a:pt x="987136" y="394854"/>
                </a:cubicBezTo>
                <a:cubicBezTo>
                  <a:pt x="1470313" y="469322"/>
                  <a:pt x="2317172" y="512617"/>
                  <a:pt x="2899063" y="488372"/>
                </a:cubicBezTo>
                <a:cubicBezTo>
                  <a:pt x="3480954" y="464127"/>
                  <a:pt x="4121726" y="330777"/>
                  <a:pt x="4478481" y="249382"/>
                </a:cubicBezTo>
                <a:cubicBezTo>
                  <a:pt x="4835236" y="167987"/>
                  <a:pt x="4937413" y="83993"/>
                  <a:pt x="5039591" y="0"/>
                </a:cubicBezTo>
              </a:path>
            </a:pathLst>
          </a:custGeom>
          <a:ln w="76200">
            <a:solidFill>
              <a:srgbClr val="00B0F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24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4" grpId="0" animBg="1"/>
      <p:bldP spid="36" grpId="0" build="allAtOnce" animBg="1"/>
      <p:bldP spid="46" grpId="0" animBg="1"/>
    </p:bldLst>
  </p:timing>
</p:sld>
</file>

<file path=ppt/theme/theme1.xml><?xml version="1.0" encoding="utf-8"?>
<a:theme xmlns:a="http://schemas.openxmlformats.org/drawingml/2006/main" name="3_mbc03">
  <a:themeElements>
    <a:clrScheme name="2_ITAssist01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2_ITAssist01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FF66"/>
        </a:solidFill>
      </a:spPr>
      <a:bodyPr rtlCol="0" anchor="ctr"/>
      <a:lstStyle>
        <a:defPPr algn="ctr">
          <a:defRPr kumimoji="1" sz="1600" dirty="0" smtClean="0">
            <a:solidFill>
              <a:srgbClr val="0000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2_ITAssist01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TAssist01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Assist01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TAssist01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Assist01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TAssist01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Assist01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TAssist01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Assist01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40518</TotalTime>
  <Words>1750</Words>
  <Application>Microsoft Office PowerPoint</Application>
  <PresentationFormat>画面に合わせる (4:3)</PresentationFormat>
  <Paragraphs>316</Paragraphs>
  <Slides>22</Slides>
  <Notes>22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4" baseType="lpstr">
      <vt:lpstr>3_mbc03</vt:lpstr>
      <vt:lpstr>グラフ</vt:lpstr>
      <vt:lpstr>PowerPoint プレゼンテーション</vt:lpstr>
      <vt:lpstr>テーマ</vt:lpstr>
      <vt:lpstr>システム開発ビジネスの現状</vt:lpstr>
      <vt:lpstr>人月単価ビジネスの課題（現象面からとらえた課題）</vt:lpstr>
      <vt:lpstr>問題意識1</vt:lpstr>
      <vt:lpstr>問題意識2</vt:lpstr>
      <vt:lpstr>コストと工数への問題意識</vt:lpstr>
      <vt:lpstr>課題と解決の方向性</vt:lpstr>
      <vt:lpstr>投資コスト／工数見積もり　本来のあるべき姿　仮説</vt:lpstr>
      <vt:lpstr>ライフサイクル　製造業との比較</vt:lpstr>
      <vt:lpstr>情報システムの開発・保守コスト</vt:lpstr>
      <vt:lpstr>開発規模と工数見積もりの考え方　方向性</vt:lpstr>
      <vt:lpstr>工数（コスト）の妥当性評価方法　本来のあるべき姿</vt:lpstr>
      <vt:lpstr>効果の測定と評価　方向性</vt:lpstr>
      <vt:lpstr>IT投資の効果の評価</vt:lpstr>
      <vt:lpstr>情報システムの貢献度　絶対評価</vt:lpstr>
      <vt:lpstr>備考：　評価　ｖｓ　測定</vt:lpstr>
      <vt:lpstr>稼働当初の評価　相対評価</vt:lpstr>
      <vt:lpstr>情報システムの貢献度　とベンダーとの契約</vt:lpstr>
      <vt:lpstr>現行の工数算出モデル</vt:lpstr>
      <vt:lpstr>単位のない　ソフトウェアと業務の“機能”の世界</vt:lpstr>
      <vt:lpstr>機能の大きさ（サイズ）の単位　の　考え方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P-Sec WG1 2011/12/19</dc:title>
  <dc:creator>Masayoshi Ohshima</dc:creator>
  <cp:lastModifiedBy>Shin</cp:lastModifiedBy>
  <cp:revision>2282</cp:revision>
  <cp:lastPrinted>2012-12-04T03:41:10Z</cp:lastPrinted>
  <dcterms:created xsi:type="dcterms:W3CDTF">1601-01-01T00:00:00Z</dcterms:created>
  <dcterms:modified xsi:type="dcterms:W3CDTF">2012-12-04T03:41:28Z</dcterms:modified>
</cp:coreProperties>
</file>